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  <p:sldMasterId id="2147483869" r:id="rId5"/>
    <p:sldMasterId id="2147483880" r:id="rId6"/>
  </p:sldMasterIdLst>
  <p:notesMasterIdLst>
    <p:notesMasterId r:id="rId16"/>
  </p:notesMasterIdLst>
  <p:handoutMasterIdLst>
    <p:handoutMasterId r:id="rId17"/>
  </p:handoutMasterIdLst>
  <p:sldIdLst>
    <p:sldId id="904" r:id="rId7"/>
    <p:sldId id="919" r:id="rId8"/>
    <p:sldId id="914" r:id="rId9"/>
    <p:sldId id="905" r:id="rId10"/>
    <p:sldId id="912" r:id="rId11"/>
    <p:sldId id="911" r:id="rId12"/>
    <p:sldId id="915" r:id="rId13"/>
    <p:sldId id="928" r:id="rId14"/>
    <p:sldId id="350" r:id="rId15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1320" userDrawn="1">
          <p15:clr>
            <a:srgbClr val="A4A3A4"/>
          </p15:clr>
        </p15:guide>
        <p15:guide id="3" orient="horz" pos="2448" userDrawn="1">
          <p15:clr>
            <a:srgbClr val="A4A3A4"/>
          </p15:clr>
        </p15:guide>
        <p15:guide id="4" orient="horz" pos="2856" userDrawn="1">
          <p15:clr>
            <a:srgbClr val="A4A3A4"/>
          </p15:clr>
        </p15:guide>
        <p15:guide id="5" orient="horz" pos="3552" userDrawn="1">
          <p15:clr>
            <a:srgbClr val="A4A3A4"/>
          </p15:clr>
        </p15:guide>
        <p15:guide id="6" orient="horz" pos="1872" userDrawn="1">
          <p15:clr>
            <a:srgbClr val="A4A3A4"/>
          </p15:clr>
        </p15:guide>
        <p15:guide id="7" pos="3912" userDrawn="1">
          <p15:clr>
            <a:srgbClr val="A4A3A4"/>
          </p15:clr>
        </p15:guide>
        <p15:guide id="8" pos="7320" userDrawn="1">
          <p15:clr>
            <a:srgbClr val="A4A3A4"/>
          </p15:clr>
        </p15:guide>
        <p15:guide id="9" pos="7440" userDrawn="1">
          <p15:clr>
            <a:srgbClr val="A4A3A4"/>
          </p15:clr>
        </p15:guide>
        <p15:guide id="10" pos="2712" userDrawn="1">
          <p15:clr>
            <a:srgbClr val="A4A3A4"/>
          </p15:clr>
        </p15:guide>
        <p15:guide id="11" pos="312" userDrawn="1">
          <p15:clr>
            <a:srgbClr val="A4A3A4"/>
          </p15:clr>
        </p15:guide>
        <p15:guide id="12" pos="528" userDrawn="1">
          <p15:clr>
            <a:srgbClr val="A4A3A4"/>
          </p15:clr>
        </p15:guide>
        <p15:guide id="1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5E2D51-63AB-F2F6-F0E8-EDA4407E75B6}" name="Amanda Worrell" initials="AW" userId="S::worrea@cityofloveland.org::7b242fff-2d14-4e09-9ebf-154fd72e3c51" providerId="AD"/>
  <p188:author id="{6E587358-5D6F-2E03-DE33-239190E22405}" name="Molly Elder" initials="ME" userId="S::elderm@cityofloveland.org::dd1891db-18c1-464b-8a73-25a062e92952" providerId="AD"/>
  <p188:author id="{032ACE8C-8905-C1F5-C0AD-98E173FC838E}" name="Matthew Elliott" initials="ME" userId="S::elliom@cityofloveland.org::dfdac7e9-0f38-4cfc-8582-08c2fac8b59e" providerId="AD"/>
  <p188:author id="{CD9DFDE6-A043-0545-6AE8-556C7BEEBB45}" name="Chloe Romero" initials="CR" userId="S::romerc@cityofloveland.org::3b6a8245-9b7f-4cce-bb38-ee7e4c6f46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dget ME" initials="BM" lastIdx="2" clrIdx="0">
    <p:extLst>
      <p:ext uri="{19B8F6BF-5375-455C-9EA6-DF929625EA0E}">
        <p15:presenceInfo xmlns:p15="http://schemas.microsoft.com/office/powerpoint/2012/main" userId="Budget 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A70"/>
    <a:srgbClr val="0070C0"/>
    <a:srgbClr val="00B050"/>
    <a:srgbClr val="C00000"/>
    <a:srgbClr val="FFFFFF"/>
    <a:srgbClr val="000000"/>
    <a:srgbClr val="95B3D7"/>
    <a:srgbClr val="5887C0"/>
    <a:srgbClr val="214F8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8"/>
      </p:cViewPr>
      <p:guideLst>
        <p:guide orient="horz" pos="912"/>
        <p:guide pos="1320"/>
        <p:guide orient="horz" pos="2448"/>
        <p:guide orient="horz" pos="2856"/>
        <p:guide orient="horz" pos="3552"/>
        <p:guide orient="horz" pos="1872"/>
        <p:guide pos="3912"/>
        <p:guide pos="7320"/>
        <p:guide pos="7440"/>
        <p:guide pos="2712"/>
        <p:guide pos="312"/>
        <p:guide pos="528"/>
        <p:guide pos="4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ld.root.loc\fileshare\DeptHome\Finance\Budget\Financial%20Reports\Raw%20data%20for%20NEW%20formatting\FY2024%20Revised%20Monthly%20Report%20Data%20-%20ME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ld.root.loc\fileshare\DeptHome\Finance\Budget\Financial%20Reports\Raw%20data%20for%20NEW%20formatting\FY2024%20Revised%20Monthly%20Report%20Data%20-%20ME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ld.root.loc\fileshare\DeptHome\Finance\Budget\Financial%20Reports\Raw%20data%20for%20NEW%20formatting\FY2024%20Revised%20Monthly%20Report%20Data%20-%20ME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ld.root.loc\fileshare\DeptHome\Finance\Budget\Financial%20Reports\Raw%20data%20for%20NEW%20formatting\FY2024%20Revised%20Monthly%20Report%20Data%20-%20ME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54-44EF-BBA2-D4DDFECA36E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54-44EF-BBA2-D4DDFECA36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54-44EF-BBA2-D4DDFECA36EC}"/>
              </c:ext>
            </c:extLst>
          </c:dPt>
          <c:dPt>
            <c:idx val="3"/>
            <c:bubble3D val="0"/>
            <c:explosion val="8"/>
            <c:spPr>
              <a:solidFill>
                <a:srgbClr val="357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54-44EF-BBA2-D4DDFECA36EC}"/>
              </c:ext>
            </c:extLst>
          </c:dPt>
          <c:cat>
            <c:strRef>
              <c:f>'Revenue Pie Charts'!$A$3:$A$6</c:f>
              <c:strCache>
                <c:ptCount val="4"/>
                <c:pt idx="0">
                  <c:v>Auto Use Tax</c:v>
                </c:pt>
                <c:pt idx="1">
                  <c:v>Building Use Tax</c:v>
                </c:pt>
                <c:pt idx="2">
                  <c:v>Property Tax</c:v>
                </c:pt>
                <c:pt idx="3">
                  <c:v>Sales Tax</c:v>
                </c:pt>
              </c:strCache>
            </c:strRef>
          </c:cat>
          <c:val>
            <c:numRef>
              <c:f>'Revenue Pie Charts'!$B$3:$B$6</c:f>
              <c:numCache>
                <c:formatCode>_("$"* #,##0_);_("$"* \(#,##0\);_("$"* "-"??_);_(@_)</c:formatCode>
                <c:ptCount val="4"/>
                <c:pt idx="0">
                  <c:v>4480000</c:v>
                </c:pt>
                <c:pt idx="1">
                  <c:v>4700000</c:v>
                </c:pt>
                <c:pt idx="2">
                  <c:v>16292933.999999994</c:v>
                </c:pt>
                <c:pt idx="3">
                  <c:v>54964017.999999993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54-44EF-BBA2-D4DDFECA3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'Sales Tax Slide'!$I$4</c:f>
              <c:strCache>
                <c:ptCount val="1"/>
                <c:pt idx="0">
                  <c:v>2025 Budget</c:v>
                </c:pt>
              </c:strCache>
            </c:strRef>
          </c:tx>
          <c:spPr>
            <a:solidFill>
              <a:srgbClr val="1D2F53"/>
            </a:solidFill>
            <a:ln>
              <a:noFill/>
            </a:ln>
            <a:effectLst/>
          </c:spPr>
          <c:invertIfNegative val="0"/>
          <c:cat>
            <c:strRef>
              <c:f>'Sales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'Sales Tax Slide'!$I$5:$I$16</c:f>
              <c:numCache>
                <c:formatCode>_("$"* #,##0_);_("$"* \(#,##0\);_("$"* "-"??_);_(@_)</c:formatCode>
                <c:ptCount val="12"/>
                <c:pt idx="0">
                  <c:v>7601215.8049444705</c:v>
                </c:pt>
                <c:pt idx="1">
                  <c:v>3676369.0020817141</c:v>
                </c:pt>
                <c:pt idx="2">
                  <c:v>3563474.3242414766</c:v>
                </c:pt>
                <c:pt idx="3">
                  <c:v>4389178.7199220331</c:v>
                </c:pt>
                <c:pt idx="4">
                  <c:v>4444527.9246502789</c:v>
                </c:pt>
                <c:pt idx="5">
                  <c:v>4346458.4174526595</c:v>
                </c:pt>
                <c:pt idx="6">
                  <c:v>4787913.5681312364</c:v>
                </c:pt>
                <c:pt idx="7">
                  <c:v>4335193.3148167618</c:v>
                </c:pt>
                <c:pt idx="8">
                  <c:v>4302967.4317564229</c:v>
                </c:pt>
                <c:pt idx="9">
                  <c:v>4585167.4174179612</c:v>
                </c:pt>
                <c:pt idx="10">
                  <c:v>4309911.1613201341</c:v>
                </c:pt>
                <c:pt idx="11">
                  <c:v>4621640.9132648502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E-48A3-8B6A-9F58D7076CB7}"/>
            </c:ext>
          </c:extLst>
        </c:ser>
        <c:ser>
          <c:idx val="1"/>
          <c:order val="1"/>
          <c:tx>
            <c:strRef>
              <c:f>'Sales Tax Slide'!$G$4</c:f>
              <c:strCache>
                <c:ptCount val="1"/>
                <c:pt idx="0">
                  <c:v>2025 Actuals</c:v>
                </c:pt>
              </c:strCache>
            </c:strRef>
          </c:tx>
          <c:spPr>
            <a:solidFill>
              <a:srgbClr val="357F74"/>
            </a:solidFill>
            <a:ln>
              <a:solidFill>
                <a:srgbClr val="357F74"/>
              </a:solidFill>
            </a:ln>
            <a:effectLst/>
          </c:spPr>
          <c:invertIfNegative val="0"/>
          <c:cat>
            <c:strRef>
              <c:f>'Sales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'Sales Tax Slide'!$G$5:$G$16</c:f>
              <c:numCache>
                <c:formatCode>_(* #,##0_);_(* \(#,##0\);_(* "-"??_);_(@_)</c:formatCode>
                <c:ptCount val="12"/>
                <c:pt idx="0" formatCode="_(&quot;$&quot;* #,##0_);_(&quot;$&quot;* \(#,##0\);_(&quot;$&quot;* &quot;-&quot;??_);_(@_)">
                  <c:v>6540541.3899999997</c:v>
                </c:pt>
                <c:pt idx="1">
                  <c:v>3909805.08</c:v>
                </c:pt>
                <c:pt idx="2">
                  <c:v>3888271.58</c:v>
                </c:pt>
                <c:pt idx="3">
                  <c:v>4876905.37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E-48A3-8B6A-9F58D7076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2"/>
        <c:axId val="1048996336"/>
        <c:axId val="1048997296"/>
      </c:barChart>
      <c:catAx>
        <c:axId val="104899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7296"/>
        <c:crosses val="autoZero"/>
        <c:auto val="1"/>
        <c:lblAlgn val="ctr"/>
        <c:lblOffset val="100"/>
        <c:noMultiLvlLbl val="0"/>
      </c:catAx>
      <c:valAx>
        <c:axId val="104899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D6-4528-B832-60185D90EF10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D6-4528-B832-60185D90EF10}"/>
              </c:ext>
            </c:extLst>
          </c:dPt>
          <c:dPt>
            <c:idx val="2"/>
            <c:bubble3D val="0"/>
            <c:explosion val="12"/>
            <c:spPr>
              <a:solidFill>
                <a:srgbClr val="357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D6-4528-B832-60185D90EF10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D6-4528-B832-60185D90EF10}"/>
              </c:ext>
            </c:extLst>
          </c:dPt>
          <c:cat>
            <c:strRef>
              <c:f>'Revenue Pie Charts'!$A$3:$A$6</c:f>
              <c:strCache>
                <c:ptCount val="4"/>
                <c:pt idx="0">
                  <c:v>Auto Use Tax</c:v>
                </c:pt>
                <c:pt idx="1">
                  <c:v>Building Use Tax</c:v>
                </c:pt>
                <c:pt idx="2">
                  <c:v>Property Tax</c:v>
                </c:pt>
                <c:pt idx="3">
                  <c:v>Sales Tax</c:v>
                </c:pt>
              </c:strCache>
            </c:strRef>
          </c:cat>
          <c:val>
            <c:numRef>
              <c:f>'Revenue Pie Charts'!$B$3:$B$6</c:f>
              <c:numCache>
                <c:formatCode>_("$"* #,##0_);_("$"* \(#,##0\);_("$"* "-"??_);_(@_)</c:formatCode>
                <c:ptCount val="4"/>
                <c:pt idx="0">
                  <c:v>4480000</c:v>
                </c:pt>
                <c:pt idx="1">
                  <c:v>4700000</c:v>
                </c:pt>
                <c:pt idx="2">
                  <c:v>16292933.999999994</c:v>
                </c:pt>
                <c:pt idx="3">
                  <c:v>54964017.999999993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D6-4528-B832-60185D90E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'Property Tax Slide'!$I$4</c:f>
              <c:strCache>
                <c:ptCount val="1"/>
                <c:pt idx="0">
                  <c:v>2025 Budget</c:v>
                </c:pt>
              </c:strCache>
            </c:strRef>
          </c:tx>
          <c:spPr>
            <a:solidFill>
              <a:srgbClr val="1D2F53"/>
            </a:solidFill>
            <a:ln>
              <a:solidFill>
                <a:srgbClr val="1D2F53"/>
              </a:solidFill>
            </a:ln>
            <a:effectLst/>
          </c:spPr>
          <c:invertIfNegative val="0"/>
          <c:cat>
            <c:strRef>
              <c:f>'Property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'Property Tax Slide'!$I$5:$I$16</c:f>
              <c:numCache>
                <c:formatCode>_("$"* #,##0_);_("$"* \(#,##0\);_("$"* "-"??_);_(@_)</c:formatCode>
                <c:ptCount val="12"/>
                <c:pt idx="0">
                  <c:v>2.0176955656030024</c:v>
                </c:pt>
                <c:pt idx="1">
                  <c:v>283770.45386724477</c:v>
                </c:pt>
                <c:pt idx="2">
                  <c:v>5472446.1177086672</c:v>
                </c:pt>
                <c:pt idx="3">
                  <c:v>1312214.3130957088</c:v>
                </c:pt>
                <c:pt idx="4">
                  <c:v>3294306.7337576644</c:v>
                </c:pt>
                <c:pt idx="5">
                  <c:v>1607038.3290123569</c:v>
                </c:pt>
                <c:pt idx="6">
                  <c:v>3898982.4727719952</c:v>
                </c:pt>
                <c:pt idx="7">
                  <c:v>167733.56087314716</c:v>
                </c:pt>
                <c:pt idx="8">
                  <c:v>129557.44543875317</c:v>
                </c:pt>
                <c:pt idx="9">
                  <c:v>26049.445829492466</c:v>
                </c:pt>
                <c:pt idx="10">
                  <c:v>33648.751381258509</c:v>
                </c:pt>
                <c:pt idx="11">
                  <c:v>67184.358568142066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7-4BC4-919C-98E3E3C3E8ED}"/>
            </c:ext>
          </c:extLst>
        </c:ser>
        <c:ser>
          <c:idx val="1"/>
          <c:order val="1"/>
          <c:tx>
            <c:strRef>
              <c:f>'Property Tax Slide'!$G$4</c:f>
              <c:strCache>
                <c:ptCount val="1"/>
                <c:pt idx="0">
                  <c:v>2025 Actuals</c:v>
                </c:pt>
              </c:strCache>
            </c:strRef>
          </c:tx>
          <c:spPr>
            <a:solidFill>
              <a:srgbClr val="357F74"/>
            </a:solidFill>
            <a:ln>
              <a:solidFill>
                <a:srgbClr val="357F74"/>
              </a:solidFill>
            </a:ln>
            <a:effectLst/>
          </c:spPr>
          <c:invertIfNegative val="0"/>
          <c:cat>
            <c:strRef>
              <c:f>'Property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'Property Tax Slide'!$G$5:$G$16</c:f>
              <c:numCache>
                <c:formatCode>_(* #,##0_);_(* \(#,##0\);_(* "-"??_);_(@_)</c:formatCode>
                <c:ptCount val="12"/>
                <c:pt idx="0" formatCode="_(&quot;$&quot;* #,##0_);_(&quot;$&quot;* \(#,##0\);_(&quot;$&quot;* &quot;-&quot;??_);_(@_)">
                  <c:v>560.94000000000005</c:v>
                </c:pt>
                <c:pt idx="1">
                  <c:v>474367.14</c:v>
                </c:pt>
                <c:pt idx="2">
                  <c:v>5539739.5</c:v>
                </c:pt>
                <c:pt idx="3">
                  <c:v>1041115.97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E7-4BC4-919C-98E3E3C3E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2"/>
        <c:axId val="1048996336"/>
        <c:axId val="1048997296"/>
      </c:barChart>
      <c:catAx>
        <c:axId val="104899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7296"/>
        <c:crosses val="autoZero"/>
        <c:auto val="1"/>
        <c:lblAlgn val="ctr"/>
        <c:lblOffset val="100"/>
        <c:noMultiLvlLbl val="0"/>
      </c:catAx>
      <c:valAx>
        <c:axId val="104899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explosion val="20"/>
            <c:spPr>
              <a:solidFill>
                <a:srgbClr val="357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CB-4E5D-B965-67AAABD6D2A5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CB-4E5D-B965-67AAABD6D2A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CB-4E5D-B965-67AAABD6D2A5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CB-4E5D-B965-67AAABD6D2A5}"/>
              </c:ext>
            </c:extLst>
          </c:dPt>
          <c:cat>
            <c:strRef>
              <c:f>'Revenue Pie Charts'!$A$3:$A$6</c:f>
              <c:strCache>
                <c:ptCount val="4"/>
                <c:pt idx="0">
                  <c:v>Auto Use Tax</c:v>
                </c:pt>
                <c:pt idx="1">
                  <c:v>Building Use Tax</c:v>
                </c:pt>
                <c:pt idx="2">
                  <c:v>Property Tax</c:v>
                </c:pt>
                <c:pt idx="3">
                  <c:v>Sales Tax</c:v>
                </c:pt>
              </c:strCache>
            </c:strRef>
          </c:cat>
          <c:val>
            <c:numRef>
              <c:f>'Revenue Pie Charts'!$B$3:$B$6</c:f>
              <c:numCache>
                <c:formatCode>_("$"* #,##0_);_("$"* \(#,##0\);_("$"* "-"??_);_(@_)</c:formatCode>
                <c:ptCount val="4"/>
                <c:pt idx="0">
                  <c:v>4480000</c:v>
                </c:pt>
                <c:pt idx="1">
                  <c:v>4700000</c:v>
                </c:pt>
                <c:pt idx="2">
                  <c:v>16292933.999999994</c:v>
                </c:pt>
                <c:pt idx="3">
                  <c:v>54964017.999999993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CB-4E5D-B965-67AAABD6D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'Auto Use Tax Slide'!$I$4</c:f>
              <c:strCache>
                <c:ptCount val="1"/>
                <c:pt idx="0">
                  <c:v>2025 Budget</c:v>
                </c:pt>
              </c:strCache>
            </c:strRef>
          </c:tx>
          <c:spPr>
            <a:solidFill>
              <a:srgbClr val="1D2F53"/>
            </a:solidFill>
            <a:ln>
              <a:noFill/>
            </a:ln>
            <a:effectLst/>
          </c:spPr>
          <c:invertIfNegative val="0"/>
          <c:cat>
            <c:strRef>
              <c:f>'Auto Use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'Auto Use Tax Slide'!$I$5:$I$16</c:f>
              <c:numCache>
                <c:formatCode>_("$"* #,##0_);_("$"* \(#,##0\);_("$"* "-"??_);_(@_)</c:formatCode>
                <c:ptCount val="12"/>
                <c:pt idx="0">
                  <c:v>389849.62238417717</c:v>
                </c:pt>
                <c:pt idx="1">
                  <c:v>154576.28996378809</c:v>
                </c:pt>
                <c:pt idx="2">
                  <c:v>371179.14677551819</c:v>
                </c:pt>
                <c:pt idx="3">
                  <c:v>405049.50958251406</c:v>
                </c:pt>
                <c:pt idx="4">
                  <c:v>431384.06566803152</c:v>
                </c:pt>
                <c:pt idx="5">
                  <c:v>373524.34106998949</c:v>
                </c:pt>
                <c:pt idx="6">
                  <c:v>394303.2917603738</c:v>
                </c:pt>
                <c:pt idx="7">
                  <c:v>358171.55380821816</c:v>
                </c:pt>
                <c:pt idx="8">
                  <c:v>418691.00311978225</c:v>
                </c:pt>
                <c:pt idx="9">
                  <c:v>384007.18986274733</c:v>
                </c:pt>
                <c:pt idx="10">
                  <c:v>420366.11359030806</c:v>
                </c:pt>
                <c:pt idx="11">
                  <c:v>378897.87241455237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42-4DE1-A52C-3E9F07958E1F}"/>
            </c:ext>
          </c:extLst>
        </c:ser>
        <c:ser>
          <c:idx val="1"/>
          <c:order val="1"/>
          <c:tx>
            <c:strRef>
              <c:f>'Auto Use Tax Slide'!$G$4</c:f>
              <c:strCache>
                <c:ptCount val="1"/>
                <c:pt idx="0">
                  <c:v>2025 Actuals</c:v>
                </c:pt>
              </c:strCache>
            </c:strRef>
          </c:tx>
          <c:spPr>
            <a:solidFill>
              <a:srgbClr val="357F74"/>
            </a:solidFill>
            <a:ln>
              <a:noFill/>
            </a:ln>
            <a:effectLst/>
          </c:spPr>
          <c:invertIfNegative val="0"/>
          <c:cat>
            <c:strRef>
              <c:f>'Auto Use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'Auto Use Tax Slide'!$G$5:$G$16</c:f>
              <c:numCache>
                <c:formatCode>_(* #,##0_);_(* \(#,##0\);_(* "-"??_);_(@_)</c:formatCode>
                <c:ptCount val="12"/>
                <c:pt idx="0" formatCode="_(&quot;$&quot;* #,##0_);_(&quot;$&quot;* \(#,##0\);_(&quot;$&quot;* &quot;-&quot;??_);_(@_)">
                  <c:v>376432.05</c:v>
                </c:pt>
                <c:pt idx="1">
                  <c:v>396790.68</c:v>
                </c:pt>
                <c:pt idx="2">
                  <c:v>324164.25</c:v>
                </c:pt>
                <c:pt idx="3">
                  <c:v>360982.11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42-4DE1-A52C-3E9F07958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2"/>
        <c:axId val="1048996336"/>
        <c:axId val="1048997296"/>
      </c:barChart>
      <c:catAx>
        <c:axId val="104899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7296"/>
        <c:crosses val="autoZero"/>
        <c:auto val="1"/>
        <c:lblAlgn val="ctr"/>
        <c:lblOffset val="100"/>
        <c:noMultiLvlLbl val="0"/>
      </c:catAx>
      <c:valAx>
        <c:axId val="104899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A5-4A1C-9B02-041CF2559920}"/>
              </c:ext>
            </c:extLst>
          </c:dPt>
          <c:dPt>
            <c:idx val="1"/>
            <c:bubble3D val="0"/>
            <c:explosion val="22"/>
            <c:spPr>
              <a:solidFill>
                <a:srgbClr val="357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A5-4A1C-9B02-041CF2559920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A5-4A1C-9B02-041CF2559920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A5-4A1C-9B02-041CF2559920}"/>
              </c:ext>
            </c:extLst>
          </c:dPt>
          <c:cat>
            <c:strRef>
              <c:f>'Revenue Pie Charts'!$A$3:$A$6</c:f>
              <c:strCache>
                <c:ptCount val="4"/>
                <c:pt idx="0">
                  <c:v>Auto Use Tax</c:v>
                </c:pt>
                <c:pt idx="1">
                  <c:v>Building Use Tax</c:v>
                </c:pt>
                <c:pt idx="2">
                  <c:v>Property Tax</c:v>
                </c:pt>
                <c:pt idx="3">
                  <c:v>Sales Tax</c:v>
                </c:pt>
              </c:strCache>
            </c:strRef>
          </c:cat>
          <c:val>
            <c:numRef>
              <c:f>'Revenue Pie Charts'!$B$3:$B$6</c:f>
              <c:numCache>
                <c:formatCode>_("$"* #,##0_);_("$"* \(#,##0\);_("$"* "-"??_);_(@_)</c:formatCode>
                <c:ptCount val="4"/>
                <c:pt idx="0">
                  <c:v>4480000</c:v>
                </c:pt>
                <c:pt idx="1">
                  <c:v>4700000</c:v>
                </c:pt>
                <c:pt idx="2">
                  <c:v>16292933.999999994</c:v>
                </c:pt>
                <c:pt idx="3">
                  <c:v>54964017.999999993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A5-4A1C-9B02-041CF2559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'Building Use Tax Slide'!$I$4</c:f>
              <c:strCache>
                <c:ptCount val="1"/>
                <c:pt idx="0">
                  <c:v>2025 Budget</c:v>
                </c:pt>
              </c:strCache>
            </c:strRef>
          </c:tx>
          <c:spPr>
            <a:solidFill>
              <a:srgbClr val="1D2F53"/>
            </a:solidFill>
            <a:ln>
              <a:noFill/>
            </a:ln>
            <a:effectLst/>
          </c:spPr>
          <c:invertIfNegative val="0"/>
          <c:cat>
            <c:strRef>
              <c:f>'Building Use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'Building Use Tax Slide'!$I$5:$I$16</c:f>
              <c:numCache>
                <c:formatCode>_("$"* #,##0_);_("$"* \(#,##0\);_("$"* "-"??_);_(@_)</c:formatCode>
                <c:ptCount val="12"/>
                <c:pt idx="0">
                  <c:v>151149.52323841292</c:v>
                </c:pt>
                <c:pt idx="1">
                  <c:v>410569.53047848202</c:v>
                </c:pt>
                <c:pt idx="2">
                  <c:v>143465.68185074191</c:v>
                </c:pt>
                <c:pt idx="3">
                  <c:v>312996.16306617105</c:v>
                </c:pt>
                <c:pt idx="4">
                  <c:v>437691.93250602094</c:v>
                </c:pt>
                <c:pt idx="5">
                  <c:v>443318.62810605002</c:v>
                </c:pt>
                <c:pt idx="6">
                  <c:v>353777.0936582195</c:v>
                </c:pt>
                <c:pt idx="7">
                  <c:v>577783.16435721121</c:v>
                </c:pt>
                <c:pt idx="8">
                  <c:v>426592.80673390132</c:v>
                </c:pt>
                <c:pt idx="9">
                  <c:v>426673.96161501796</c:v>
                </c:pt>
                <c:pt idx="10">
                  <c:v>212808.03123896467</c:v>
                </c:pt>
                <c:pt idx="11">
                  <c:v>803173.48315080674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9-4038-B969-92F5BC2CD652}"/>
            </c:ext>
          </c:extLst>
        </c:ser>
        <c:ser>
          <c:idx val="1"/>
          <c:order val="1"/>
          <c:tx>
            <c:strRef>
              <c:f>'Building Use Tax Slide'!$G$4</c:f>
              <c:strCache>
                <c:ptCount val="1"/>
                <c:pt idx="0">
                  <c:v>2025 Actuals</c:v>
                </c:pt>
              </c:strCache>
            </c:strRef>
          </c:tx>
          <c:spPr>
            <a:solidFill>
              <a:srgbClr val="357F74"/>
            </a:solidFill>
            <a:ln>
              <a:noFill/>
            </a:ln>
            <a:effectLst/>
          </c:spPr>
          <c:invertIfNegative val="0"/>
          <c:cat>
            <c:strRef>
              <c:f>'Building Use Tax Slide'!$A$5:$A$16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'Building Use Tax Slide'!$G$5:$G$16</c:f>
              <c:numCache>
                <c:formatCode>_(* #,##0_);_(* \(#,##0\);_(* "-"??_);_(@_)</c:formatCode>
                <c:ptCount val="12"/>
                <c:pt idx="0" formatCode="_(&quot;$&quot;* #,##0_);_(&quot;$&quot;* \(#,##0\);_(&quot;$&quot;* &quot;-&quot;??_);_(@_)">
                  <c:v>522353</c:v>
                </c:pt>
                <c:pt idx="1">
                  <c:v>869788.51</c:v>
                </c:pt>
                <c:pt idx="2">
                  <c:v>264255.27</c:v>
                </c:pt>
                <c:pt idx="3">
                  <c:v>65450.27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59-4038-B969-92F5BC2CD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2"/>
        <c:axId val="1048996336"/>
        <c:axId val="1048997296"/>
      </c:barChart>
      <c:catAx>
        <c:axId val="104899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7296"/>
        <c:crosses val="autoZero"/>
        <c:auto val="1"/>
        <c:lblAlgn val="ctr"/>
        <c:lblOffset val="100"/>
        <c:noMultiLvlLbl val="0"/>
      </c:catAx>
      <c:valAx>
        <c:axId val="104899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489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Revenue'!$C$5</c:f>
              <c:strCache>
                <c:ptCount val="1"/>
                <c:pt idx="0">
                  <c:v>2024 YTD Actuals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7B-457D-BFF5-610B307A448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7B-457D-BFF5-610B307A4486}"/>
              </c:ext>
            </c:extLst>
          </c:dPt>
          <c:cat>
            <c:strRef>
              <c:f>'Total Revenue'!$B$6:$B$9</c:f>
              <c:strCache>
                <c:ptCount val="4"/>
                <c:pt idx="0">
                  <c:v>Sales Tax</c:v>
                </c:pt>
                <c:pt idx="1">
                  <c:v>Property Tax</c:v>
                </c:pt>
                <c:pt idx="2">
                  <c:v>Building Use Tax</c:v>
                </c:pt>
                <c:pt idx="3">
                  <c:v>Auto Use Tax</c:v>
                </c:pt>
              </c:strCache>
            </c:strRef>
          </c:cat>
          <c:val>
            <c:numRef>
              <c:f>'Total Revenue'!$C$6:$C$9</c:f>
              <c:numCache>
                <c:formatCode>_(* #,##0_);_(* \(#,##0\);_(* "-"_);_(@_)</c:formatCode>
                <c:ptCount val="4"/>
                <c:pt idx="0" formatCode="_(&quot;$&quot;* #,##0_);_(&quot;$&quot;* \(#,##0\);_(&quot;$&quot;* &quot;-&quot;??_);_(@_)">
                  <c:v>20218264.240000002</c:v>
                </c:pt>
                <c:pt idx="1">
                  <c:v>7671536.7799999993</c:v>
                </c:pt>
                <c:pt idx="2">
                  <c:v>1030289.4199999999</c:v>
                </c:pt>
                <c:pt idx="3">
                  <c:v>1266152.21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7B-457D-BFF5-610B307A4486}"/>
            </c:ext>
          </c:extLst>
        </c:ser>
        <c:ser>
          <c:idx val="1"/>
          <c:order val="1"/>
          <c:tx>
            <c:strRef>
              <c:f>'Total Revenue'!$D$5</c:f>
              <c:strCache>
                <c:ptCount val="1"/>
                <c:pt idx="0">
                  <c:v>2025 YTD Budget</c:v>
                </c:pt>
              </c:strCache>
            </c:strRef>
          </c:tx>
          <c:spPr>
            <a:solidFill>
              <a:srgbClr val="1D2F5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D2F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47B-457D-BFF5-610B307A4486}"/>
              </c:ext>
            </c:extLst>
          </c:dPt>
          <c:dPt>
            <c:idx val="2"/>
            <c:invertIfNegative val="0"/>
            <c:bubble3D val="0"/>
            <c:spPr>
              <a:solidFill>
                <a:srgbClr val="1D2F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47B-457D-BFF5-610B307A4486}"/>
              </c:ext>
            </c:extLst>
          </c:dPt>
          <c:cat>
            <c:strRef>
              <c:f>'Total Revenue'!$B$6:$B$9</c:f>
              <c:strCache>
                <c:ptCount val="4"/>
                <c:pt idx="0">
                  <c:v>Sales Tax</c:v>
                </c:pt>
                <c:pt idx="1">
                  <c:v>Property Tax</c:v>
                </c:pt>
                <c:pt idx="2">
                  <c:v>Building Use Tax</c:v>
                </c:pt>
                <c:pt idx="3">
                  <c:v>Auto Use Tax</c:v>
                </c:pt>
              </c:strCache>
            </c:strRef>
          </c:cat>
          <c:val>
            <c:numRef>
              <c:f>'Total Revenue'!$D$6:$D$9</c:f>
              <c:numCache>
                <c:formatCode>_(* #,##0_);_(* \(#,##0\);_(* "-"_);_(@_)</c:formatCode>
                <c:ptCount val="4"/>
                <c:pt idx="0" formatCode="_(&quot;$&quot;* #,##0_);_(&quot;$&quot;* \(#,##0\);_(&quot;$&quot;* &quot;-&quot;??_);_(@_)">
                  <c:v>19230237.851189695</c:v>
                </c:pt>
                <c:pt idx="1">
                  <c:v>7068432.9023671858</c:v>
                </c:pt>
                <c:pt idx="2">
                  <c:v>1018180.8986338079</c:v>
                </c:pt>
                <c:pt idx="3">
                  <c:v>1320654.5687059974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7B-457D-BFF5-610B307A4486}"/>
            </c:ext>
          </c:extLst>
        </c:ser>
        <c:ser>
          <c:idx val="2"/>
          <c:order val="2"/>
          <c:tx>
            <c:strRef>
              <c:f>'Total Revenue'!$E$5</c:f>
              <c:strCache>
                <c:ptCount val="1"/>
                <c:pt idx="0">
                  <c:v>2025 YTD Actuals</c:v>
                </c:pt>
              </c:strCache>
            </c:strRef>
          </c:tx>
          <c:spPr>
            <a:solidFill>
              <a:srgbClr val="357F7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57F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7B-457D-BFF5-610B307A4486}"/>
              </c:ext>
            </c:extLst>
          </c:dPt>
          <c:dPt>
            <c:idx val="2"/>
            <c:invertIfNegative val="0"/>
            <c:bubble3D val="0"/>
            <c:spPr>
              <a:solidFill>
                <a:srgbClr val="357F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47B-457D-BFF5-610B307A4486}"/>
              </c:ext>
            </c:extLst>
          </c:dPt>
          <c:cat>
            <c:strRef>
              <c:f>'Total Revenue'!$B$6:$B$9</c:f>
              <c:strCache>
                <c:ptCount val="4"/>
                <c:pt idx="0">
                  <c:v>Sales Tax</c:v>
                </c:pt>
                <c:pt idx="1">
                  <c:v>Property Tax</c:v>
                </c:pt>
                <c:pt idx="2">
                  <c:v>Building Use Tax</c:v>
                </c:pt>
                <c:pt idx="3">
                  <c:v>Auto Use Tax</c:v>
                </c:pt>
              </c:strCache>
            </c:strRef>
          </c:cat>
          <c:val>
            <c:numRef>
              <c:f>'Total Revenue'!$E$6:$E$9</c:f>
              <c:numCache>
                <c:formatCode>_(* #,##0_);_(* \(#,##0\);_(* "-"??_);_(@_)</c:formatCode>
                <c:ptCount val="4"/>
                <c:pt idx="0" formatCode="_(&quot;$&quot;* #,##0_);_(&quot;$&quot;* \(#,##0\);_(&quot;$&quot;* &quot;-&quot;??_);_(@_)">
                  <c:v>19215523.419999998</c:v>
                </c:pt>
                <c:pt idx="1">
                  <c:v>7055783.5499999998</c:v>
                </c:pt>
                <c:pt idx="2">
                  <c:v>1721847.05</c:v>
                </c:pt>
                <c:pt idx="3">
                  <c:v>1458369.0899999999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47B-457D-BFF5-610B307A4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2"/>
        <c:axId val="487606255"/>
        <c:axId val="487608655"/>
        <c:extLst/>
      </c:barChart>
      <c:catAx>
        <c:axId val="48760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87608655"/>
        <c:crosses val="autoZero"/>
        <c:auto val="1"/>
        <c:lblAlgn val="ctr"/>
        <c:lblOffset val="100"/>
        <c:noMultiLvlLbl val="0"/>
      </c:catAx>
      <c:valAx>
        <c:axId val="48760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87606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245" tIns="46623" rIns="93245" bIns="46623" rtlCol="0"/>
          <a:lstStyle>
            <a:lvl1pPr algn="l">
              <a:defRPr sz="1200"/>
            </a:lvl1pPr>
          </a:lstStyle>
          <a:p>
            <a:endParaRPr lang="en-US">
              <a:latin typeface="Muli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2375"/>
          </a:xfrm>
          <a:prstGeom prst="rect">
            <a:avLst/>
          </a:prstGeom>
        </p:spPr>
        <p:txBody>
          <a:bodyPr vert="horz" lIns="93245" tIns="46623" rIns="93245" bIns="46623" rtlCol="0"/>
          <a:lstStyle>
            <a:lvl1pPr algn="r">
              <a:defRPr sz="1200"/>
            </a:lvl1pPr>
          </a:lstStyle>
          <a:p>
            <a:fld id="{D966CA51-F936-394B-9806-25184CB372C6}" type="datetimeFigureOut">
              <a:rPr lang="en-US" smtClean="0">
                <a:latin typeface="Muli Regular" charset="0"/>
              </a:rPr>
              <a:t>6/11/2025</a:t>
            </a:fld>
            <a:endParaRPr lang="en-US">
              <a:latin typeface="Muli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7"/>
            <a:ext cx="4033943" cy="352374"/>
          </a:xfrm>
          <a:prstGeom prst="rect">
            <a:avLst/>
          </a:prstGeom>
        </p:spPr>
        <p:txBody>
          <a:bodyPr vert="horz" lIns="93245" tIns="46623" rIns="93245" bIns="46623" rtlCol="0" anchor="b"/>
          <a:lstStyle>
            <a:lvl1pPr algn="l">
              <a:defRPr sz="1200"/>
            </a:lvl1pPr>
          </a:lstStyle>
          <a:p>
            <a:endParaRPr lang="en-US">
              <a:latin typeface="Mul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</p:spPr>
        <p:txBody>
          <a:bodyPr vert="horz" lIns="93245" tIns="46623" rIns="93245" bIns="46623" rtlCol="0" anchor="b"/>
          <a:lstStyle>
            <a:lvl1pPr algn="r">
              <a:defRPr sz="1200"/>
            </a:lvl1pPr>
          </a:lstStyle>
          <a:p>
            <a:fld id="{CCF3835D-1F67-8740-A6E3-E9CBFBC1AAFA}" type="slidenum">
              <a:rPr lang="en-US" smtClean="0">
                <a:latin typeface="Muli Regular" charset="0"/>
              </a:rPr>
              <a:t>‹#›</a:t>
            </a:fld>
            <a:endParaRPr lang="en-US">
              <a:latin typeface="Mul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6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245" tIns="46623" rIns="93245" bIns="46623" rtlCol="0"/>
          <a:lstStyle>
            <a:lvl1pPr algn="l">
              <a:defRPr sz="1200" b="0" i="0">
                <a:latin typeface="Muli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2375"/>
          </a:xfrm>
          <a:prstGeom prst="rect">
            <a:avLst/>
          </a:prstGeom>
        </p:spPr>
        <p:txBody>
          <a:bodyPr vert="horz" lIns="93245" tIns="46623" rIns="93245" bIns="46623" rtlCol="0"/>
          <a:lstStyle>
            <a:lvl1pPr algn="r">
              <a:defRPr sz="1200" b="0" i="0">
                <a:latin typeface="Muli Regular" charset="0"/>
              </a:defRPr>
            </a:lvl1pPr>
          </a:lstStyle>
          <a:p>
            <a:fld id="{D1379AAA-C0C0-CB49-8400-60D4C0C57CDC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5" tIns="46623" rIns="93245" bIns="466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6"/>
          </a:xfrm>
          <a:prstGeom prst="rect">
            <a:avLst/>
          </a:prstGeom>
        </p:spPr>
        <p:txBody>
          <a:bodyPr vert="horz" lIns="93245" tIns="46623" rIns="93245" bIns="466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7"/>
            <a:ext cx="4033943" cy="352374"/>
          </a:xfrm>
          <a:prstGeom prst="rect">
            <a:avLst/>
          </a:prstGeom>
        </p:spPr>
        <p:txBody>
          <a:bodyPr vert="horz" lIns="93245" tIns="46623" rIns="93245" bIns="46623" rtlCol="0" anchor="b"/>
          <a:lstStyle>
            <a:lvl1pPr algn="l">
              <a:defRPr sz="1200" b="0" i="0">
                <a:latin typeface="Muli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</p:spPr>
        <p:txBody>
          <a:bodyPr vert="horz" lIns="93245" tIns="46623" rIns="93245" bIns="46623" rtlCol="0" anchor="b"/>
          <a:lstStyle>
            <a:lvl1pPr algn="r">
              <a:defRPr sz="1200" b="0" i="0">
                <a:latin typeface="Muli Regular" charset="0"/>
              </a:defRPr>
            </a:lvl1pPr>
          </a:lstStyle>
          <a:p>
            <a:fld id="{3C1A31D5-59AE-914B-B6B8-D3FB1071D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1pPr>
    <a:lvl2pPr marL="457178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2pPr>
    <a:lvl3pPr marL="914354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3pPr>
    <a:lvl4pPr marL="1371532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4pPr>
    <a:lvl5pPr marL="1828709" algn="l" defTabSz="914354" rtl="0" eaLnBrk="1" latinLnBrk="0" hangingPunct="1">
      <a:defRPr sz="1200" b="0" i="0" kern="1200">
        <a:solidFill>
          <a:schemeClr val="tx1"/>
        </a:solidFill>
        <a:latin typeface="Muli Regular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CAD5-6555-2826-2D1A-B6130008D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92F9A-B3CF-CE91-ACCA-736BD7B9A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5B3F5-8DF2-FBCF-B4EE-24477F2D8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582" indent="-171582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D50B1-3ACD-0A0C-9B71-C7B188B28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9D107-61E2-2987-0E13-25B3D19D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9E2AE-8F4F-5214-0727-4A7E1D793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E7511-D23B-EF89-2BD4-7DD4E69C5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8BC0D-506C-EC77-C358-FB3E77EB9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8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5AA03-C1B7-BB09-CED1-A88BE52BE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7BE16-6ED0-8276-C3A5-C4CEAA02F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67F1E-6E9B-DF9F-A969-89A7B4081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16EEC-4E32-D107-1D51-8E31A0700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4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9BD8-3DCD-3D57-7B53-64E2626AD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6EB90-E3E3-C16C-B156-F81DF8934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DFC0B-50DA-5D9A-760D-0013B9767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FDE9E-87DA-D74E-247B-96DDCCCBF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3C1A31D5-59AE-914B-B6B8-D3FB1071DEDB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15772">
                <a:defRPr/>
              </a:pPr>
              <a:t>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879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7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17A61-F46F-064B-B97F-AB63C4A25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38EC2-32C1-7C41-A8DB-D34211DB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D7D244-BF20-1B4A-B0DB-E67698220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</p:spTree>
    <p:extLst>
      <p:ext uri="{BB962C8B-B14F-4D97-AF65-F5344CB8AC3E}">
        <p14:creationId xmlns:p14="http://schemas.microsoft.com/office/powerpoint/2010/main" val="338708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096000" y="4"/>
            <a:ext cx="0" cy="685799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AF7A8D-0A22-3D46-94CE-FA3EDFF1B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3B0281-4B08-644D-B905-EC3BB5C14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7F4A36-962A-9940-9840-E20982BE2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</p:spTree>
    <p:extLst>
      <p:ext uri="{BB962C8B-B14F-4D97-AF65-F5344CB8AC3E}">
        <p14:creationId xmlns:p14="http://schemas.microsoft.com/office/powerpoint/2010/main" val="82011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/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838201" y="4748871"/>
            <a:ext cx="105156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itle 3"/>
          <p:cNvSpPr txBox="1">
            <a:spLocks/>
          </p:cNvSpPr>
          <p:nvPr userDrawn="1"/>
        </p:nvSpPr>
        <p:spPr>
          <a:xfrm>
            <a:off x="3793674" y="4"/>
            <a:ext cx="4604657" cy="4778181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1260000"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pPr lvl="0" algn="ctr"/>
            <a:endParaRPr lang="en-US" sz="540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90A08-90EC-FF46-9E6E-ABE3695C8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214579" y="6296400"/>
            <a:ext cx="623620" cy="49386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97E95E4-BC63-644A-87E8-A9B8969E9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78544D1-2A20-134D-9B55-C2D2BADBE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</p:spTree>
    <p:extLst>
      <p:ext uri="{BB962C8B-B14F-4D97-AF65-F5344CB8AC3E}">
        <p14:creationId xmlns:p14="http://schemas.microsoft.com/office/powerpoint/2010/main" val="350364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778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9BB6A-10CA-2A42-944F-38E7B3031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0962"/>
          <a:stretch/>
        </p:blipFill>
        <p:spPr>
          <a:xfrm>
            <a:off x="214578" y="6296400"/>
            <a:ext cx="557860" cy="5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10515601" y="0"/>
            <a:ext cx="16763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Muli Regular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"/>
            <a:ext cx="4270786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Muli Regula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10600" y="62964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DC81A2-AB56-EB4E-AD65-45C666CDE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24400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5D6F4-56DF-EB4A-8F04-51954D680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" t="-1" r="-6441" b="-18987"/>
          <a:stretch/>
        </p:blipFill>
        <p:spPr>
          <a:xfrm>
            <a:off x="214313" y="6296400"/>
            <a:ext cx="623886" cy="5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5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515100" y="421201"/>
            <a:ext cx="5255700" cy="6015600"/>
          </a:xfrm>
          <a:solidFill>
            <a:schemeClr val="accent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21200" y="421201"/>
            <a:ext cx="5255700" cy="6015600"/>
          </a:xfrm>
          <a:solidFill>
            <a:schemeClr val="accent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9FA771-69EF-BC41-A629-C728CBF9D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455425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AA3C-6710-774A-A592-905B7C0D9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455425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6370A-6402-A74A-8F96-1F6A79383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365973"/>
            <a:ext cx="557860" cy="4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1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74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17A61-F46F-064B-B97F-AB63C4A25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38EC2-32C1-7C41-A8DB-D34211DB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D7D244-BF20-1B4A-B0DB-E67698220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</p:spTree>
    <p:extLst>
      <p:ext uri="{BB962C8B-B14F-4D97-AF65-F5344CB8AC3E}">
        <p14:creationId xmlns:p14="http://schemas.microsoft.com/office/powerpoint/2010/main" val="2643732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4221-CAA7-A3A8-988B-05C579D6B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8EA51-35CA-B372-39CD-4D00ED88A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04B35-E59C-8D4F-7BAF-407D5993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7091-2148-4026-ABAC-E1B95E0FF3D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7FF31-A804-F6AA-7FC3-0BAC6C76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C2466-D406-0FDD-C60F-E8A4C539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662F-1412-494B-BAC5-01AF28102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6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A2381-AB39-41FE-BFBD-E2E1E67F4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5CA3C7-7E8D-4AC9-8687-66A9E0EBA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056849" y="0"/>
            <a:ext cx="8135151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 </a:t>
            </a:r>
            <a:r>
              <a:rPr lang="mr-IN"/>
              <a:t>–</a:t>
            </a:r>
            <a:r>
              <a:rPr lang="en-US"/>
              <a:t> SEND TO BACK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40608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Muli Regula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9AA468-849C-F946-A06A-8EE3C0818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8268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90C11-BAE1-D446-A105-E9E162CCD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214579" y="6296400"/>
            <a:ext cx="623620" cy="4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9BB6A-10CA-2A42-944F-38E7B3031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0962"/>
          <a:stretch/>
        </p:blipFill>
        <p:spPr>
          <a:xfrm>
            <a:off x="214578" y="6296400"/>
            <a:ext cx="557860" cy="5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92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9BB6A-10CA-2A42-944F-38E7B3031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0962"/>
          <a:stretch/>
        </p:blipFill>
        <p:spPr>
          <a:xfrm>
            <a:off x="214578" y="6296400"/>
            <a:ext cx="557860" cy="5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10515601" y="0"/>
            <a:ext cx="16763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Muli Regular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"/>
            <a:ext cx="4270786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Muli Regula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10600" y="62964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DC81A2-AB56-EB4E-AD65-45C666CDE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24400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5D6F4-56DF-EB4A-8F04-51954D680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" t="-1" r="-6441" b="-18987"/>
          <a:stretch/>
        </p:blipFill>
        <p:spPr>
          <a:xfrm>
            <a:off x="214313" y="6296400"/>
            <a:ext cx="623886" cy="5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08386-D079-33DE-7BE8-8D48F227C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0962"/>
          <a:stretch/>
        </p:blipFill>
        <p:spPr>
          <a:xfrm>
            <a:off x="214578" y="6296400"/>
            <a:ext cx="557860" cy="5072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CEF37-6712-67FC-A67F-9AE5E3B5D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964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7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1115789"/>
            <a:ext cx="3407590" cy="4626429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784412" y="1115789"/>
            <a:ext cx="3407590" cy="4626429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407595" y="1115789"/>
            <a:ext cx="5376815" cy="462642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Muli Regular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43986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746386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17D70F-B693-2E4E-9667-3AFD11861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BF75CA-5FDF-D140-887C-4DD66786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B70978-743B-7843-AC89-83FEB8ECA8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096000" y="3083999"/>
            <a:ext cx="0" cy="377400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73BAC-2BE6-6D48-BE8B-BF8C46AFE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214578" y="6296400"/>
            <a:ext cx="557860" cy="48472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8DC301-5FB7-7947-B538-C4EBB794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80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4B2EAE4-5E78-6D4D-B66A-EF8A804FD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 cap="all" spc="60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</a:p>
        </p:txBody>
      </p:sp>
    </p:spTree>
    <p:extLst>
      <p:ext uri="{BB962C8B-B14F-4D97-AF65-F5344CB8AC3E}">
        <p14:creationId xmlns:p14="http://schemas.microsoft.com/office/powerpoint/2010/main" val="128299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5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770" r:id="rId2"/>
    <p:sldLayoutId id="2147483868" r:id="rId3"/>
    <p:sldLayoutId id="214748387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81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6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gs in the snow&#10;&#10;AI-generated content may be incorrect.">
            <a:extLst>
              <a:ext uri="{FF2B5EF4-FFF2-40B4-BE49-F238E27FC236}">
                <a16:creationId xmlns:a16="http://schemas.microsoft.com/office/drawing/2014/main" id="{60702D0E-E35B-D9B8-BF8B-1D17F036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728" b="3702"/>
          <a:stretch/>
        </p:blipFill>
        <p:spPr>
          <a:xfrm>
            <a:off x="3052180" y="-268941"/>
            <a:ext cx="10715625" cy="7143863"/>
          </a:xfrm>
          <a:prstGeom prst="rect">
            <a:avLst/>
          </a:prstGeom>
        </p:spPr>
      </p:pic>
      <p:sp>
        <p:nvSpPr>
          <p:cNvPr id="4" name="Text Placeholder 11"/>
          <p:cNvSpPr txBox="1">
            <a:spLocks/>
          </p:cNvSpPr>
          <p:nvPr/>
        </p:nvSpPr>
        <p:spPr>
          <a:xfrm>
            <a:off x="838199" y="1089000"/>
            <a:ext cx="4758733" cy="4680000"/>
          </a:xfrm>
          <a:prstGeom prst="rect">
            <a:avLst/>
          </a:prstGeom>
          <a:solidFill>
            <a:schemeClr val="tx1"/>
          </a:solidFill>
        </p:spPr>
        <p:txBody>
          <a:bodyPr lIns="360000" tIns="360000" rIns="360000" bIns="36000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+mj-lt"/>
              </a:rPr>
              <a:t>MONTHLY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+mj-lt"/>
              </a:rPr>
              <a:t>Revenue Review</a:t>
            </a:r>
          </a:p>
          <a:p>
            <a:r>
              <a:rPr lang="en-US" sz="2800" dirty="0">
                <a:latin typeface="+mj-lt"/>
              </a:rPr>
              <a:t>April 2025</a:t>
            </a:r>
          </a:p>
          <a:p>
            <a:endParaRPr lang="en-US" sz="8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+mj-lt"/>
              </a:rPr>
              <a:t>Brian Waldes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j-lt"/>
              </a:rPr>
              <a:t>Chief financial officer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+mj-lt"/>
              </a:rPr>
              <a:t>June 17,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912E2-80BF-1D41-90FE-CC05BCEF0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11" y="1464225"/>
            <a:ext cx="1224910" cy="9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1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FF198-41FD-2F11-4673-8DF3B094F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BF9508-EA8B-EA11-0F2D-55C3C4BBD08B}"/>
              </a:ext>
            </a:extLst>
          </p:cNvPr>
          <p:cNvSpPr/>
          <p:nvPr/>
        </p:nvSpPr>
        <p:spPr>
          <a:xfrm>
            <a:off x="0" y="4690771"/>
            <a:ext cx="12192000" cy="216722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1874EAB-47F6-B2C0-47F0-6C5962B99B6E}"/>
              </a:ext>
            </a:extLst>
          </p:cNvPr>
          <p:cNvSpPr txBox="1">
            <a:spLocks/>
          </p:cNvSpPr>
          <p:nvPr/>
        </p:nvSpPr>
        <p:spPr>
          <a:xfrm>
            <a:off x="838202" y="1556523"/>
            <a:ext cx="10515599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4061A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General Fund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813102-33FC-8026-013D-7B03C944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3" name="Picture 10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A50084-E940-753A-B4E3-8277C738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78"/>
          <a:stretch/>
        </p:blipFill>
        <p:spPr>
          <a:xfrm>
            <a:off x="3575707" y="3021264"/>
            <a:ext cx="1220264" cy="90254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F4ABE8E-ADC8-9132-E025-D64E96765D51}"/>
              </a:ext>
            </a:extLst>
          </p:cNvPr>
          <p:cNvSpPr txBox="1">
            <a:spLocks/>
          </p:cNvSpPr>
          <p:nvPr/>
        </p:nvSpPr>
        <p:spPr>
          <a:xfrm>
            <a:off x="4947973" y="2451501"/>
            <a:ext cx="5335707" cy="2637183"/>
          </a:xfrm>
          <a:prstGeom prst="rect">
            <a:avLst/>
          </a:prstGeom>
          <a:noFill/>
        </p:spPr>
        <p:txBody>
          <a:bodyPr lIns="360000" tIns="360000" rIns="360000" bIns="36000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pPr marL="112713" lvl="0" algn="l"/>
            <a:r>
              <a:rPr lang="en-US" sz="2000" u="sng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Revenues</a:t>
            </a:r>
          </a:p>
          <a:p>
            <a:pPr marL="112713" lvl="0" algn="l"/>
            <a:endParaRPr lang="en-US" sz="700" cap="all" spc="300" dirty="0">
              <a:solidFill>
                <a:srgbClr val="4061AC"/>
              </a:solidFill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396875" lvl="0" algn="l"/>
            <a:r>
              <a:rPr lang="en-US" sz="1800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Sales Tax</a:t>
            </a:r>
          </a:p>
          <a:p>
            <a:pPr marL="396875" lvl="0" algn="l"/>
            <a:r>
              <a:rPr lang="en-US" sz="1800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Property Tax</a:t>
            </a:r>
          </a:p>
          <a:p>
            <a:pPr marL="396875" algn="l"/>
            <a:r>
              <a:rPr lang="en-US" sz="1800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Auto Use Tax</a:t>
            </a:r>
          </a:p>
          <a:p>
            <a:pPr marL="396875" lvl="0" algn="l"/>
            <a:r>
              <a:rPr lang="en-US" sz="1800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Building Materials Use Tax</a:t>
            </a:r>
          </a:p>
          <a:p>
            <a:pPr marL="396875" lvl="0" algn="l"/>
            <a:r>
              <a:rPr lang="en-US" sz="1800" cap="all" spc="300" dirty="0">
                <a:solidFill>
                  <a:srgbClr val="4061AC"/>
                </a:solidFill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Summary</a:t>
            </a:r>
          </a:p>
          <a:p>
            <a:pPr marL="396875" lvl="0" algn="l"/>
            <a:endParaRPr lang="en-US" sz="1800" cap="all" spc="300" dirty="0">
              <a:solidFill>
                <a:srgbClr val="000000"/>
              </a:solidFill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1127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lvl="0" algn="l"/>
            <a:endParaRPr lang="en-US" sz="3200" cap="all" spc="300" dirty="0">
              <a:solidFill>
                <a:srgbClr val="4061AC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338479-815D-4204-5464-81C042657E5C}"/>
              </a:ext>
            </a:extLst>
          </p:cNvPr>
          <p:cNvCxnSpPr>
            <a:cxnSpLocks/>
          </p:cNvCxnSpPr>
          <p:nvPr/>
        </p:nvCxnSpPr>
        <p:spPr>
          <a:xfrm>
            <a:off x="1405575" y="2112152"/>
            <a:ext cx="3839818" cy="0"/>
          </a:xfrm>
          <a:prstGeom prst="line">
            <a:avLst/>
          </a:prstGeom>
          <a:ln w="38100">
            <a:solidFill>
              <a:srgbClr val="4061A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2B28F1-F02C-4732-45BD-E0759965BB48}"/>
              </a:ext>
            </a:extLst>
          </p:cNvPr>
          <p:cNvCxnSpPr>
            <a:cxnSpLocks/>
          </p:cNvCxnSpPr>
          <p:nvPr/>
        </p:nvCxnSpPr>
        <p:spPr>
          <a:xfrm>
            <a:off x="5229086" y="2095712"/>
            <a:ext cx="0" cy="603550"/>
          </a:xfrm>
          <a:prstGeom prst="line">
            <a:avLst/>
          </a:prstGeom>
          <a:ln w="38100">
            <a:solidFill>
              <a:srgbClr val="4061A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5DCBD4D-AFF0-2B88-F20E-38574ED633D8}"/>
              </a:ext>
            </a:extLst>
          </p:cNvPr>
          <p:cNvSpPr txBox="1">
            <a:spLocks/>
          </p:cNvSpPr>
          <p:nvPr/>
        </p:nvSpPr>
        <p:spPr>
          <a:xfrm>
            <a:off x="923580" y="6445720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 dirty="0">
                <a:solidFill>
                  <a:schemeClr val="bg1"/>
                </a:solidFill>
                <a:latin typeface="+mn-lt"/>
              </a:rPr>
              <a:t>Strategic Plan &gt; Fiscal Stability &amp; Strength &gt; Transparent Financial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32B885-20A9-310E-B501-73D3AC888398}"/>
              </a:ext>
            </a:extLst>
          </p:cNvPr>
          <p:cNvSpPr/>
          <p:nvPr/>
        </p:nvSpPr>
        <p:spPr>
          <a:xfrm>
            <a:off x="0" y="0"/>
            <a:ext cx="12192000" cy="10944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82E4CD7F-B97E-FD87-770F-BB323E21D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1" y="6178741"/>
            <a:ext cx="618868" cy="502830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E88F7AE-0050-8C4F-0327-880869AB4ABF}"/>
              </a:ext>
            </a:extLst>
          </p:cNvPr>
          <p:cNvSpPr txBox="1">
            <a:spLocks/>
          </p:cNvSpPr>
          <p:nvPr/>
        </p:nvSpPr>
        <p:spPr>
          <a:xfrm>
            <a:off x="9115079" y="626315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chemeClr val="bg1"/>
                </a:solidFill>
              </a:rPr>
              <a:pPr algn="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D376-ECCF-3C08-7F89-EED8FD68B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DAE74A3-ACC5-83E6-0753-46FDC0FE0D22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rgbClr val="4061AC"/>
                </a:solidFill>
              </a:rPr>
              <a:pPr algn="r"/>
              <a:t>3</a:t>
            </a:fld>
            <a:endParaRPr lang="en-US" dirty="0">
              <a:solidFill>
                <a:srgbClr val="4061A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7C33F-553A-7165-5223-AE31AA68169C}"/>
              </a:ext>
            </a:extLst>
          </p:cNvPr>
          <p:cNvSpPr txBox="1"/>
          <p:nvPr/>
        </p:nvSpPr>
        <p:spPr>
          <a:xfrm>
            <a:off x="754745" y="1999961"/>
            <a:ext cx="4321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4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Sales Tax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is the primary source of revenue for the General Fund.</a:t>
            </a:r>
          </a:p>
          <a:p>
            <a:pPr marL="0" lvl="4"/>
            <a:endParaRPr lang="en-US" sz="16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lvl="4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information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on this slide reflects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taxes reported in the month the City receives them from the retailer – which is typically the month following the purchase.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3E3C1BD-E80A-7D32-B028-8EA76E9FAF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21408" y="429768"/>
            <a:ext cx="10515599" cy="112543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Sales </a:t>
            </a:r>
            <a:endParaRPr lang="en-US" dirty="0">
              <a:solidFill>
                <a:srgbClr val="4061A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4986F0-5D95-13A1-3568-18BAF0E54203}"/>
              </a:ext>
            </a:extLst>
          </p:cNvPr>
          <p:cNvSpPr/>
          <p:nvPr/>
        </p:nvSpPr>
        <p:spPr>
          <a:xfrm>
            <a:off x="499300" y="4490441"/>
            <a:ext cx="3664582" cy="13622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D0DF4-1C68-DDF3-9FE7-E9E5BD0F0D69}"/>
              </a:ext>
            </a:extLst>
          </p:cNvPr>
          <p:cNvSpPr txBox="1"/>
          <p:nvPr/>
        </p:nvSpPr>
        <p:spPr>
          <a:xfrm>
            <a:off x="678886" y="4709908"/>
            <a:ext cx="316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Sales tax collections are in line with projections.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75580-38D2-DA0F-C89B-B29E3A0CC7AA}"/>
              </a:ext>
            </a:extLst>
          </p:cNvPr>
          <p:cNvSpPr txBox="1">
            <a:spLocks/>
          </p:cNvSpPr>
          <p:nvPr/>
        </p:nvSpPr>
        <p:spPr>
          <a:xfrm>
            <a:off x="905474" y="6509091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 dirty="0">
                <a:solidFill>
                  <a:schemeClr val="accent2"/>
                </a:solidFill>
                <a:latin typeface="+mn-lt"/>
              </a:rPr>
              <a:t>General Fund – Revenue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9277508-653D-AA7C-E42D-9EBD2DD18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515435"/>
              </p:ext>
            </p:extLst>
          </p:nvPr>
        </p:nvGraphicFramePr>
        <p:xfrm>
          <a:off x="296618" y="195723"/>
          <a:ext cx="2143125" cy="141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BFFAB6-3132-F15B-DE5B-7B87A171ABD4}"/>
              </a:ext>
            </a:extLst>
          </p:cNvPr>
          <p:cNvSpPr txBox="1"/>
          <p:nvPr/>
        </p:nvSpPr>
        <p:spPr>
          <a:xfrm>
            <a:off x="5714213" y="1114816"/>
            <a:ext cx="58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2025 </a:t>
            </a:r>
            <a:r>
              <a:rPr lang="en-US" sz="1600" b="1" dirty="0">
                <a:solidFill>
                  <a:srgbClr val="1D2F53"/>
                </a:solidFill>
                <a:latin typeface="Aptos" panose="020B0004020202020204" pitchFamily="34" charset="0"/>
              </a:rPr>
              <a:t>Budget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vs. </a:t>
            </a:r>
            <a:r>
              <a:rPr lang="en-US" sz="1600" b="1" dirty="0">
                <a:solidFill>
                  <a:srgbClr val="357F74"/>
                </a:solidFill>
                <a:latin typeface="Aptos" panose="020B0004020202020204" pitchFamily="34" charset="0"/>
              </a:rPr>
              <a:t>Actuals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(Cash Basis)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EB01EA-C281-407D-8CFB-B0FFEE3418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678124"/>
              </p:ext>
            </p:extLst>
          </p:nvPr>
        </p:nvGraphicFramePr>
        <p:xfrm>
          <a:off x="5753404" y="1719019"/>
          <a:ext cx="5811139" cy="215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9A93B8-6521-6713-2BDB-9583DC6F0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831" y="4539714"/>
            <a:ext cx="8021169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2DA6-7279-2F39-47BD-C4BC68D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ECE811A-0A36-B367-6001-51E36FAD99D6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rgbClr val="4061AC"/>
                </a:solidFill>
              </a:rPr>
              <a:pPr algn="r"/>
              <a:t>4</a:t>
            </a:fld>
            <a:endParaRPr lang="en-US">
              <a:solidFill>
                <a:srgbClr val="4061A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8747E-C30E-3ADE-1624-A8C6FDF49211}"/>
              </a:ext>
            </a:extLst>
          </p:cNvPr>
          <p:cNvSpPr txBox="1"/>
          <p:nvPr/>
        </p:nvSpPr>
        <p:spPr>
          <a:xfrm>
            <a:off x="762000" y="1776570"/>
            <a:ext cx="4466184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4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Property Tax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is the second largest contributor of General Fund revenue. </a:t>
            </a:r>
          </a:p>
          <a:p>
            <a:pPr marL="0" lvl="4"/>
            <a:endParaRPr lang="en-US" sz="16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lvl="4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The timing of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property tax payments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makes this data more informative at certain points during the year.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Lump sum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payments are due at the end of April.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Installment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payments are due at the end of February and mid-June.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8E8249-4505-0337-CDD1-251D1F64FC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21408" y="428611"/>
            <a:ext cx="10515599" cy="112543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Property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75980-9389-49F0-D758-54756AA06DCE}"/>
              </a:ext>
            </a:extLst>
          </p:cNvPr>
          <p:cNvSpPr/>
          <p:nvPr/>
        </p:nvSpPr>
        <p:spPr>
          <a:xfrm>
            <a:off x="499300" y="4490441"/>
            <a:ext cx="3664582" cy="136226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33C5EF-C2BC-0062-CD55-C22A5507B174}"/>
              </a:ext>
            </a:extLst>
          </p:cNvPr>
          <p:cNvSpPr txBox="1"/>
          <p:nvPr/>
        </p:nvSpPr>
        <p:spPr>
          <a:xfrm>
            <a:off x="713014" y="4709908"/>
            <a:ext cx="339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Property Tax collections through April are in line with forecast.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8FFB181-90FB-7D3E-6EC3-F99BC323A508}"/>
              </a:ext>
            </a:extLst>
          </p:cNvPr>
          <p:cNvSpPr txBox="1">
            <a:spLocks/>
          </p:cNvSpPr>
          <p:nvPr/>
        </p:nvSpPr>
        <p:spPr>
          <a:xfrm>
            <a:off x="905474" y="6509091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 dirty="0">
                <a:solidFill>
                  <a:schemeClr val="accent2"/>
                </a:solidFill>
                <a:latin typeface="+mn-lt"/>
              </a:rPr>
              <a:t>General Fund – Revenue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06D807A-EC80-4451-A027-FB1AA9710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195451"/>
              </p:ext>
            </p:extLst>
          </p:nvPr>
        </p:nvGraphicFramePr>
        <p:xfrm>
          <a:off x="267122" y="215858"/>
          <a:ext cx="2143125" cy="141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03260A0-AC52-CB26-00F5-ED81C918E939}"/>
              </a:ext>
            </a:extLst>
          </p:cNvPr>
          <p:cNvSpPr txBox="1"/>
          <p:nvPr/>
        </p:nvSpPr>
        <p:spPr>
          <a:xfrm>
            <a:off x="5714213" y="1114816"/>
            <a:ext cx="58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2025 </a:t>
            </a:r>
            <a:r>
              <a:rPr lang="en-US" sz="1600" b="1" dirty="0">
                <a:solidFill>
                  <a:srgbClr val="1D2F53"/>
                </a:solidFill>
                <a:latin typeface="Aptos" panose="020B0004020202020204" pitchFamily="34" charset="0"/>
              </a:rPr>
              <a:t>Budget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vs. </a:t>
            </a:r>
            <a:r>
              <a:rPr lang="en-US" sz="1600" b="1" dirty="0">
                <a:solidFill>
                  <a:srgbClr val="357F74"/>
                </a:solidFill>
                <a:latin typeface="Aptos" panose="020B0004020202020204" pitchFamily="34" charset="0"/>
              </a:rPr>
              <a:t>Actuals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38D13F7-55BD-518D-9A0F-BBA7DC5088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319893"/>
              </p:ext>
            </p:extLst>
          </p:nvPr>
        </p:nvGraphicFramePr>
        <p:xfrm>
          <a:off x="5908861" y="1666061"/>
          <a:ext cx="5521139" cy="213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476DE11-B460-680A-D837-F172A66FE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725" y="4468651"/>
            <a:ext cx="6878010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2DA6-7279-2F39-47BD-C4BC68D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ECE811A-0A36-B367-6001-51E36FAD99D6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rgbClr val="4061AC"/>
                </a:solidFill>
              </a:rPr>
              <a:pPr algn="r"/>
              <a:t>5</a:t>
            </a:fld>
            <a:endParaRPr lang="en-US">
              <a:solidFill>
                <a:srgbClr val="4061A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8747E-C30E-3ADE-1624-A8C6FDF49211}"/>
              </a:ext>
            </a:extLst>
          </p:cNvPr>
          <p:cNvSpPr txBox="1"/>
          <p:nvPr/>
        </p:nvSpPr>
        <p:spPr>
          <a:xfrm>
            <a:off x="762000" y="2029606"/>
            <a:ext cx="42990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4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receives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Auto Use Tax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when Loveland residents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purchase and register a new vehicle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regardless of where the purchase occurred.</a:t>
            </a:r>
          </a:p>
          <a:p>
            <a:pPr marL="0" lvl="4"/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lvl="4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Auto Use Tax revenue remains relatively stable throughout the year.</a:t>
            </a:r>
            <a:endParaRPr lang="en-US" sz="1600" dirty="0">
              <a:solidFill>
                <a:srgbClr val="00000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8E8249-4505-0337-CDD1-251D1F64FC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24996" y="432744"/>
            <a:ext cx="10515599" cy="112543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AUTO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USE Tax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A65460A-E1E0-AF01-6B7B-787995FD1D2B}"/>
              </a:ext>
            </a:extLst>
          </p:cNvPr>
          <p:cNvSpPr txBox="1">
            <a:spLocks/>
          </p:cNvSpPr>
          <p:nvPr/>
        </p:nvSpPr>
        <p:spPr>
          <a:xfrm>
            <a:off x="905474" y="6509091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>
                <a:solidFill>
                  <a:schemeClr val="accent2"/>
                </a:solidFill>
                <a:latin typeface="+mn-lt"/>
              </a:rPr>
              <a:t>General Fund – Revenue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234AC0-3065-8DC1-B302-3241285179BB}"/>
              </a:ext>
            </a:extLst>
          </p:cNvPr>
          <p:cNvSpPr/>
          <p:nvPr/>
        </p:nvSpPr>
        <p:spPr>
          <a:xfrm>
            <a:off x="499300" y="3740001"/>
            <a:ext cx="3664582" cy="211270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28139-690F-1B87-BF7D-135E9E29BC8C}"/>
              </a:ext>
            </a:extLst>
          </p:cNvPr>
          <p:cNvSpPr txBox="1"/>
          <p:nvPr/>
        </p:nvSpPr>
        <p:spPr>
          <a:xfrm>
            <a:off x="693352" y="3834552"/>
            <a:ext cx="32764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Aptos" panose="020B0004020202020204" pitchFamily="34" charset="0"/>
              </a:rPr>
              <a:t>The City of Loveland saw a spike in Auto Use Tax revenue in February due to increased vehicle purchases by Loveland residents. March and April were more aligned with forecast.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A2A5917-2B95-4766-85F4-50B128211D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896529"/>
              </p:ext>
            </p:extLst>
          </p:nvPr>
        </p:nvGraphicFramePr>
        <p:xfrm>
          <a:off x="268263" y="218715"/>
          <a:ext cx="2143125" cy="141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FB02893-1F91-C258-A90A-3A8496EC31B8}"/>
              </a:ext>
            </a:extLst>
          </p:cNvPr>
          <p:cNvSpPr txBox="1"/>
          <p:nvPr/>
        </p:nvSpPr>
        <p:spPr>
          <a:xfrm>
            <a:off x="5714213" y="1114816"/>
            <a:ext cx="58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2025 </a:t>
            </a:r>
            <a:r>
              <a:rPr lang="en-US" sz="1600" b="1" dirty="0">
                <a:solidFill>
                  <a:srgbClr val="1D2F53"/>
                </a:solidFill>
                <a:latin typeface="Aptos" panose="020B0004020202020204" pitchFamily="34" charset="0"/>
              </a:rPr>
              <a:t>Budget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vs. </a:t>
            </a:r>
            <a:r>
              <a:rPr lang="en-US" sz="1600" b="1" dirty="0">
                <a:solidFill>
                  <a:srgbClr val="357F74"/>
                </a:solidFill>
                <a:latin typeface="Aptos" panose="020B0004020202020204" pitchFamily="34" charset="0"/>
              </a:rPr>
              <a:t>Actuals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9DF6792-104E-4EFC-AFDC-5059A380A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629505"/>
              </p:ext>
            </p:extLst>
          </p:nvPr>
        </p:nvGraphicFramePr>
        <p:xfrm>
          <a:off x="5749054" y="1614896"/>
          <a:ext cx="5514976" cy="215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67989B8-9451-B463-9345-929EAB4E1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882" y="4409816"/>
            <a:ext cx="7887801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2DA6-7279-2F39-47BD-C4BC68D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ECE811A-0A36-B367-6001-51E36FAD99D6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rgbClr val="4061AC"/>
                </a:solidFill>
              </a:rPr>
              <a:pPr algn="r"/>
              <a:t>6</a:t>
            </a:fld>
            <a:endParaRPr lang="en-US">
              <a:solidFill>
                <a:srgbClr val="4061A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8747E-C30E-3ADE-1624-A8C6FDF49211}"/>
              </a:ext>
            </a:extLst>
          </p:cNvPr>
          <p:cNvSpPr txBox="1"/>
          <p:nvPr/>
        </p:nvSpPr>
        <p:spPr>
          <a:xfrm>
            <a:off x="762000" y="1983080"/>
            <a:ext cx="4577035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4"/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</a:rPr>
              <a:t>Building Materials Use Tax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 is imposed on the use, storage, or consumption of building materials.</a:t>
            </a:r>
          </a:p>
          <a:p>
            <a:pPr marL="0" lvl="4"/>
            <a:endParaRPr lang="en-US" sz="1600" dirty="0">
              <a:solidFill>
                <a:srgbClr val="000000"/>
              </a:solidFill>
              <a:latin typeface="Aptos" panose="020B0004020202020204" pitchFamily="34" charset="0"/>
              <a:cs typeface="Segoe UI"/>
            </a:endParaRPr>
          </a:p>
          <a:p>
            <a:pPr marL="0" lvl="4"/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cs typeface="Segoe UI"/>
              </a:rPr>
              <a:t>Building Materials Use Tax collections can vary month-to-month depending on new projects developing throughout the City.</a:t>
            </a:r>
          </a:p>
          <a:p>
            <a:pPr marL="0" lvl="4"/>
            <a:endParaRPr lang="en-US" sz="1600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8E8249-4505-0337-CDD1-251D1F64FC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21408" y="429768"/>
            <a:ext cx="10515599" cy="112543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4061AC"/>
                </a:solidFill>
                <a:latin typeface="Segoe UI"/>
                <a:cs typeface="Segoe UI"/>
              </a:rPr>
              <a:t>Building materials </a:t>
            </a:r>
          </a:p>
          <a:p>
            <a:pPr>
              <a:defRPr/>
            </a:pPr>
            <a:r>
              <a:rPr lang="en-US">
                <a:solidFill>
                  <a:srgbClr val="4061AC"/>
                </a:solidFill>
                <a:latin typeface="Segoe UI"/>
                <a:cs typeface="Segoe UI"/>
              </a:rPr>
              <a:t>use tax</a:t>
            </a:r>
            <a:endParaRPr kumimoji="0" lang="en-US" sz="3600" b="1" i="0" u="none" strike="noStrike" kern="1200" cap="all" spc="150" normalizeH="0" baseline="0" noProof="0">
              <a:ln>
                <a:noFill/>
              </a:ln>
              <a:solidFill>
                <a:srgbClr val="4061A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1DE1A-76EA-2384-DAF7-575E8BFA9E9F}"/>
              </a:ext>
            </a:extLst>
          </p:cNvPr>
          <p:cNvSpPr txBox="1"/>
          <p:nvPr/>
        </p:nvSpPr>
        <p:spPr>
          <a:xfrm>
            <a:off x="7868149" y="4986907"/>
            <a:ext cx="362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ptos" panose="020B0004020202020204" pitchFamily="34" charset="0"/>
              </a:rPr>
              <a:t>Prior year comparison chart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75980-9389-49F0-D758-54756AA06DCE}"/>
              </a:ext>
            </a:extLst>
          </p:cNvPr>
          <p:cNvSpPr/>
          <p:nvPr/>
        </p:nvSpPr>
        <p:spPr>
          <a:xfrm>
            <a:off x="499300" y="4257875"/>
            <a:ext cx="3664582" cy="159483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33C5EF-C2BC-0062-CD55-C22A5507B174}"/>
              </a:ext>
            </a:extLst>
          </p:cNvPr>
          <p:cNvSpPr txBox="1"/>
          <p:nvPr/>
        </p:nvSpPr>
        <p:spPr>
          <a:xfrm>
            <a:off x="619040" y="4355099"/>
            <a:ext cx="342510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Aptos" panose="020B0004020202020204" pitchFamily="34" charset="0"/>
              </a:rPr>
              <a:t>Building Materials Use Tax (Building Activity) has significantly slowed in March &amp; April.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832AF4-06B8-4789-222D-EE8BBACA9768}"/>
              </a:ext>
            </a:extLst>
          </p:cNvPr>
          <p:cNvSpPr txBox="1">
            <a:spLocks/>
          </p:cNvSpPr>
          <p:nvPr/>
        </p:nvSpPr>
        <p:spPr>
          <a:xfrm>
            <a:off x="905474" y="6509091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>
                <a:solidFill>
                  <a:schemeClr val="accent2"/>
                </a:solidFill>
                <a:latin typeface="+mn-lt"/>
              </a:rPr>
              <a:t>General Fund – Revenue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DC445D-6707-4409-87B9-243B977A8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173950"/>
              </p:ext>
            </p:extLst>
          </p:nvPr>
        </p:nvGraphicFramePr>
        <p:xfrm>
          <a:off x="267122" y="212206"/>
          <a:ext cx="2143125" cy="141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059FF-8D74-70E3-6B18-E674A14D3FA1}"/>
              </a:ext>
            </a:extLst>
          </p:cNvPr>
          <p:cNvSpPr txBox="1"/>
          <p:nvPr/>
        </p:nvSpPr>
        <p:spPr>
          <a:xfrm>
            <a:off x="5714213" y="1114816"/>
            <a:ext cx="58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2025 </a:t>
            </a:r>
            <a:r>
              <a:rPr lang="en-US" sz="1600" b="1" dirty="0">
                <a:solidFill>
                  <a:srgbClr val="1D2F53"/>
                </a:solidFill>
                <a:latin typeface="Aptos" panose="020B0004020202020204" pitchFamily="34" charset="0"/>
              </a:rPr>
              <a:t>Budget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vs. </a:t>
            </a:r>
            <a:r>
              <a:rPr lang="en-US" sz="1600" b="1" dirty="0">
                <a:solidFill>
                  <a:srgbClr val="357F74"/>
                </a:solidFill>
                <a:latin typeface="Aptos" panose="020B0004020202020204" pitchFamily="34" charset="0"/>
              </a:rPr>
              <a:t>Actuals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7C8DE9-538C-4B35-BA3E-FDE366386E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180661"/>
              </p:ext>
            </p:extLst>
          </p:nvPr>
        </p:nvGraphicFramePr>
        <p:xfrm>
          <a:off x="5838825" y="1563398"/>
          <a:ext cx="5514976" cy="215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4763DBB-C4B4-38AA-F71C-431FFDEE2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899" y="4345208"/>
            <a:ext cx="7897327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A66CA-3172-177D-2EFB-8660AD53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1F6823D-CB05-2C08-4347-2B1A09525E7C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84AFF75-BD5D-E342-A9F1-12EC02DB40E0}" type="slidenum">
              <a:rPr lang="en-US" smtClean="0">
                <a:solidFill>
                  <a:srgbClr val="4061AC"/>
                </a:solidFill>
              </a:rPr>
              <a:pPr algn="r"/>
              <a:t>7</a:t>
            </a:fld>
            <a:endParaRPr lang="en-US">
              <a:solidFill>
                <a:srgbClr val="4061AC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BD483D-5A4B-7ABE-D823-4F6C4089DF43}"/>
              </a:ext>
            </a:extLst>
          </p:cNvPr>
          <p:cNvSpPr txBox="1">
            <a:spLocks/>
          </p:cNvSpPr>
          <p:nvPr/>
        </p:nvSpPr>
        <p:spPr>
          <a:xfrm>
            <a:off x="794073" y="528535"/>
            <a:ext cx="10515599" cy="112543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TAX REVENUE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15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339D7D-DBFF-6D5B-4F8E-160F87AFE92A}"/>
              </a:ext>
            </a:extLst>
          </p:cNvPr>
          <p:cNvSpPr/>
          <p:nvPr/>
        </p:nvSpPr>
        <p:spPr>
          <a:xfrm>
            <a:off x="597620" y="2209067"/>
            <a:ext cx="3664582" cy="391642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BF08CD-B3A9-6DB9-DE1E-AA7B950B7D8B}"/>
              </a:ext>
            </a:extLst>
          </p:cNvPr>
          <p:cNvSpPr txBox="1"/>
          <p:nvPr/>
        </p:nvSpPr>
        <p:spPr>
          <a:xfrm>
            <a:off x="794073" y="2459121"/>
            <a:ext cx="3296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Although year-to-date Auto Use Tax and Building Use Tax revenues have exceeded budget projections, lower sales tax revenues have kept the City’s total year-to-date tax revenues in line with budget.</a:t>
            </a:r>
          </a:p>
          <a:p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This early in the year there are no identifiable trends that would require revisions to forecast/budget.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4F67BC-2918-D727-D6CE-051307A1EBF2}"/>
              </a:ext>
            </a:extLst>
          </p:cNvPr>
          <p:cNvSpPr txBox="1">
            <a:spLocks/>
          </p:cNvSpPr>
          <p:nvPr/>
        </p:nvSpPr>
        <p:spPr>
          <a:xfrm>
            <a:off x="905474" y="6509091"/>
            <a:ext cx="1051559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spc="100" baseline="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200">
                <a:solidFill>
                  <a:schemeClr val="accent2"/>
                </a:solidFill>
                <a:latin typeface="+mn-lt"/>
              </a:rPr>
              <a:t>General Fund – Revenue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FD81D-8771-7B1E-279B-744F89CD9F53}"/>
              </a:ext>
            </a:extLst>
          </p:cNvPr>
          <p:cNvSpPr txBox="1"/>
          <p:nvPr/>
        </p:nvSpPr>
        <p:spPr>
          <a:xfrm>
            <a:off x="5727202" y="921976"/>
            <a:ext cx="58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YTD Comparison</a:t>
            </a:r>
            <a:endParaRPr lang="en-US" sz="1600" b="1" dirty="0">
              <a:solidFill>
                <a:srgbClr val="357F74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1B8C27-ABA8-4EBB-B3C6-E99C9E293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2552817"/>
              </p:ext>
            </p:extLst>
          </p:nvPr>
        </p:nvGraphicFramePr>
        <p:xfrm>
          <a:off x="5389562" y="1321670"/>
          <a:ext cx="5756276" cy="258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E77AAD4-0393-E349-5796-2336F3C06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528" y="4256209"/>
            <a:ext cx="6820852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1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854E9-0050-3214-3A75-7F5EA401B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7BE8A7-C789-89F6-FC28-DF72D1877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AFF75-BD5D-E342-A9F1-12EC02DB40E0}" type="slidenum">
              <a:rPr kumimoji="0" lang="en-US" sz="1800" b="1" i="0" u="none" strike="noStrike" kern="1200" cap="all" spc="0" normalizeH="0" baseline="0" noProof="0" smtClean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Franklin Gothic Book" panose="020B05030201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4061AC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77E529-CFA8-CDB4-B404-A9E1FCF75DFF}"/>
              </a:ext>
            </a:extLst>
          </p:cNvPr>
          <p:cNvSpPr txBox="1">
            <a:spLocks/>
          </p:cNvSpPr>
          <p:nvPr/>
        </p:nvSpPr>
        <p:spPr>
          <a:xfrm>
            <a:off x="549445" y="528670"/>
            <a:ext cx="11058975" cy="45704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all" spc="150" normalizeH="0" baseline="0" noProof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Budget Timeline – Presentations to Council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C4B8140-9E7B-932E-7487-ED98F71545D7}"/>
              </a:ext>
            </a:extLst>
          </p:cNvPr>
          <p:cNvSpPr/>
          <p:nvPr/>
        </p:nvSpPr>
        <p:spPr>
          <a:xfrm>
            <a:off x="248168" y="3217306"/>
            <a:ext cx="11695664" cy="627703"/>
          </a:xfrm>
          <a:prstGeom prst="rightArrow">
            <a:avLst/>
          </a:prstGeom>
          <a:gradFill>
            <a:gsLst>
              <a:gs pos="0">
                <a:srgbClr val="1D2F53"/>
              </a:gs>
              <a:gs pos="45000">
                <a:schemeClr val="tx1"/>
              </a:gs>
              <a:gs pos="79000">
                <a:srgbClr val="357F74"/>
              </a:gs>
              <a:gs pos="100000">
                <a:srgbClr val="357F7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D72FC5-4F56-BD4A-10C7-B12EEC3548FB}"/>
              </a:ext>
            </a:extLst>
          </p:cNvPr>
          <p:cNvGrpSpPr/>
          <p:nvPr/>
        </p:nvGrpSpPr>
        <p:grpSpPr>
          <a:xfrm>
            <a:off x="832633" y="2879219"/>
            <a:ext cx="182880" cy="748975"/>
            <a:chOff x="690566" y="2607695"/>
            <a:chExt cx="182880" cy="748975"/>
          </a:xfrm>
          <a:solidFill>
            <a:srgbClr val="C00000"/>
          </a:solidFill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0DEBB1-134E-6A7E-3A22-F3A424D25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06" y="2607695"/>
              <a:ext cx="0" cy="5465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91CC13-8D0A-2482-714D-4637C2660305}"/>
                </a:ext>
              </a:extLst>
            </p:cNvPr>
            <p:cNvSpPr/>
            <p:nvPr/>
          </p:nvSpPr>
          <p:spPr>
            <a:xfrm>
              <a:off x="690566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F5A298-2CD9-8925-93CE-F6A3EA642156}"/>
              </a:ext>
            </a:extLst>
          </p:cNvPr>
          <p:cNvGrpSpPr/>
          <p:nvPr/>
        </p:nvGrpSpPr>
        <p:grpSpPr>
          <a:xfrm>
            <a:off x="3240794" y="2875324"/>
            <a:ext cx="182880" cy="748975"/>
            <a:chOff x="2588448" y="2607695"/>
            <a:chExt cx="182880" cy="74897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0DD897-4DFA-F163-6ABC-F96FD777D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2575" y="2607695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49451B-5B44-DE78-B6AE-744FC95CB453}"/>
                </a:ext>
              </a:extLst>
            </p:cNvPr>
            <p:cNvSpPr/>
            <p:nvPr/>
          </p:nvSpPr>
          <p:spPr>
            <a:xfrm>
              <a:off x="2588448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879A90E-BDF4-0AF0-C0AE-B7C1E9EDCE44}"/>
              </a:ext>
            </a:extLst>
          </p:cNvPr>
          <p:cNvGrpSpPr/>
          <p:nvPr/>
        </p:nvGrpSpPr>
        <p:grpSpPr>
          <a:xfrm>
            <a:off x="10891476" y="2875324"/>
            <a:ext cx="182880" cy="748975"/>
            <a:chOff x="10891476" y="2607695"/>
            <a:chExt cx="182880" cy="7489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7D8C11-2892-6DD7-1D80-01557CBD4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3664" y="2607695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710B5F-0B79-F26F-C9FA-201D48C34531}"/>
                </a:ext>
              </a:extLst>
            </p:cNvPr>
            <p:cNvSpPr/>
            <p:nvPr/>
          </p:nvSpPr>
          <p:spPr>
            <a:xfrm>
              <a:off x="10891476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0D5B24A-0754-98C7-4A35-A9677EA0F7A3}"/>
              </a:ext>
            </a:extLst>
          </p:cNvPr>
          <p:cNvGrpSpPr/>
          <p:nvPr/>
        </p:nvGrpSpPr>
        <p:grpSpPr>
          <a:xfrm>
            <a:off x="5791022" y="2875324"/>
            <a:ext cx="182880" cy="748975"/>
            <a:chOff x="4486330" y="2607695"/>
            <a:chExt cx="182880" cy="74897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FD6B46-13EC-E74D-C6A0-2DD2607A7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144" y="2607695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3D84B4-2C83-CF31-CC60-1680387267D5}"/>
                </a:ext>
              </a:extLst>
            </p:cNvPr>
            <p:cNvSpPr/>
            <p:nvPr/>
          </p:nvSpPr>
          <p:spPr>
            <a:xfrm>
              <a:off x="4486330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B27BB3-8E9E-E43F-4F0E-08B8C4FE7F3B}"/>
              </a:ext>
            </a:extLst>
          </p:cNvPr>
          <p:cNvGrpSpPr/>
          <p:nvPr/>
        </p:nvGrpSpPr>
        <p:grpSpPr>
          <a:xfrm>
            <a:off x="8341250" y="2875324"/>
            <a:ext cx="182880" cy="748975"/>
            <a:chOff x="6384212" y="2607695"/>
            <a:chExt cx="182880" cy="74897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570C89F-FF21-76F2-4AF4-CB65706666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3713" y="2607695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614F5B-3C43-36F5-1A3C-527C5B7480DE}"/>
                </a:ext>
              </a:extLst>
            </p:cNvPr>
            <p:cNvSpPr/>
            <p:nvPr/>
          </p:nvSpPr>
          <p:spPr>
            <a:xfrm>
              <a:off x="6384212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2076B2-9293-8B0A-3977-AF1F57E14F35}"/>
              </a:ext>
            </a:extLst>
          </p:cNvPr>
          <p:cNvGrpSpPr/>
          <p:nvPr/>
        </p:nvGrpSpPr>
        <p:grpSpPr>
          <a:xfrm>
            <a:off x="1965680" y="3441419"/>
            <a:ext cx="182880" cy="757299"/>
            <a:chOff x="1639507" y="3173790"/>
            <a:chExt cx="182880" cy="75729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C040C2-29BF-5124-14C8-006C97D61DCF}"/>
                </a:ext>
              </a:extLst>
            </p:cNvPr>
            <p:cNvSpPr/>
            <p:nvPr/>
          </p:nvSpPr>
          <p:spPr>
            <a:xfrm>
              <a:off x="1639507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289178-FDBF-8C39-306B-A1C4E6900C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986" y="3384564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2DAAC0-6BA0-5911-C6BA-CE272A6B162D}"/>
              </a:ext>
            </a:extLst>
          </p:cNvPr>
          <p:cNvGrpSpPr/>
          <p:nvPr/>
        </p:nvGrpSpPr>
        <p:grpSpPr>
          <a:xfrm>
            <a:off x="4515908" y="3441419"/>
            <a:ext cx="182880" cy="757299"/>
            <a:chOff x="3537389" y="3173790"/>
            <a:chExt cx="182880" cy="75729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78A07E-0567-B5FB-3865-698F0205A312}"/>
                </a:ext>
              </a:extLst>
            </p:cNvPr>
            <p:cNvSpPr/>
            <p:nvPr/>
          </p:nvSpPr>
          <p:spPr>
            <a:xfrm>
              <a:off x="3537389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1E99E7-54FE-F1B7-2E20-BC67E3DB54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555" y="3384564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E2A2D0-630E-FBB5-6832-63E18141C185}"/>
              </a:ext>
            </a:extLst>
          </p:cNvPr>
          <p:cNvGrpSpPr/>
          <p:nvPr/>
        </p:nvGrpSpPr>
        <p:grpSpPr>
          <a:xfrm>
            <a:off x="7066136" y="3441419"/>
            <a:ext cx="182880" cy="757299"/>
            <a:chOff x="5435271" y="3173790"/>
            <a:chExt cx="182880" cy="75729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E52D4BD-7E34-206E-1A76-98ED44B45B35}"/>
                </a:ext>
              </a:extLst>
            </p:cNvPr>
            <p:cNvSpPr/>
            <p:nvPr/>
          </p:nvSpPr>
          <p:spPr>
            <a:xfrm>
              <a:off x="5435271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C0F61C-A40D-F6F5-3EF3-6AE6B54E9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124" y="3384564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FCE20B-D6F7-5147-3876-562098467A75}"/>
              </a:ext>
            </a:extLst>
          </p:cNvPr>
          <p:cNvGrpSpPr/>
          <p:nvPr/>
        </p:nvGrpSpPr>
        <p:grpSpPr>
          <a:xfrm>
            <a:off x="9616364" y="3441419"/>
            <a:ext cx="182880" cy="757299"/>
            <a:chOff x="7333153" y="3173790"/>
            <a:chExt cx="182880" cy="7572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40023F4-A3CC-AF5E-48D8-634843312EDA}"/>
                </a:ext>
              </a:extLst>
            </p:cNvPr>
            <p:cNvSpPr/>
            <p:nvPr/>
          </p:nvSpPr>
          <p:spPr>
            <a:xfrm>
              <a:off x="7333153" y="317379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A78D0B-5A5C-361D-C90B-4AD072AD2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6693" y="3384564"/>
              <a:ext cx="0" cy="54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DCF81E1-457A-66E5-7099-605BB5B755DC}"/>
              </a:ext>
            </a:extLst>
          </p:cNvPr>
          <p:cNvSpPr txBox="1"/>
          <p:nvPr/>
        </p:nvSpPr>
        <p:spPr>
          <a:xfrm>
            <a:off x="-37012" y="1905904"/>
            <a:ext cx="1922163" cy="9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6/17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REGULAR MEETING: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April Revenue Review</a:t>
            </a:r>
          </a:p>
        </p:txBody>
      </p:sp>
      <p:pic>
        <p:nvPicPr>
          <p:cNvPr id="15" name="Picture 14" descr="A red circle with white text&#10;&#10;Description automatically generated">
            <a:extLst>
              <a:ext uri="{FF2B5EF4-FFF2-40B4-BE49-F238E27FC236}">
                <a16:creationId xmlns:a16="http://schemas.microsoft.com/office/drawing/2014/main" id="{72C37CC6-A781-22AC-613F-EDB541C54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5" y="1120453"/>
            <a:ext cx="789267" cy="76588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E10B757-7B12-BE63-F35C-01BA01914318}"/>
              </a:ext>
            </a:extLst>
          </p:cNvPr>
          <p:cNvSpPr txBox="1"/>
          <p:nvPr/>
        </p:nvSpPr>
        <p:spPr>
          <a:xfrm>
            <a:off x="4971060" y="1807865"/>
            <a:ext cx="183628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>
                <a:latin typeface="Aptos" panose="020B0004020202020204" pitchFamily="34" charset="0"/>
              </a:rPr>
              <a:t>10/7</a:t>
            </a:r>
          </a:p>
          <a:p>
            <a:pPr algn="ctr">
              <a:lnSpc>
                <a:spcPts val="1600"/>
              </a:lnSpc>
            </a:pPr>
            <a:r>
              <a:rPr lang="en-US" sz="1400" b="1">
                <a:latin typeface="Aptos" panose="020B0004020202020204" pitchFamily="34" charset="0"/>
              </a:rPr>
              <a:t>REGULAR MEETING:</a:t>
            </a:r>
          </a:p>
          <a:p>
            <a:pPr algn="ctr">
              <a:lnSpc>
                <a:spcPts val="1600"/>
              </a:lnSpc>
            </a:pPr>
            <a:r>
              <a:rPr lang="en-US" sz="1700" i="1">
                <a:latin typeface="Aptos" panose="020B0004020202020204" pitchFamily="34" charset="0"/>
              </a:rPr>
              <a:t>2026 Budget Adoption               </a:t>
            </a:r>
            <a:r>
              <a:rPr lang="en-US" sz="1400" i="1">
                <a:latin typeface="Aptos" panose="020B0004020202020204" pitchFamily="34" charset="0"/>
              </a:rPr>
              <a:t>(1</a:t>
            </a:r>
            <a:r>
              <a:rPr lang="en-US" sz="1400" i="1" baseline="30000">
                <a:latin typeface="Aptos" panose="020B0004020202020204" pitchFamily="34" charset="0"/>
              </a:rPr>
              <a:t>st</a:t>
            </a:r>
            <a:r>
              <a:rPr lang="en-US" sz="1400" i="1">
                <a:latin typeface="Aptos" panose="020B0004020202020204" pitchFamily="34" charset="0"/>
              </a:rPr>
              <a:t> Reading)</a:t>
            </a:r>
            <a:endParaRPr lang="en-US" sz="1700" i="1">
              <a:latin typeface="Aptos" panose="020B00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75572DA-32C9-DB1E-DE97-FDD3EBEAFB8B}"/>
              </a:ext>
            </a:extLst>
          </p:cNvPr>
          <p:cNvSpPr txBox="1"/>
          <p:nvPr/>
        </p:nvSpPr>
        <p:spPr>
          <a:xfrm>
            <a:off x="10053610" y="1905904"/>
            <a:ext cx="1880107" cy="9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11/25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REGULAR MEETING</a:t>
            </a:r>
            <a:r>
              <a:rPr lang="en-US" sz="1700" b="1" dirty="0">
                <a:latin typeface="Aptos" panose="020B0004020202020204" pitchFamily="34" charset="0"/>
              </a:rPr>
              <a:t>: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Q3 Financial Report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32C599-DDBB-DF4B-460B-D6322E728E6E}"/>
              </a:ext>
            </a:extLst>
          </p:cNvPr>
          <p:cNvSpPr txBox="1"/>
          <p:nvPr/>
        </p:nvSpPr>
        <p:spPr>
          <a:xfrm>
            <a:off x="8789662" y="4301588"/>
            <a:ext cx="1836283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11/18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REGULAR MEETING</a:t>
            </a:r>
            <a:r>
              <a:rPr lang="en-US" sz="1700" dirty="0">
                <a:latin typeface="Aptos" panose="020B0004020202020204" pitchFamily="34" charset="0"/>
              </a:rPr>
              <a:t>: </a:t>
            </a:r>
            <a:r>
              <a:rPr lang="en-US" sz="1700" i="1" dirty="0">
                <a:latin typeface="Aptos" panose="020B0004020202020204" pitchFamily="34" charset="0"/>
              </a:rPr>
              <a:t>Year-End 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Wrap-Up </a:t>
            </a:r>
          </a:p>
          <a:p>
            <a:pPr algn="ctr">
              <a:lnSpc>
                <a:spcPts val="1600"/>
              </a:lnSpc>
            </a:pPr>
            <a:r>
              <a:rPr lang="en-US" sz="1400" i="1" dirty="0">
                <a:latin typeface="Aptos" panose="020B0004020202020204" pitchFamily="34" charset="0"/>
              </a:rPr>
              <a:t>(2</a:t>
            </a:r>
            <a:r>
              <a:rPr lang="en-US" sz="1400" i="1" baseline="30000" dirty="0">
                <a:latin typeface="Aptos" panose="020B0004020202020204" pitchFamily="34" charset="0"/>
              </a:rPr>
              <a:t>nd</a:t>
            </a:r>
            <a:r>
              <a:rPr lang="en-US" sz="1400" i="1" dirty="0">
                <a:latin typeface="Aptos" panose="020B0004020202020204" pitchFamily="34" charset="0"/>
              </a:rPr>
              <a:t> Reading)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E5653F-B91E-FEE2-D78E-42A225F758B1}"/>
              </a:ext>
            </a:extLst>
          </p:cNvPr>
          <p:cNvSpPr txBox="1"/>
          <p:nvPr/>
        </p:nvSpPr>
        <p:spPr>
          <a:xfrm>
            <a:off x="2386266" y="1901713"/>
            <a:ext cx="1891687" cy="9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8/26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REGULAR MEETING</a:t>
            </a:r>
            <a:r>
              <a:rPr lang="en-US" sz="1700" b="1" dirty="0">
                <a:latin typeface="Aptos" panose="020B0004020202020204" pitchFamily="34" charset="0"/>
              </a:rPr>
              <a:t>: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Q2 Financial Report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654706-D038-9399-4F99-E9969BAFFBCD}"/>
              </a:ext>
            </a:extLst>
          </p:cNvPr>
          <p:cNvSpPr txBox="1"/>
          <p:nvPr/>
        </p:nvSpPr>
        <p:spPr>
          <a:xfrm>
            <a:off x="3752157" y="4301588"/>
            <a:ext cx="1683833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>
                <a:latin typeface="Aptos" panose="020B0004020202020204" pitchFamily="34" charset="0"/>
              </a:rPr>
              <a:t>9/9</a:t>
            </a:r>
          </a:p>
          <a:p>
            <a:pPr algn="ctr">
              <a:lnSpc>
                <a:spcPts val="1600"/>
              </a:lnSpc>
            </a:pPr>
            <a:r>
              <a:rPr lang="en-US" sz="1400" b="1">
                <a:latin typeface="Aptos" panose="020B0004020202020204" pitchFamily="34" charset="0"/>
              </a:rPr>
              <a:t>STUDY SESSION</a:t>
            </a:r>
            <a:r>
              <a:rPr lang="en-US" sz="1400">
                <a:latin typeface="Aptos" panose="020B0004020202020204" pitchFamily="34" charset="0"/>
              </a:rPr>
              <a:t>: </a:t>
            </a:r>
            <a:r>
              <a:rPr lang="en-US" sz="1700" i="1">
                <a:latin typeface="Aptos" panose="020B0004020202020204" pitchFamily="34" charset="0"/>
              </a:rPr>
              <a:t>Budget Workshop Follow-up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FAAD2A2-84DC-0774-FF58-E4DB3EC08FFC}"/>
              </a:ext>
            </a:extLst>
          </p:cNvPr>
          <p:cNvSpPr txBox="1"/>
          <p:nvPr/>
        </p:nvSpPr>
        <p:spPr>
          <a:xfrm>
            <a:off x="6221922" y="4306141"/>
            <a:ext cx="185155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>
                <a:latin typeface="Aptos" panose="020B0004020202020204" pitchFamily="34" charset="0"/>
              </a:rPr>
              <a:t>10/21</a:t>
            </a:r>
          </a:p>
          <a:p>
            <a:pPr algn="ctr">
              <a:lnSpc>
                <a:spcPts val="1600"/>
              </a:lnSpc>
            </a:pPr>
            <a:r>
              <a:rPr lang="en-US" sz="1400" b="1">
                <a:latin typeface="Aptos" panose="020B0004020202020204" pitchFamily="34" charset="0"/>
              </a:rPr>
              <a:t>REGULAR MEETING:</a:t>
            </a:r>
          </a:p>
          <a:p>
            <a:pPr algn="ctr">
              <a:lnSpc>
                <a:spcPts val="1600"/>
              </a:lnSpc>
            </a:pPr>
            <a:r>
              <a:rPr lang="en-US" sz="1700" i="1">
                <a:latin typeface="Aptos" panose="020B0004020202020204" pitchFamily="34" charset="0"/>
              </a:rPr>
              <a:t>2026 Budget Adoption               </a:t>
            </a:r>
            <a:r>
              <a:rPr lang="en-US" sz="1400" i="1">
                <a:latin typeface="Aptos" panose="020B0004020202020204" pitchFamily="34" charset="0"/>
              </a:rPr>
              <a:t>(2</a:t>
            </a:r>
            <a:r>
              <a:rPr lang="en-US" sz="1400" i="1" baseline="30000">
                <a:latin typeface="Aptos" panose="020B0004020202020204" pitchFamily="34" charset="0"/>
              </a:rPr>
              <a:t>nd</a:t>
            </a:r>
            <a:r>
              <a:rPr lang="en-US" sz="1400" i="1">
                <a:latin typeface="Aptos" panose="020B0004020202020204" pitchFamily="34" charset="0"/>
              </a:rPr>
              <a:t> Reading)</a:t>
            </a:r>
            <a:endParaRPr lang="en-US" sz="1700" i="1">
              <a:latin typeface="Aptos" panose="020B00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279F7E-7F68-E45D-89F6-2B8003AA8F84}"/>
              </a:ext>
            </a:extLst>
          </p:cNvPr>
          <p:cNvSpPr txBox="1"/>
          <p:nvPr/>
        </p:nvSpPr>
        <p:spPr>
          <a:xfrm>
            <a:off x="7451410" y="1803673"/>
            <a:ext cx="197867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11/4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REGULAR MEETING: 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Year-End 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Wrap-Up </a:t>
            </a:r>
          </a:p>
          <a:p>
            <a:pPr algn="ctr">
              <a:lnSpc>
                <a:spcPts val="1600"/>
              </a:lnSpc>
            </a:pPr>
            <a:r>
              <a:rPr lang="en-US" sz="1400" i="1" dirty="0">
                <a:latin typeface="Aptos" panose="020B0004020202020204" pitchFamily="34" charset="0"/>
              </a:rPr>
              <a:t>(1</a:t>
            </a:r>
            <a:r>
              <a:rPr lang="en-US" sz="1400" i="1" baseline="30000" dirty="0">
                <a:latin typeface="Aptos" panose="020B0004020202020204" pitchFamily="34" charset="0"/>
              </a:rPr>
              <a:t>st</a:t>
            </a:r>
            <a:r>
              <a:rPr lang="en-US" sz="1400" i="1" dirty="0">
                <a:latin typeface="Aptos" panose="020B0004020202020204" pitchFamily="34" charset="0"/>
              </a:rPr>
              <a:t> Reading)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1F1DE-A92E-58C8-4427-C100E17EC1E4}"/>
              </a:ext>
            </a:extLst>
          </p:cNvPr>
          <p:cNvSpPr txBox="1"/>
          <p:nvPr/>
        </p:nvSpPr>
        <p:spPr>
          <a:xfrm>
            <a:off x="1215203" y="4301588"/>
            <a:ext cx="1683833" cy="92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700" b="1" dirty="0">
                <a:latin typeface="Aptos" panose="020B0004020202020204" pitchFamily="34" charset="0"/>
              </a:rPr>
              <a:t>8/14</a:t>
            </a:r>
          </a:p>
          <a:p>
            <a:pPr algn="ctr">
              <a:lnSpc>
                <a:spcPts val="1600"/>
              </a:lnSpc>
            </a:pPr>
            <a:r>
              <a:rPr lang="en-US" sz="1400" b="1" dirty="0">
                <a:latin typeface="Aptos" panose="020B0004020202020204" pitchFamily="34" charset="0"/>
              </a:rPr>
              <a:t>WORKSHOP:</a:t>
            </a:r>
          </a:p>
          <a:p>
            <a:pPr algn="ctr">
              <a:lnSpc>
                <a:spcPts val="1600"/>
              </a:lnSpc>
            </a:pPr>
            <a:r>
              <a:rPr lang="en-US" sz="1700" i="1" dirty="0">
                <a:latin typeface="Aptos" panose="020B0004020202020204" pitchFamily="34" charset="0"/>
              </a:rPr>
              <a:t>2026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409233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5318" y="673371"/>
            <a:ext cx="9636368" cy="316598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 Regular" charset="0"/>
              <a:ea typeface="+mn-ea"/>
              <a:cs typeface="+mn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26004" y="4603711"/>
            <a:ext cx="519499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4061AC"/>
                </a:solidFill>
                <a:latin typeface="Franklin Gothic Medium" panose="020B0603020102020204"/>
              </a:rPr>
              <a:t>Thank You!</a:t>
            </a:r>
            <a:endParaRPr kumimoji="0" lang="en-US" sz="4400" b="1" i="0" u="none" strike="noStrike" kern="1200" cap="all" spc="150" normalizeH="0" baseline="0" noProof="0" dirty="0">
              <a:ln>
                <a:noFill/>
              </a:ln>
              <a:solidFill>
                <a:srgbClr val="4061AC"/>
              </a:solidFill>
              <a:effectLst/>
              <a:uLnTx/>
              <a:uFillTx/>
              <a:latin typeface="Franklin Gothic Medium" panose="020B0603020102020204"/>
            </a:endParaRPr>
          </a:p>
        </p:txBody>
      </p:sp>
      <p:sp>
        <p:nvSpPr>
          <p:cNvPr id="6" name="Text Placeholder 38"/>
          <p:cNvSpPr txBox="1">
            <a:spLocks/>
          </p:cNvSpPr>
          <p:nvPr/>
        </p:nvSpPr>
        <p:spPr>
          <a:xfrm>
            <a:off x="3632422" y="966223"/>
            <a:ext cx="4582160" cy="3055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cap="all" spc="150" dirty="0">
                <a:solidFill>
                  <a:schemeClr val="bg1"/>
                </a:solidFill>
                <a:latin typeface="Franklin Gothic Medium" panose="020B0603020102020204"/>
              </a:rPr>
              <a:t>Public Comment &amp;</a:t>
            </a:r>
          </a:p>
          <a:p>
            <a:pPr marL="0" marR="0" lvl="4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cap="all" spc="150" dirty="0">
                <a:solidFill>
                  <a:schemeClr val="bg1"/>
                </a:solidFill>
                <a:latin typeface="Franklin Gothic Medium" panose="020B0603020102020204"/>
              </a:rPr>
              <a:t>Questions?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pPr marL="0" marR="0" lvl="4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E2174A8-F3D4-8341-A4D4-B57F5D64CE31}"/>
              </a:ext>
            </a:extLst>
          </p:cNvPr>
          <p:cNvSpPr txBox="1">
            <a:spLocks/>
          </p:cNvSpPr>
          <p:nvPr/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AFF75-BD5D-E342-A9F1-12EC02DB40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32756"/>
      </p:ext>
    </p:extLst>
  </p:cSld>
  <p:clrMapOvr>
    <a:masterClrMapping/>
  </p:clrMapOvr>
</p:sld>
</file>

<file path=ppt/theme/theme1.xml><?xml version="1.0" encoding="utf-8"?>
<a:theme xmlns:a="http://schemas.openxmlformats.org/drawingml/2006/main" name="Loveland Theme">
  <a:themeElements>
    <a:clrScheme name="Custom 6">
      <a:dk1>
        <a:srgbClr val="4061AC"/>
      </a:dk1>
      <a:lt1>
        <a:srgbClr val="FFFFFF"/>
      </a:lt1>
      <a:dk2>
        <a:srgbClr val="1E3053"/>
      </a:dk2>
      <a:lt2>
        <a:srgbClr val="E7E6E6"/>
      </a:lt2>
      <a:accent1>
        <a:srgbClr val="1D2F53"/>
      </a:accent1>
      <a:accent2>
        <a:srgbClr val="357F74"/>
      </a:accent2>
      <a:accent3>
        <a:srgbClr val="A5A5A5"/>
      </a:accent3>
      <a:accent4>
        <a:srgbClr val="FFC000"/>
      </a:accent4>
      <a:accent5>
        <a:srgbClr val="578BF3"/>
      </a:accent5>
      <a:accent6>
        <a:srgbClr val="50C4B3"/>
      </a:accent6>
      <a:hlink>
        <a:srgbClr val="FFC000"/>
      </a:hlink>
      <a:folHlink>
        <a:srgbClr val="578AF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>
          <a:spcBef>
            <a:spcPts val="0"/>
          </a:spcBef>
          <a:defRPr sz="2000" dirty="0" smtClean="0">
            <a:solidFill>
              <a:srgbClr val="44546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oveland Theme" id="{FE134FC4-A462-CD4F-B54B-EF024726D2E9}" vid="{E1C676F3-B734-CE4E-8973-0D3BF97B19FF}"/>
    </a:ext>
  </a:extLst>
</a:theme>
</file>

<file path=ppt/theme/theme2.xml><?xml version="1.0" encoding="utf-8"?>
<a:theme xmlns:a="http://schemas.openxmlformats.org/drawingml/2006/main" name="1_Loveland Theme">
  <a:themeElements>
    <a:clrScheme name="Custom 6">
      <a:dk1>
        <a:srgbClr val="4061AC"/>
      </a:dk1>
      <a:lt1>
        <a:srgbClr val="FFFFFF"/>
      </a:lt1>
      <a:dk2>
        <a:srgbClr val="1E3053"/>
      </a:dk2>
      <a:lt2>
        <a:srgbClr val="E7E6E6"/>
      </a:lt2>
      <a:accent1>
        <a:srgbClr val="1D2F53"/>
      </a:accent1>
      <a:accent2>
        <a:srgbClr val="357F74"/>
      </a:accent2>
      <a:accent3>
        <a:srgbClr val="A5A5A5"/>
      </a:accent3>
      <a:accent4>
        <a:srgbClr val="FFC000"/>
      </a:accent4>
      <a:accent5>
        <a:srgbClr val="578BF3"/>
      </a:accent5>
      <a:accent6>
        <a:srgbClr val="50C4B3"/>
      </a:accent6>
      <a:hlink>
        <a:srgbClr val="FFC000"/>
      </a:hlink>
      <a:folHlink>
        <a:srgbClr val="578AF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veland Theme" id="{FE134FC4-A462-CD4F-B54B-EF024726D2E9}" vid="{E1C676F3-B734-CE4E-8973-0D3BF97B19FF}"/>
    </a:ext>
  </a:extLst>
</a:theme>
</file>

<file path=ppt/theme/theme3.xml><?xml version="1.0" encoding="utf-8"?>
<a:theme xmlns:a="http://schemas.openxmlformats.org/drawingml/2006/main" name="2_Loveland Theme">
  <a:themeElements>
    <a:clrScheme name="Custom 6">
      <a:dk1>
        <a:srgbClr val="4061AC"/>
      </a:dk1>
      <a:lt1>
        <a:srgbClr val="FFFFFF"/>
      </a:lt1>
      <a:dk2>
        <a:srgbClr val="1E3053"/>
      </a:dk2>
      <a:lt2>
        <a:srgbClr val="E7E6E6"/>
      </a:lt2>
      <a:accent1>
        <a:srgbClr val="1D2F53"/>
      </a:accent1>
      <a:accent2>
        <a:srgbClr val="357F74"/>
      </a:accent2>
      <a:accent3>
        <a:srgbClr val="A5A5A5"/>
      </a:accent3>
      <a:accent4>
        <a:srgbClr val="FFC000"/>
      </a:accent4>
      <a:accent5>
        <a:srgbClr val="578BF3"/>
      </a:accent5>
      <a:accent6>
        <a:srgbClr val="50C4B3"/>
      </a:accent6>
      <a:hlink>
        <a:srgbClr val="FFC000"/>
      </a:hlink>
      <a:folHlink>
        <a:srgbClr val="578AF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veland Theme" id="{FE134FC4-A462-CD4F-B54B-EF024726D2E9}" vid="{E1C676F3-B734-CE4E-8973-0D3BF97B19F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832E4AEB334D41A84C1A193FED57C8" ma:contentTypeVersion="4" ma:contentTypeDescription="Create a new document." ma:contentTypeScope="" ma:versionID="aac5b96296cb4ee6e0f83a49fc0fdcb6">
  <xsd:schema xmlns:xsd="http://www.w3.org/2001/XMLSchema" xmlns:xs="http://www.w3.org/2001/XMLSchema" xmlns:p="http://schemas.microsoft.com/office/2006/metadata/properties" xmlns:ns2="1c3928ba-1c59-4ec2-ab59-9d08ef7b5eee" targetNamespace="http://schemas.microsoft.com/office/2006/metadata/properties" ma:root="true" ma:fieldsID="00a2e7e2864f33b663fe1d4832fe2c20" ns2:_="">
    <xsd:import namespace="1c3928ba-1c59-4ec2-ab59-9d08ef7b5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928ba-1c59-4ec2-ab59-9d08ef7b5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6F3B4C-C4D1-4239-BEDA-A9E53F963D50}">
  <ds:schemaRefs>
    <ds:schemaRef ds:uri="1c3928ba-1c59-4ec2-ab59-9d08ef7b5e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CCD12BB-812E-4CA8-A02A-C7B69BB9C02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c3928ba-1c59-4ec2-ab59-9d08ef7b5eee"/>
  </ds:schemaRefs>
</ds:datastoreItem>
</file>

<file path=customXml/itemProps3.xml><?xml version="1.0" encoding="utf-8"?>
<ds:datastoreItem xmlns:ds="http://schemas.openxmlformats.org/officeDocument/2006/customXml" ds:itemID="{1DDE7FF2-7912-4D81-81E2-D5CC2DEFCC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496</Words>
  <Application>Microsoft Office PowerPoint</Application>
  <PresentationFormat>Widescreen</PresentationFormat>
  <Paragraphs>110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Franklin Gothic Book</vt:lpstr>
      <vt:lpstr>Franklin Gothic Medium</vt:lpstr>
      <vt:lpstr>Muli</vt:lpstr>
      <vt:lpstr>Muli Regular</vt:lpstr>
      <vt:lpstr>Segoe UI</vt:lpstr>
      <vt:lpstr>Loveland Theme</vt:lpstr>
      <vt:lpstr>1_Loveland Theme</vt:lpstr>
      <vt:lpstr>2_Loveland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bilmaw creative</Company>
  <LinksUpToDate>false</LinksUpToDate>
  <SharedDoc>false</SharedDoc>
  <HyperlinkBase>https://creativemarket.com/bilmaw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Bill Mawhinney</dc:creator>
  <cp:keywords/>
  <dc:description>© bilmaw creative</dc:description>
  <cp:lastModifiedBy>Amanda Worrell</cp:lastModifiedBy>
  <cp:revision>34</cp:revision>
  <cp:lastPrinted>2025-03-11T20:24:08Z</cp:lastPrinted>
  <dcterms:created xsi:type="dcterms:W3CDTF">2017-05-24T15:16:35Z</dcterms:created>
  <dcterms:modified xsi:type="dcterms:W3CDTF">2025-06-12T01:10:57Z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0x010100CF832E4AEB334D41A84C1A193FED57C8</vt:lpwstr>
  </property>
</Properties>
</file>