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handoutMasterIdLst>
    <p:handoutMasterId r:id="rId12"/>
  </p:handoutMasterIdLst>
  <p:sldIdLst>
    <p:sldId id="256" r:id="rId2"/>
    <p:sldId id="257" r:id="rId3"/>
    <p:sldId id="259" r:id="rId4"/>
    <p:sldId id="267" r:id="rId5"/>
    <p:sldId id="260" r:id="rId6"/>
    <p:sldId id="261" r:id="rId7"/>
    <p:sldId id="262" r:id="rId8"/>
    <p:sldId id="263" r:id="rId9"/>
    <p:sldId id="265" r:id="rId10"/>
    <p:sldId id="266" r:id="rId11"/>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AD1EC"/>
    <a:srgbClr val="FF0066"/>
    <a:srgbClr val="9966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74" autoAdjust="0"/>
    <p:restoredTop sz="94660"/>
  </p:normalViewPr>
  <p:slideViewPr>
    <p:cSldViewPr snapToGrid="0">
      <p:cViewPr varScale="1">
        <p:scale>
          <a:sx n="92" d="100"/>
          <a:sy n="92" d="100"/>
        </p:scale>
        <p:origin x="402"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41809B7F-614B-499D-BA01-3C9EFFFAE720}" type="datetimeFigureOut">
              <a:rPr lang="en-US" smtClean="0"/>
              <a:t>4/30/2025</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20F1B9B6-4751-469C-9D18-6EDBAC2246DF}" type="slidenum">
              <a:rPr lang="en-US" smtClean="0"/>
              <a:t>‹#›</a:t>
            </a:fld>
            <a:endParaRPr lang="en-US"/>
          </a:p>
        </p:txBody>
      </p:sp>
    </p:spTree>
    <p:extLst>
      <p:ext uri="{BB962C8B-B14F-4D97-AF65-F5344CB8AC3E}">
        <p14:creationId xmlns:p14="http://schemas.microsoft.com/office/powerpoint/2010/main" val="215333332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5439EAE-758E-46B0-A35B-6A9B13490DFF}" type="datetimeFigureOut">
              <a:rPr lang="en-US" smtClean="0"/>
              <a:t>4/30/2025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2A1850-3D7D-4F39-97B2-32AB2D8A45C5}"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318439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5439EAE-758E-46B0-A35B-6A9B13490DFF}" type="datetimeFigureOut">
              <a:rPr lang="en-US" smtClean="0"/>
              <a:t>4/30/2025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2A1850-3D7D-4F39-97B2-32AB2D8A45C5}" type="slidenum">
              <a:rPr lang="en-US" smtClean="0"/>
              <a:t>‹#›</a:t>
            </a:fld>
            <a:endParaRPr lang="en-US"/>
          </a:p>
        </p:txBody>
      </p:sp>
    </p:spTree>
    <p:extLst>
      <p:ext uri="{BB962C8B-B14F-4D97-AF65-F5344CB8AC3E}">
        <p14:creationId xmlns:p14="http://schemas.microsoft.com/office/powerpoint/2010/main" val="23445761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5439EAE-758E-46B0-A35B-6A9B13490DFF}" type="datetimeFigureOut">
              <a:rPr lang="en-US" smtClean="0"/>
              <a:t>4/30/2025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2A1850-3D7D-4F39-97B2-32AB2D8A45C5}" type="slidenum">
              <a:rPr lang="en-US" smtClean="0"/>
              <a:t>‹#›</a:t>
            </a:fld>
            <a:endParaRPr lang="en-US"/>
          </a:p>
        </p:txBody>
      </p:sp>
    </p:spTree>
    <p:extLst>
      <p:ext uri="{BB962C8B-B14F-4D97-AF65-F5344CB8AC3E}">
        <p14:creationId xmlns:p14="http://schemas.microsoft.com/office/powerpoint/2010/main" val="22504040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5439EAE-758E-46B0-A35B-6A9B13490DFF}" type="datetimeFigureOut">
              <a:rPr lang="en-US" smtClean="0"/>
              <a:t>4/30/2025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2A1850-3D7D-4F39-97B2-32AB2D8A45C5}" type="slidenum">
              <a:rPr lang="en-US" smtClean="0"/>
              <a:t>‹#›</a:t>
            </a:fld>
            <a:endParaRPr lang="en-US"/>
          </a:p>
        </p:txBody>
      </p:sp>
    </p:spTree>
    <p:extLst>
      <p:ext uri="{BB962C8B-B14F-4D97-AF65-F5344CB8AC3E}">
        <p14:creationId xmlns:p14="http://schemas.microsoft.com/office/powerpoint/2010/main" val="42294273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5439EAE-758E-46B0-A35B-6A9B13490DFF}" type="datetimeFigureOut">
              <a:rPr lang="en-US" smtClean="0"/>
              <a:t>4/30/2025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2A1850-3D7D-4F39-97B2-32AB2D8A45C5}"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887267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5439EAE-758E-46B0-A35B-6A9B13490DFF}" type="datetimeFigureOut">
              <a:rPr lang="en-US" smtClean="0"/>
              <a:t>4/30/2025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2A1850-3D7D-4F39-97B2-32AB2D8A45C5}" type="slidenum">
              <a:rPr lang="en-US" smtClean="0"/>
              <a:t>‹#›</a:t>
            </a:fld>
            <a:endParaRPr lang="en-US"/>
          </a:p>
        </p:txBody>
      </p:sp>
    </p:spTree>
    <p:extLst>
      <p:ext uri="{BB962C8B-B14F-4D97-AF65-F5344CB8AC3E}">
        <p14:creationId xmlns:p14="http://schemas.microsoft.com/office/powerpoint/2010/main" val="25978747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5439EAE-758E-46B0-A35B-6A9B13490DFF}" type="datetimeFigureOut">
              <a:rPr lang="en-US" smtClean="0"/>
              <a:t>4/30/2025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02A1850-3D7D-4F39-97B2-32AB2D8A45C5}" type="slidenum">
              <a:rPr lang="en-US" smtClean="0"/>
              <a:t>‹#›</a:t>
            </a:fld>
            <a:endParaRPr lang="en-US"/>
          </a:p>
        </p:txBody>
      </p:sp>
    </p:spTree>
    <p:extLst>
      <p:ext uri="{BB962C8B-B14F-4D97-AF65-F5344CB8AC3E}">
        <p14:creationId xmlns:p14="http://schemas.microsoft.com/office/powerpoint/2010/main" val="4735712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5439EAE-758E-46B0-A35B-6A9B13490DFF}" type="datetimeFigureOut">
              <a:rPr lang="en-US" smtClean="0"/>
              <a:t>4/30/2025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02A1850-3D7D-4F39-97B2-32AB2D8A45C5}" type="slidenum">
              <a:rPr lang="en-US" smtClean="0"/>
              <a:t>‹#›</a:t>
            </a:fld>
            <a:endParaRPr lang="en-US"/>
          </a:p>
        </p:txBody>
      </p:sp>
    </p:spTree>
    <p:extLst>
      <p:ext uri="{BB962C8B-B14F-4D97-AF65-F5344CB8AC3E}">
        <p14:creationId xmlns:p14="http://schemas.microsoft.com/office/powerpoint/2010/main" val="3507828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F5439EAE-758E-46B0-A35B-6A9B13490DFF}" type="datetimeFigureOut">
              <a:rPr lang="en-US" smtClean="0"/>
              <a:t>4/30/2025</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702A1850-3D7D-4F39-97B2-32AB2D8A45C5}" type="slidenum">
              <a:rPr lang="en-US" smtClean="0"/>
              <a:t>‹#›</a:t>
            </a:fld>
            <a:endParaRPr lang="en-US"/>
          </a:p>
        </p:txBody>
      </p:sp>
    </p:spTree>
    <p:extLst>
      <p:ext uri="{BB962C8B-B14F-4D97-AF65-F5344CB8AC3E}">
        <p14:creationId xmlns:p14="http://schemas.microsoft.com/office/powerpoint/2010/main" val="6860578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F5439EAE-758E-46B0-A35B-6A9B13490DFF}" type="datetimeFigureOut">
              <a:rPr lang="en-US" smtClean="0"/>
              <a:t>4/30/2025</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02A1850-3D7D-4F39-97B2-32AB2D8A45C5}" type="slidenum">
              <a:rPr lang="en-US" smtClean="0"/>
              <a:t>‹#›</a:t>
            </a:fld>
            <a:endParaRPr lang="en-US"/>
          </a:p>
        </p:txBody>
      </p:sp>
    </p:spTree>
    <p:extLst>
      <p:ext uri="{BB962C8B-B14F-4D97-AF65-F5344CB8AC3E}">
        <p14:creationId xmlns:p14="http://schemas.microsoft.com/office/powerpoint/2010/main" val="24814505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5439EAE-758E-46B0-A35B-6A9B13490DFF}" type="datetimeFigureOut">
              <a:rPr lang="en-US" smtClean="0"/>
              <a:t>4/30/2025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2A1850-3D7D-4F39-97B2-32AB2D8A45C5}" type="slidenum">
              <a:rPr lang="en-US" smtClean="0"/>
              <a:t>‹#›</a:t>
            </a:fld>
            <a:endParaRPr lang="en-US"/>
          </a:p>
        </p:txBody>
      </p:sp>
    </p:spTree>
    <p:extLst>
      <p:ext uri="{BB962C8B-B14F-4D97-AF65-F5344CB8AC3E}">
        <p14:creationId xmlns:p14="http://schemas.microsoft.com/office/powerpoint/2010/main" val="14732881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F5439EAE-758E-46B0-A35B-6A9B13490DFF}" type="datetimeFigureOut">
              <a:rPr lang="en-US" smtClean="0"/>
              <a:t>4/30/2025</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702A1850-3D7D-4F39-97B2-32AB2D8A45C5}"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27324965"/>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cityofloveland.org/salestax" TargetMode="External"/><Relationship Id="rId2" Type="http://schemas.openxmlformats.org/officeDocument/2006/relationships/hyperlink" Target="mailto:Pamela.Hemingway@cityofloveland.org" TargetMode="External"/><Relationship Id="rId1" Type="http://schemas.openxmlformats.org/officeDocument/2006/relationships/slideLayout" Target="../slideLayouts/slideLayout2.xml"/><Relationship Id="rId4" Type="http://schemas.openxmlformats.org/officeDocument/2006/relationships/image" Target="../media/image9.WMF"/></Relationships>
</file>

<file path=ppt/slides/_rels/slide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97280" y="758952"/>
            <a:ext cx="10058400" cy="1191768"/>
          </a:xfrm>
        </p:spPr>
        <p:txBody>
          <a:bodyPr>
            <a:normAutofit/>
          </a:bodyPr>
          <a:lstStyle/>
          <a:p>
            <a:r>
              <a:rPr lang="en-US" sz="6600" dirty="0">
                <a:solidFill>
                  <a:schemeClr val="accent2">
                    <a:lumMod val="50000"/>
                  </a:schemeClr>
                </a:solidFill>
              </a:rPr>
              <a:t>Construction Use Tax</a:t>
            </a:r>
          </a:p>
        </p:txBody>
      </p:sp>
      <p:sp>
        <p:nvSpPr>
          <p:cNvPr id="3" name="Subtitle 2"/>
          <p:cNvSpPr>
            <a:spLocks noGrp="1"/>
          </p:cNvSpPr>
          <p:nvPr>
            <p:ph type="subTitle" idx="1"/>
          </p:nvPr>
        </p:nvSpPr>
        <p:spPr>
          <a:xfrm>
            <a:off x="1097280" y="2504901"/>
            <a:ext cx="10058400" cy="1143000"/>
          </a:xfrm>
        </p:spPr>
        <p:txBody>
          <a:bodyPr>
            <a:normAutofit/>
          </a:bodyPr>
          <a:lstStyle/>
          <a:p>
            <a:r>
              <a:rPr lang="en-US" sz="2800" dirty="0"/>
              <a:t>City of Loveland</a:t>
            </a:r>
          </a:p>
          <a:p>
            <a:r>
              <a:rPr lang="en-US" sz="2800" dirty="0"/>
              <a:t>	Sales Tax division</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905298" y="4724247"/>
            <a:ext cx="2361133" cy="1432865"/>
          </a:xfrm>
          <a:prstGeom prst="rect">
            <a:avLst/>
          </a:prstGeom>
        </p:spPr>
      </p:pic>
    </p:spTree>
    <p:extLst>
      <p:ext uri="{BB962C8B-B14F-4D97-AF65-F5344CB8AC3E}">
        <p14:creationId xmlns:p14="http://schemas.microsoft.com/office/powerpoint/2010/main" val="27060127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22134" y="681335"/>
            <a:ext cx="8871532" cy="923330"/>
          </a:xfrm>
          <a:prstGeom prst="rect">
            <a:avLst/>
          </a:prstGeom>
          <a:noFill/>
        </p:spPr>
        <p:txBody>
          <a:bodyPr wrap="none" lIns="91440" tIns="45720" rIns="91440" bIns="45720">
            <a:spAutoFit/>
          </a:bodyPr>
          <a:lstStyle/>
          <a:p>
            <a:pPr algn="ctr"/>
            <a:r>
              <a:rPr lang="en-US" sz="54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THANK YOU FOR ATTENDING !</a:t>
            </a:r>
          </a:p>
        </p:txBody>
      </p:sp>
      <p:sp>
        <p:nvSpPr>
          <p:cNvPr id="6" name="TextBox 5"/>
          <p:cNvSpPr txBox="1"/>
          <p:nvPr/>
        </p:nvSpPr>
        <p:spPr>
          <a:xfrm>
            <a:off x="1295400" y="2197100"/>
            <a:ext cx="7744691" cy="3416320"/>
          </a:xfrm>
          <a:prstGeom prst="rect">
            <a:avLst/>
          </a:prstGeom>
          <a:noFill/>
        </p:spPr>
        <p:txBody>
          <a:bodyPr wrap="square" rtlCol="0">
            <a:spAutoFit/>
          </a:bodyPr>
          <a:lstStyle/>
          <a:p>
            <a:r>
              <a:rPr lang="en-US" b="1" dirty="0"/>
              <a:t>City of Loveland Contact Information</a:t>
            </a:r>
            <a:endParaRPr lang="en-US" u="sng" dirty="0"/>
          </a:p>
          <a:p>
            <a:r>
              <a:rPr lang="en-US" dirty="0"/>
              <a:t>	Pamela (JCRs):	</a:t>
            </a:r>
            <a:r>
              <a:rPr lang="en-US" dirty="0">
                <a:hlinkClick r:id="rId2"/>
              </a:rPr>
              <a:t>Pamela.Hemingway@cityofloveland.org </a:t>
            </a:r>
            <a:endParaRPr lang="en-US" dirty="0"/>
          </a:p>
          <a:p>
            <a:r>
              <a:rPr lang="en-US" dirty="0"/>
              <a:t>			970-962-2702</a:t>
            </a:r>
          </a:p>
          <a:p>
            <a:endParaRPr lang="en-US" dirty="0"/>
          </a:p>
          <a:p>
            <a:r>
              <a:rPr lang="en-US" dirty="0"/>
              <a:t>	General Sales Tax:	970-962-2708	</a:t>
            </a:r>
          </a:p>
          <a:p>
            <a:r>
              <a:rPr lang="en-US" dirty="0"/>
              <a:t>	</a:t>
            </a:r>
          </a:p>
          <a:p>
            <a:r>
              <a:rPr lang="en-US" dirty="0"/>
              <a:t>	Website:		</a:t>
            </a:r>
            <a:r>
              <a:rPr lang="en-US" dirty="0">
                <a:hlinkClick r:id="rId3"/>
              </a:rPr>
              <a:t>www.lovgov.org/salestax</a:t>
            </a:r>
            <a:r>
              <a:rPr lang="en-US" dirty="0"/>
              <a:t> </a:t>
            </a:r>
          </a:p>
          <a:p>
            <a:endParaRPr lang="en-US" dirty="0"/>
          </a:p>
          <a:p>
            <a:r>
              <a:rPr lang="en-US" b="1" dirty="0"/>
              <a:t>Larimer County Contact Information</a:t>
            </a:r>
            <a:endParaRPr lang="en-US" dirty="0"/>
          </a:p>
          <a:p>
            <a:r>
              <a:rPr lang="en-US" dirty="0"/>
              <a:t>	Phone number:	970-498-5935</a:t>
            </a:r>
          </a:p>
          <a:p>
            <a:r>
              <a:rPr lang="en-US" dirty="0"/>
              <a:t>	</a:t>
            </a:r>
          </a:p>
          <a:p>
            <a:r>
              <a:rPr lang="en-US" dirty="0"/>
              <a:t>	Website:		www.Larimer.org</a:t>
            </a:r>
          </a:p>
        </p:txBody>
      </p:sp>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284548" y="2805583"/>
            <a:ext cx="3321113" cy="2519881"/>
          </a:xfrm>
          <a:prstGeom prst="rect">
            <a:avLst/>
          </a:prstGeom>
        </p:spPr>
      </p:pic>
    </p:spTree>
    <p:extLst>
      <p:ext uri="{BB962C8B-B14F-4D97-AF65-F5344CB8AC3E}">
        <p14:creationId xmlns:p14="http://schemas.microsoft.com/office/powerpoint/2010/main" val="15303711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97280" y="2511552"/>
            <a:ext cx="10058400" cy="3357542"/>
          </a:xfrm>
        </p:spPr>
        <p:txBody>
          <a:bodyPr/>
          <a:lstStyle/>
          <a:p>
            <a:pPr marL="0" indent="0">
              <a:buNone/>
            </a:pPr>
            <a:endParaRPr lang="en-US" dirty="0"/>
          </a:p>
          <a:p>
            <a:pPr marL="0" indent="0" algn="ctr">
              <a:buNone/>
            </a:pPr>
            <a:r>
              <a:rPr lang="en-US" sz="4400" dirty="0"/>
              <a:t>Construction Use Tax is a 3% tax applied to construction and building materials pursuant to Tax Code 3.16.040. It is paid along with your Building Permit Fees.</a:t>
            </a: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946447" y="306629"/>
            <a:ext cx="1884578" cy="1441094"/>
          </a:xfrm>
          <a:prstGeom prst="rect">
            <a:avLst/>
          </a:prstGeom>
        </p:spPr>
      </p:pic>
    </p:spTree>
    <p:extLst>
      <p:ext uri="{BB962C8B-B14F-4D97-AF65-F5344CB8AC3E}">
        <p14:creationId xmlns:p14="http://schemas.microsoft.com/office/powerpoint/2010/main" val="25757774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1465997"/>
          </a:xfrm>
        </p:spPr>
        <p:txBody>
          <a:bodyPr>
            <a:normAutofit/>
          </a:bodyPr>
          <a:lstStyle/>
          <a:p>
            <a:pPr algn="ctr"/>
            <a:r>
              <a:rPr lang="en-US" sz="8800" dirty="0"/>
              <a:t>BUILDING PERMIT</a:t>
            </a:r>
          </a:p>
        </p:txBody>
      </p:sp>
      <p:sp>
        <p:nvSpPr>
          <p:cNvPr id="3" name="Content Placeholder 2"/>
          <p:cNvSpPr>
            <a:spLocks noGrp="1"/>
          </p:cNvSpPr>
          <p:nvPr>
            <p:ph idx="1"/>
          </p:nvPr>
        </p:nvSpPr>
        <p:spPr>
          <a:xfrm>
            <a:off x="381000" y="1752600"/>
            <a:ext cx="10774680" cy="4521200"/>
          </a:xfrm>
        </p:spPr>
        <p:txBody>
          <a:bodyPr>
            <a:normAutofit/>
          </a:bodyPr>
          <a:lstStyle/>
          <a:p>
            <a:pPr>
              <a:buFont typeface="Wingdings" panose="05000000000000000000" pitchFamily="2" charset="2"/>
              <a:buChar char="Ø"/>
            </a:pPr>
            <a:r>
              <a:rPr lang="en-US" sz="2400" dirty="0"/>
              <a:t>The Building Division will collect all taxes/fees due before issuing your building 	permit.</a:t>
            </a:r>
          </a:p>
          <a:p>
            <a:pPr>
              <a:buFont typeface="Wingdings" panose="05000000000000000000" pitchFamily="2" charset="2"/>
              <a:buChar char="Ø"/>
            </a:pPr>
            <a:r>
              <a:rPr lang="en-US" sz="2400" dirty="0">
                <a:effectLst/>
                <a:latin typeface="Aptos" panose="020B0004020202020204" pitchFamily="34" charset="0"/>
                <a:ea typeface="Aptos" panose="020B0004020202020204" pitchFamily="34" charset="0"/>
                <a:cs typeface="Aptos" panose="020B0004020202020204" pitchFamily="34" charset="0"/>
              </a:rPr>
              <a:t>When purchasing construction materials for your project, show your building 	permit to each vendor. This will allow you to purchase materials for your 	project without paying City of Loveland Sales Tax.</a:t>
            </a:r>
          </a:p>
          <a:p>
            <a:pPr>
              <a:buFont typeface="Wingdings" panose="05000000000000000000" pitchFamily="2" charset="2"/>
              <a:buChar char="Ø"/>
            </a:pPr>
            <a:r>
              <a:rPr lang="en-US" sz="2400" dirty="0">
                <a:effectLst/>
                <a:latin typeface="Aptos" panose="020B0004020202020204" pitchFamily="34" charset="0"/>
                <a:ea typeface="Aptos" panose="020B0004020202020204" pitchFamily="34" charset="0"/>
                <a:cs typeface="Aptos" panose="020B0004020202020204" pitchFamily="34" charset="0"/>
              </a:rPr>
              <a:t>Give a copy of the building permit to your subcontractors for their material 	purchases.</a:t>
            </a:r>
          </a:p>
          <a:p>
            <a:pPr>
              <a:buFont typeface="Wingdings" panose="05000000000000000000" pitchFamily="2" charset="2"/>
              <a:buChar char="Ø"/>
            </a:pPr>
            <a:r>
              <a:rPr lang="en-US" sz="2400" dirty="0"/>
              <a:t>Once your project is completed and you’ve received the final Certificate of       	Occupancy or Letter of Compliance, file the Job Cost Reconciliation (JCR)                    	with the City of Loveland, Revenue Division.</a:t>
            </a:r>
          </a:p>
          <a:p>
            <a:pPr marL="0" indent="0">
              <a:buNone/>
            </a:pP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058400" y="5105401"/>
            <a:ext cx="1595676" cy="1094110"/>
          </a:xfrm>
          <a:prstGeom prst="rect">
            <a:avLst/>
          </a:prstGeom>
        </p:spPr>
      </p:pic>
    </p:spTree>
    <p:extLst>
      <p:ext uri="{BB962C8B-B14F-4D97-AF65-F5344CB8AC3E}">
        <p14:creationId xmlns:p14="http://schemas.microsoft.com/office/powerpoint/2010/main" val="12103121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8900" dirty="0"/>
              <a:t>BUILDING PERMIT </a:t>
            </a:r>
            <a:r>
              <a:rPr lang="en-US" sz="5300" dirty="0" err="1"/>
              <a:t>cont</a:t>
            </a:r>
            <a:r>
              <a:rPr lang="en-US" sz="5300" dirty="0"/>
              <a:t>…</a:t>
            </a:r>
          </a:p>
        </p:txBody>
      </p:sp>
      <p:sp>
        <p:nvSpPr>
          <p:cNvPr id="3" name="Content Placeholder 2"/>
          <p:cNvSpPr>
            <a:spLocks noGrp="1"/>
          </p:cNvSpPr>
          <p:nvPr>
            <p:ph idx="1"/>
          </p:nvPr>
        </p:nvSpPr>
        <p:spPr>
          <a:xfrm>
            <a:off x="1097280" y="2159000"/>
            <a:ext cx="10058400" cy="3710094"/>
          </a:xfrm>
        </p:spPr>
        <p:txBody>
          <a:bodyPr>
            <a:normAutofit/>
          </a:bodyPr>
          <a:lstStyle/>
          <a:p>
            <a:pPr marL="0" indent="0" algn="ctr">
              <a:buNone/>
            </a:pPr>
            <a:r>
              <a:rPr lang="en-US" sz="2800" dirty="0"/>
              <a:t>IF</a:t>
            </a:r>
            <a:r>
              <a:rPr lang="en-US" sz="2400" dirty="0"/>
              <a:t> your project is for a tax-</a:t>
            </a:r>
            <a:r>
              <a:rPr lang="en-US" sz="2400" u="sng" dirty="0"/>
              <a:t>exempt organization,</a:t>
            </a:r>
            <a:r>
              <a:rPr lang="en-US" sz="2400" dirty="0"/>
              <a:t> you </a:t>
            </a:r>
            <a:r>
              <a:rPr lang="en-US" sz="2400" b="1" dirty="0"/>
              <a:t>MUST</a:t>
            </a:r>
            <a:r>
              <a:rPr lang="en-US" sz="2400" dirty="0"/>
              <a:t>:</a:t>
            </a:r>
          </a:p>
          <a:p>
            <a:pPr marL="0" indent="0" algn="ctr">
              <a:buNone/>
            </a:pPr>
            <a:endParaRPr lang="en-US" sz="2400" dirty="0"/>
          </a:p>
          <a:p>
            <a:pPr lvl="2">
              <a:buFont typeface="Wingdings" panose="05000000000000000000" pitchFamily="2" charset="2"/>
              <a:buChar char="Ø"/>
            </a:pPr>
            <a:r>
              <a:rPr lang="en-US" sz="2400" dirty="0"/>
              <a:t> </a:t>
            </a:r>
            <a:r>
              <a:rPr lang="en-US" sz="2400" u="sng" dirty="0"/>
              <a:t>FIRST</a:t>
            </a:r>
            <a:r>
              <a:rPr lang="en-US" sz="2400" dirty="0"/>
              <a:t> apply for a contractor’s exempt certificate with the Colorado Dept. of  	Revenue. (This process can take several weeks so plan accordingly.)</a:t>
            </a:r>
          </a:p>
          <a:p>
            <a:pPr marL="384048" lvl="2" indent="0" algn="ctr">
              <a:buNone/>
            </a:pPr>
            <a:endParaRPr lang="en-US" sz="2400" dirty="0"/>
          </a:p>
          <a:p>
            <a:pPr lvl="2">
              <a:buFont typeface="Wingdings" panose="05000000000000000000" pitchFamily="2" charset="2"/>
              <a:buChar char="Ø"/>
            </a:pPr>
            <a:r>
              <a:rPr lang="en-US" sz="2400" dirty="0"/>
              <a:t> The exempt number will start with 89-xxxxx.</a:t>
            </a:r>
          </a:p>
          <a:p>
            <a:pPr marL="384048" lvl="2" indent="0">
              <a:buNone/>
            </a:pPr>
            <a:endParaRPr lang="en-US" sz="2400" dirty="0"/>
          </a:p>
          <a:p>
            <a:pPr lvl="2">
              <a:buFont typeface="Wingdings" panose="05000000000000000000" pitchFamily="2" charset="2"/>
              <a:buChar char="Ø"/>
            </a:pPr>
            <a:r>
              <a:rPr lang="en-US" sz="2400" dirty="0"/>
              <a:t> Provide your exempt certificate to the City of Loveland Building Division 	when getting a building permit.</a:t>
            </a:r>
          </a:p>
          <a:p>
            <a:endParaRPr lang="en-US" dirty="0"/>
          </a:p>
        </p:txBody>
      </p:sp>
    </p:spTree>
    <p:extLst>
      <p:ext uri="{BB962C8B-B14F-4D97-AF65-F5344CB8AC3E}">
        <p14:creationId xmlns:p14="http://schemas.microsoft.com/office/powerpoint/2010/main" val="35691021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Job Cost Reconciliation (JCR)</a:t>
            </a:r>
          </a:p>
        </p:txBody>
      </p:sp>
      <p:sp>
        <p:nvSpPr>
          <p:cNvPr id="3" name="Content Placeholder 2"/>
          <p:cNvSpPr>
            <a:spLocks noGrp="1"/>
          </p:cNvSpPr>
          <p:nvPr>
            <p:ph idx="1"/>
          </p:nvPr>
        </p:nvSpPr>
        <p:spPr/>
        <p:txBody>
          <a:bodyPr>
            <a:normAutofit fontScale="92500" lnSpcReduction="10000"/>
          </a:bodyPr>
          <a:lstStyle/>
          <a:p>
            <a:pPr>
              <a:buFont typeface="Wingdings" panose="05000000000000000000" pitchFamily="2" charset="2"/>
              <a:buChar char="Ø"/>
            </a:pPr>
            <a:r>
              <a:rPr lang="en-US" sz="2400" dirty="0"/>
              <a:t>The JCR is a spreadsheet that accounts for all invoices and all money related to 	the project.</a:t>
            </a:r>
          </a:p>
          <a:p>
            <a:pPr>
              <a:buFont typeface="Wingdings" panose="05000000000000000000" pitchFamily="2" charset="2"/>
              <a:buChar char="Ø"/>
            </a:pPr>
            <a:r>
              <a:rPr lang="en-US" sz="2400" dirty="0"/>
              <a:t> You must maintain records for all projects for a minimum of 3 years from the 	Certificate of Occupancy date.</a:t>
            </a:r>
          </a:p>
          <a:p>
            <a:pPr>
              <a:buFont typeface="Wingdings" panose="05000000000000000000" pitchFamily="2" charset="2"/>
              <a:buChar char="Ø"/>
            </a:pPr>
            <a:r>
              <a:rPr lang="en-US" sz="2400" dirty="0"/>
              <a:t> The Sales Tax Department will review the JCR and communicate with you when   	further documentation is needed.</a:t>
            </a:r>
          </a:p>
          <a:p>
            <a:pPr lvl="4">
              <a:buFont typeface="Wingdings" panose="05000000000000000000" pitchFamily="2" charset="2"/>
              <a:buChar char="Ø"/>
            </a:pPr>
            <a:r>
              <a:rPr lang="en-US" sz="2000" dirty="0"/>
              <a:t> Examples of additional documentation:</a:t>
            </a:r>
          </a:p>
          <a:p>
            <a:pPr lvl="6"/>
            <a:r>
              <a:rPr lang="en-US" sz="2000" dirty="0"/>
              <a:t>Invoices, change orders, the building contract.</a:t>
            </a:r>
          </a:p>
          <a:p>
            <a:pPr lvl="4">
              <a:buFont typeface="Wingdings" panose="05000000000000000000" pitchFamily="2" charset="2"/>
              <a:buChar char="Ø"/>
            </a:pPr>
            <a:r>
              <a:rPr lang="en-US" sz="2000" dirty="0"/>
              <a:t> Subcontractors may also be called for clarification on invoices.</a:t>
            </a:r>
          </a:p>
          <a:p>
            <a:pPr>
              <a:buFont typeface="Wingdings" panose="05000000000000000000" pitchFamily="2" charset="2"/>
              <a:buChar char="Ø"/>
            </a:pPr>
            <a:r>
              <a:rPr lang="en-US" sz="2400" dirty="0"/>
              <a:t>The JCR will reconcile for the city construction use tax only. The county has their own 	reconciliation process, and you will have to contact them for the county use tax.</a:t>
            </a:r>
          </a:p>
          <a:p>
            <a:pPr marL="0" indent="0">
              <a:buNone/>
            </a:pPr>
            <a:endParaRPr lang="en-US" dirty="0">
              <a:solidFill>
                <a:srgbClr val="FF0000"/>
              </a:solidFill>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292334" y="5311464"/>
            <a:ext cx="1376657" cy="1259933"/>
          </a:xfrm>
          <a:prstGeom prst="rect">
            <a:avLst/>
          </a:prstGeom>
        </p:spPr>
      </p:pic>
    </p:spTree>
    <p:extLst>
      <p:ext uri="{BB962C8B-B14F-4D97-AF65-F5344CB8AC3E}">
        <p14:creationId xmlns:p14="http://schemas.microsoft.com/office/powerpoint/2010/main" val="34173418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8000" dirty="0"/>
              <a:t>JCR – In Detail</a:t>
            </a:r>
          </a:p>
        </p:txBody>
      </p:sp>
      <p:sp>
        <p:nvSpPr>
          <p:cNvPr id="3" name="Content Placeholder 2"/>
          <p:cNvSpPr>
            <a:spLocks noGrp="1"/>
          </p:cNvSpPr>
          <p:nvPr>
            <p:ph idx="1"/>
          </p:nvPr>
        </p:nvSpPr>
        <p:spPr>
          <a:xfrm>
            <a:off x="7492810" y="1931078"/>
            <a:ext cx="3077654" cy="4023360"/>
          </a:xfrm>
        </p:spPr>
        <p:txBody>
          <a:bodyPr>
            <a:normAutofit lnSpcReduction="10000"/>
          </a:bodyPr>
          <a:lstStyle/>
          <a:p>
            <a:pPr>
              <a:buFont typeface="Wingdings" panose="05000000000000000000" pitchFamily="2" charset="2"/>
              <a:buChar char="Ø"/>
            </a:pPr>
            <a:r>
              <a:rPr lang="en-US" dirty="0"/>
              <a:t> Add the owner/builder name and address in the column to the right of Owner/Builder. This is the name and address that will go on any refunds or balance due notices.</a:t>
            </a:r>
          </a:p>
          <a:p>
            <a:pPr marL="0" indent="0">
              <a:buNone/>
            </a:pPr>
            <a:endParaRPr lang="en-US" dirty="0"/>
          </a:p>
          <a:p>
            <a:pPr>
              <a:buFont typeface="Wingdings" panose="05000000000000000000" pitchFamily="2" charset="2"/>
              <a:buChar char="Ø"/>
            </a:pPr>
            <a:r>
              <a:rPr lang="en-US" dirty="0"/>
              <a:t> Add the building permit # and the project location. This is needed to properly reconcile the construction use tax per the building permit.</a:t>
            </a:r>
          </a:p>
        </p:txBody>
      </p:sp>
      <p:pic>
        <p:nvPicPr>
          <p:cNvPr id="4" name="Picture 3"/>
          <p:cNvPicPr/>
          <p:nvPr/>
        </p:nvPicPr>
        <p:blipFill>
          <a:blip r:embed="rId2"/>
          <a:stretch>
            <a:fillRect/>
          </a:stretch>
        </p:blipFill>
        <p:spPr>
          <a:xfrm>
            <a:off x="1257300" y="2146300"/>
            <a:ext cx="5051424" cy="3479800"/>
          </a:xfrm>
          <a:prstGeom prst="rect">
            <a:avLst/>
          </a:prstGeom>
        </p:spPr>
      </p:pic>
      <p:sp>
        <p:nvSpPr>
          <p:cNvPr id="5" name="Down Arrow 4"/>
          <p:cNvSpPr/>
          <p:nvPr/>
        </p:nvSpPr>
        <p:spPr>
          <a:xfrm rot="5400000">
            <a:off x="6468967" y="3294158"/>
            <a:ext cx="863600" cy="1184085"/>
          </a:xfrm>
          <a:prstGeom prst="downArrow">
            <a:avLst/>
          </a:prstGeom>
          <a:solidFill>
            <a:srgbClr val="FF0000"/>
          </a:solidFill>
        </p:spPr>
        <p:style>
          <a:lnRef idx="1">
            <a:schemeClr val="accent2"/>
          </a:lnRef>
          <a:fillRef idx="2">
            <a:schemeClr val="accent2"/>
          </a:fillRef>
          <a:effectRef idx="1">
            <a:schemeClr val="accent2"/>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Tree>
    <p:extLst>
      <p:ext uri="{BB962C8B-B14F-4D97-AF65-F5344CB8AC3E}">
        <p14:creationId xmlns:p14="http://schemas.microsoft.com/office/powerpoint/2010/main" val="34547658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8000" dirty="0"/>
              <a:t>JCR – In Detail </a:t>
            </a:r>
            <a:r>
              <a:rPr lang="en-US" dirty="0" err="1"/>
              <a:t>cont</a:t>
            </a:r>
            <a:r>
              <a:rPr lang="en-US" dirty="0"/>
              <a:t>….</a:t>
            </a:r>
          </a:p>
        </p:txBody>
      </p:sp>
      <p:sp>
        <p:nvSpPr>
          <p:cNvPr id="3" name="Content Placeholder 2"/>
          <p:cNvSpPr>
            <a:spLocks noGrp="1"/>
          </p:cNvSpPr>
          <p:nvPr>
            <p:ph idx="1"/>
          </p:nvPr>
        </p:nvSpPr>
        <p:spPr>
          <a:xfrm>
            <a:off x="1097280" y="1845734"/>
            <a:ext cx="10180320" cy="1722966"/>
          </a:xfrm>
        </p:spPr>
        <p:txBody>
          <a:bodyPr>
            <a:normAutofit lnSpcReduction="10000"/>
          </a:bodyPr>
          <a:lstStyle/>
          <a:p>
            <a:pPr>
              <a:buFont typeface="Wingdings" panose="05000000000000000000" pitchFamily="2" charset="2"/>
              <a:buChar char="Ø"/>
            </a:pPr>
            <a:endParaRPr lang="en-US" dirty="0"/>
          </a:p>
          <a:p>
            <a:pPr>
              <a:buFont typeface="Wingdings" panose="05000000000000000000" pitchFamily="2" charset="2"/>
              <a:buChar char="Ø"/>
            </a:pPr>
            <a:r>
              <a:rPr lang="en-US" sz="2400" dirty="0"/>
              <a:t> Enter the total valuation from your building permit in the yellow box.</a:t>
            </a:r>
          </a:p>
          <a:p>
            <a:pPr>
              <a:buFont typeface="Wingdings" panose="05000000000000000000" pitchFamily="2" charset="2"/>
              <a:buChar char="Ø"/>
            </a:pPr>
            <a:r>
              <a:rPr lang="en-US" sz="2400" dirty="0"/>
              <a:t> The spreadsheet has a formula that will auto calculate the rest of the cells in 	this box.</a:t>
            </a:r>
          </a:p>
          <a:p>
            <a:pPr marL="0" indent="0">
              <a:buNone/>
            </a:pPr>
            <a:endParaRPr lang="en-US" dirty="0"/>
          </a:p>
        </p:txBody>
      </p:sp>
      <p:sp>
        <p:nvSpPr>
          <p:cNvPr id="5" name="Down Arrow 4"/>
          <p:cNvSpPr/>
          <p:nvPr/>
        </p:nvSpPr>
        <p:spPr>
          <a:xfrm rot="16200000">
            <a:off x="2173449" y="4409069"/>
            <a:ext cx="726756" cy="1517654"/>
          </a:xfrm>
          <a:prstGeom prst="downArrow">
            <a:avLst/>
          </a:prstGeom>
          <a:solidFill>
            <a:srgbClr val="FF0000"/>
          </a:solidFill>
        </p:spPr>
        <p:style>
          <a:lnRef idx="1">
            <a:schemeClr val="accent2"/>
          </a:lnRef>
          <a:fillRef idx="2">
            <a:schemeClr val="accent2"/>
          </a:fillRef>
          <a:effectRef idx="1">
            <a:schemeClr val="accent2"/>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pic>
        <p:nvPicPr>
          <p:cNvPr id="6" name="Picture 5"/>
          <p:cNvPicPr>
            <a:picLocks noChangeAspect="1"/>
          </p:cNvPicPr>
          <p:nvPr/>
        </p:nvPicPr>
        <p:blipFill>
          <a:blip r:embed="rId2"/>
          <a:stretch>
            <a:fillRect/>
          </a:stretch>
        </p:blipFill>
        <p:spPr>
          <a:xfrm>
            <a:off x="3706812" y="3657600"/>
            <a:ext cx="5322888" cy="1873674"/>
          </a:xfrm>
          <a:prstGeom prst="rect">
            <a:avLst/>
          </a:prstGeom>
        </p:spPr>
      </p:pic>
    </p:spTree>
    <p:extLst>
      <p:ext uri="{BB962C8B-B14F-4D97-AF65-F5344CB8AC3E}">
        <p14:creationId xmlns:p14="http://schemas.microsoft.com/office/powerpoint/2010/main" val="40863893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8000" dirty="0"/>
              <a:t>JCR – In Detail </a:t>
            </a:r>
            <a:r>
              <a:rPr lang="en-US" dirty="0" err="1"/>
              <a:t>cont</a:t>
            </a:r>
            <a:r>
              <a:rPr lang="en-US" dirty="0"/>
              <a:t>….</a:t>
            </a:r>
          </a:p>
        </p:txBody>
      </p:sp>
      <p:sp>
        <p:nvSpPr>
          <p:cNvPr id="3" name="Content Placeholder 2"/>
          <p:cNvSpPr>
            <a:spLocks noGrp="1"/>
          </p:cNvSpPr>
          <p:nvPr>
            <p:ph idx="1"/>
          </p:nvPr>
        </p:nvSpPr>
        <p:spPr>
          <a:xfrm>
            <a:off x="1607343" y="3302000"/>
            <a:ext cx="1377633" cy="2311400"/>
          </a:xfrm>
        </p:spPr>
        <p:txBody>
          <a:bodyPr>
            <a:normAutofit/>
          </a:bodyPr>
          <a:lstStyle/>
          <a:p>
            <a:pPr marL="0" indent="0" algn="ctr">
              <a:buNone/>
            </a:pPr>
            <a:r>
              <a:rPr lang="en-US" sz="1400" b="1" u="sng" dirty="0">
                <a:solidFill>
                  <a:srgbClr val="FF0066"/>
                </a:solidFill>
              </a:rPr>
              <a:t>Example Vendor &amp; </a:t>
            </a:r>
            <a:r>
              <a:rPr lang="en-US" sz="1400" b="1" u="sng" dirty="0" err="1">
                <a:solidFill>
                  <a:srgbClr val="FF0066"/>
                </a:solidFill>
              </a:rPr>
              <a:t>SubContractor</a:t>
            </a:r>
            <a:r>
              <a:rPr lang="en-US" sz="1400" b="1" u="sng" dirty="0">
                <a:solidFill>
                  <a:srgbClr val="FF0066"/>
                </a:solidFill>
              </a:rPr>
              <a:t>:</a:t>
            </a:r>
          </a:p>
          <a:p>
            <a:pPr marL="0" indent="0" algn="ctr">
              <a:lnSpc>
                <a:spcPct val="50000"/>
              </a:lnSpc>
              <a:spcAft>
                <a:spcPts val="0"/>
              </a:spcAft>
              <a:buNone/>
            </a:pPr>
            <a:r>
              <a:rPr lang="en-US" sz="1400" b="1" dirty="0">
                <a:solidFill>
                  <a:srgbClr val="FF0066"/>
                </a:solidFill>
              </a:rPr>
              <a:t>ABC Corp</a:t>
            </a:r>
          </a:p>
          <a:p>
            <a:pPr marL="0" indent="0" algn="ctr">
              <a:lnSpc>
                <a:spcPct val="50000"/>
              </a:lnSpc>
              <a:spcAft>
                <a:spcPts val="0"/>
              </a:spcAft>
              <a:buNone/>
            </a:pPr>
            <a:r>
              <a:rPr lang="en-US" sz="1400" b="1" dirty="0">
                <a:solidFill>
                  <a:srgbClr val="FF0066"/>
                </a:solidFill>
              </a:rPr>
              <a:t>John’s Flooring</a:t>
            </a:r>
          </a:p>
          <a:p>
            <a:pPr marL="0" indent="0" algn="ctr">
              <a:lnSpc>
                <a:spcPct val="50000"/>
              </a:lnSpc>
              <a:spcAft>
                <a:spcPts val="0"/>
              </a:spcAft>
              <a:buNone/>
            </a:pPr>
            <a:r>
              <a:rPr lang="en-US" sz="1400" b="1" dirty="0">
                <a:solidFill>
                  <a:srgbClr val="FF0066"/>
                </a:solidFill>
              </a:rPr>
              <a:t>Concrete Guys</a:t>
            </a:r>
          </a:p>
          <a:p>
            <a:pPr marL="0" indent="0" algn="ctr">
              <a:lnSpc>
                <a:spcPct val="50000"/>
              </a:lnSpc>
              <a:spcAft>
                <a:spcPts val="0"/>
              </a:spcAft>
              <a:buNone/>
            </a:pPr>
            <a:r>
              <a:rPr lang="en-US" sz="1400" b="1" dirty="0">
                <a:solidFill>
                  <a:srgbClr val="FF0066"/>
                </a:solidFill>
              </a:rPr>
              <a:t>Drywall LLC</a:t>
            </a:r>
          </a:p>
          <a:p>
            <a:pPr marL="0" indent="0" algn="ctr">
              <a:lnSpc>
                <a:spcPct val="50000"/>
              </a:lnSpc>
              <a:spcAft>
                <a:spcPts val="0"/>
              </a:spcAft>
              <a:buNone/>
            </a:pPr>
            <a:r>
              <a:rPr lang="en-US" sz="1400" b="1" dirty="0">
                <a:solidFill>
                  <a:srgbClr val="FF0066"/>
                </a:solidFill>
              </a:rPr>
              <a:t>Painting Pro’s</a:t>
            </a:r>
          </a:p>
          <a:p>
            <a:pPr marL="0" indent="0">
              <a:buNone/>
            </a:pPr>
            <a:endParaRPr lang="en-US" dirty="0"/>
          </a:p>
        </p:txBody>
      </p:sp>
      <p:sp>
        <p:nvSpPr>
          <p:cNvPr id="5" name="Down Arrow 4"/>
          <p:cNvSpPr/>
          <p:nvPr/>
        </p:nvSpPr>
        <p:spPr>
          <a:xfrm rot="10800000">
            <a:off x="887730" y="2772651"/>
            <a:ext cx="209550" cy="342900"/>
          </a:xfrm>
          <a:prstGeom prst="downArrow">
            <a:avLst/>
          </a:prstGeom>
          <a:solidFill>
            <a:srgbClr val="FF0000"/>
          </a:solidFill>
          <a:ln>
            <a:noFill/>
          </a:ln>
        </p:spPr>
        <p:style>
          <a:lnRef idx="1">
            <a:schemeClr val="accent2"/>
          </a:lnRef>
          <a:fillRef idx="2">
            <a:schemeClr val="accent2"/>
          </a:fillRef>
          <a:effectRef idx="1">
            <a:schemeClr val="accent2"/>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6" name="Down Arrow 5"/>
          <p:cNvSpPr/>
          <p:nvPr/>
        </p:nvSpPr>
        <p:spPr>
          <a:xfrm rot="10800000">
            <a:off x="1929152" y="2772402"/>
            <a:ext cx="209550" cy="342900"/>
          </a:xfrm>
          <a:prstGeom prst="downArrow">
            <a:avLst/>
          </a:prstGeom>
          <a:solidFill>
            <a:srgbClr val="FF0066"/>
          </a:solidFill>
          <a:ln>
            <a:noFill/>
          </a:ln>
        </p:spPr>
        <p:style>
          <a:lnRef idx="1">
            <a:schemeClr val="accent2"/>
          </a:lnRef>
          <a:fillRef idx="2">
            <a:schemeClr val="accent2"/>
          </a:fillRef>
          <a:effectRef idx="1">
            <a:schemeClr val="accent2"/>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 name="Down Arrow 6"/>
          <p:cNvSpPr/>
          <p:nvPr/>
        </p:nvSpPr>
        <p:spPr>
          <a:xfrm rot="10800000">
            <a:off x="3064990" y="2765470"/>
            <a:ext cx="209550" cy="342900"/>
          </a:xfrm>
          <a:prstGeom prst="downArrow">
            <a:avLst/>
          </a:prstGeom>
          <a:solidFill>
            <a:schemeClr val="tx1">
              <a:lumMod val="95000"/>
              <a:lumOff val="5000"/>
            </a:schemeClr>
          </a:solidFill>
          <a:ln>
            <a:noFill/>
          </a:ln>
        </p:spPr>
        <p:style>
          <a:lnRef idx="1">
            <a:schemeClr val="accent2"/>
          </a:lnRef>
          <a:fillRef idx="2">
            <a:schemeClr val="accent2"/>
          </a:fillRef>
          <a:effectRef idx="1">
            <a:schemeClr val="accent2"/>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8" name="Down Arrow 7"/>
          <p:cNvSpPr/>
          <p:nvPr/>
        </p:nvSpPr>
        <p:spPr>
          <a:xfrm rot="10800000">
            <a:off x="3975591" y="2770795"/>
            <a:ext cx="209550" cy="342900"/>
          </a:xfrm>
          <a:prstGeom prst="downArrow">
            <a:avLst/>
          </a:prstGeom>
          <a:solidFill>
            <a:schemeClr val="tx1">
              <a:lumMod val="95000"/>
              <a:lumOff val="5000"/>
            </a:schemeClr>
          </a:solidFill>
          <a:ln>
            <a:noFill/>
          </a:ln>
        </p:spPr>
        <p:style>
          <a:lnRef idx="1">
            <a:schemeClr val="accent2"/>
          </a:lnRef>
          <a:fillRef idx="2">
            <a:schemeClr val="accent2"/>
          </a:fillRef>
          <a:effectRef idx="1">
            <a:schemeClr val="accent2"/>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9" name="Down Arrow 8"/>
          <p:cNvSpPr/>
          <p:nvPr/>
        </p:nvSpPr>
        <p:spPr>
          <a:xfrm rot="10800000">
            <a:off x="4754779" y="2770795"/>
            <a:ext cx="209550" cy="342900"/>
          </a:xfrm>
          <a:prstGeom prst="downArrow">
            <a:avLst/>
          </a:prstGeom>
          <a:solidFill>
            <a:schemeClr val="tx1">
              <a:lumMod val="95000"/>
              <a:lumOff val="5000"/>
            </a:schemeClr>
          </a:solidFill>
          <a:ln>
            <a:noFill/>
          </a:ln>
        </p:spPr>
        <p:style>
          <a:lnRef idx="1">
            <a:schemeClr val="accent2"/>
          </a:lnRef>
          <a:fillRef idx="2">
            <a:schemeClr val="accent2"/>
          </a:fillRef>
          <a:effectRef idx="1">
            <a:schemeClr val="accent2"/>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0" name="Down Arrow 9"/>
          <p:cNvSpPr/>
          <p:nvPr/>
        </p:nvSpPr>
        <p:spPr>
          <a:xfrm rot="10800000">
            <a:off x="5480321" y="2777731"/>
            <a:ext cx="209550" cy="342900"/>
          </a:xfrm>
          <a:prstGeom prst="downArrow">
            <a:avLst/>
          </a:prstGeom>
          <a:solidFill>
            <a:schemeClr val="tx1">
              <a:lumMod val="95000"/>
              <a:lumOff val="5000"/>
            </a:schemeClr>
          </a:solidFill>
          <a:ln>
            <a:noFill/>
          </a:ln>
        </p:spPr>
        <p:style>
          <a:lnRef idx="1">
            <a:schemeClr val="accent2"/>
          </a:lnRef>
          <a:fillRef idx="2">
            <a:schemeClr val="accent2"/>
          </a:fillRef>
          <a:effectRef idx="1">
            <a:schemeClr val="accent2"/>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1" name="Down Arrow 10"/>
          <p:cNvSpPr/>
          <p:nvPr/>
        </p:nvSpPr>
        <p:spPr>
          <a:xfrm rot="10800000">
            <a:off x="6223521" y="2765470"/>
            <a:ext cx="209550" cy="342900"/>
          </a:xfrm>
          <a:prstGeom prst="downArrow">
            <a:avLst/>
          </a:prstGeom>
          <a:solidFill>
            <a:schemeClr val="tx1">
              <a:lumMod val="95000"/>
              <a:lumOff val="5000"/>
            </a:schemeClr>
          </a:solidFill>
          <a:ln>
            <a:noFill/>
          </a:ln>
        </p:spPr>
        <p:style>
          <a:lnRef idx="1">
            <a:schemeClr val="accent2"/>
          </a:lnRef>
          <a:fillRef idx="2">
            <a:schemeClr val="accent2"/>
          </a:fillRef>
          <a:effectRef idx="1">
            <a:schemeClr val="accent2"/>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2" name="Down Arrow 11"/>
          <p:cNvSpPr/>
          <p:nvPr/>
        </p:nvSpPr>
        <p:spPr>
          <a:xfrm rot="10800000">
            <a:off x="7162582" y="2765470"/>
            <a:ext cx="209550" cy="342900"/>
          </a:xfrm>
          <a:prstGeom prst="downArrow">
            <a:avLst/>
          </a:prstGeom>
          <a:solidFill>
            <a:schemeClr val="tx1">
              <a:lumMod val="95000"/>
              <a:lumOff val="5000"/>
            </a:schemeClr>
          </a:solidFill>
          <a:ln>
            <a:noFill/>
          </a:ln>
        </p:spPr>
        <p:style>
          <a:lnRef idx="1">
            <a:schemeClr val="accent2"/>
          </a:lnRef>
          <a:fillRef idx="2">
            <a:schemeClr val="accent2"/>
          </a:fillRef>
          <a:effectRef idx="1">
            <a:schemeClr val="accent2"/>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5" name="Down Arrow 14"/>
          <p:cNvSpPr/>
          <p:nvPr/>
        </p:nvSpPr>
        <p:spPr>
          <a:xfrm rot="10800000">
            <a:off x="8183097" y="2772403"/>
            <a:ext cx="209550" cy="342900"/>
          </a:xfrm>
          <a:prstGeom prst="downArrow">
            <a:avLst/>
          </a:prstGeom>
          <a:solidFill>
            <a:schemeClr val="tx1">
              <a:lumMod val="95000"/>
              <a:lumOff val="5000"/>
            </a:schemeClr>
          </a:solidFill>
          <a:ln>
            <a:noFill/>
          </a:ln>
        </p:spPr>
        <p:style>
          <a:lnRef idx="1">
            <a:schemeClr val="accent2"/>
          </a:lnRef>
          <a:fillRef idx="2">
            <a:schemeClr val="accent2"/>
          </a:fillRef>
          <a:effectRef idx="1">
            <a:schemeClr val="accent2"/>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8" name="Down Arrow 17"/>
          <p:cNvSpPr/>
          <p:nvPr/>
        </p:nvSpPr>
        <p:spPr>
          <a:xfrm rot="10800000">
            <a:off x="9064503" y="2770794"/>
            <a:ext cx="209550" cy="342900"/>
          </a:xfrm>
          <a:prstGeom prst="downArrow">
            <a:avLst/>
          </a:prstGeom>
          <a:solidFill>
            <a:schemeClr val="tx1">
              <a:lumMod val="95000"/>
              <a:lumOff val="5000"/>
            </a:schemeClr>
          </a:solidFill>
          <a:ln>
            <a:noFill/>
          </a:ln>
        </p:spPr>
        <p:style>
          <a:lnRef idx="1">
            <a:schemeClr val="accent2"/>
          </a:lnRef>
          <a:fillRef idx="2">
            <a:schemeClr val="accent2"/>
          </a:fillRef>
          <a:effectRef idx="1">
            <a:schemeClr val="accent2"/>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9" name="Down Arrow 18"/>
          <p:cNvSpPr/>
          <p:nvPr/>
        </p:nvSpPr>
        <p:spPr>
          <a:xfrm rot="10800000">
            <a:off x="10096191" y="2772402"/>
            <a:ext cx="209550" cy="342900"/>
          </a:xfrm>
          <a:prstGeom prst="downArrow">
            <a:avLst/>
          </a:prstGeom>
          <a:solidFill>
            <a:srgbClr val="0AD1EC"/>
          </a:solidFill>
          <a:ln>
            <a:noFill/>
          </a:ln>
        </p:spPr>
        <p:style>
          <a:lnRef idx="1">
            <a:schemeClr val="accent2"/>
          </a:lnRef>
          <a:fillRef idx="2">
            <a:schemeClr val="accent2"/>
          </a:fillRef>
          <a:effectRef idx="1">
            <a:schemeClr val="accent2"/>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0" name="Down Arrow 19"/>
          <p:cNvSpPr/>
          <p:nvPr/>
        </p:nvSpPr>
        <p:spPr>
          <a:xfrm rot="10800000">
            <a:off x="11280376" y="2772402"/>
            <a:ext cx="209550" cy="342900"/>
          </a:xfrm>
          <a:prstGeom prst="downArrow">
            <a:avLst/>
          </a:prstGeom>
          <a:solidFill>
            <a:srgbClr val="0AD1EC"/>
          </a:solidFill>
          <a:ln>
            <a:noFill/>
          </a:ln>
        </p:spPr>
        <p:style>
          <a:lnRef idx="1">
            <a:schemeClr val="accent2"/>
          </a:lnRef>
          <a:fillRef idx="2">
            <a:schemeClr val="accent2"/>
          </a:fillRef>
          <a:effectRef idx="1">
            <a:schemeClr val="accent2"/>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26" name="Content Placeholder 2"/>
          <p:cNvSpPr txBox="1">
            <a:spLocks/>
          </p:cNvSpPr>
          <p:nvPr/>
        </p:nvSpPr>
        <p:spPr>
          <a:xfrm>
            <a:off x="303688" y="3302000"/>
            <a:ext cx="1377633" cy="2311400"/>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lgn="ctr">
              <a:buFont typeface="Calibri" panose="020F0502020204030204" pitchFamily="34" charset="0"/>
              <a:buNone/>
            </a:pPr>
            <a:r>
              <a:rPr lang="en-US" sz="1400" b="1" u="sng" dirty="0">
                <a:solidFill>
                  <a:srgbClr val="FF0000"/>
                </a:solidFill>
              </a:rPr>
              <a:t>Example Categories:</a:t>
            </a:r>
          </a:p>
          <a:p>
            <a:pPr marL="0" indent="0" algn="ctr">
              <a:lnSpc>
                <a:spcPct val="50000"/>
              </a:lnSpc>
              <a:spcAft>
                <a:spcPts val="0"/>
              </a:spcAft>
              <a:buFont typeface="Calibri" panose="020F0502020204030204" pitchFamily="34" charset="0"/>
              <a:buNone/>
            </a:pPr>
            <a:r>
              <a:rPr lang="en-US" sz="1400" b="1" dirty="0">
                <a:solidFill>
                  <a:srgbClr val="FF0000"/>
                </a:solidFill>
              </a:rPr>
              <a:t>Concrete</a:t>
            </a:r>
          </a:p>
          <a:p>
            <a:pPr marL="0" indent="0" algn="ctr">
              <a:lnSpc>
                <a:spcPct val="50000"/>
              </a:lnSpc>
              <a:spcAft>
                <a:spcPts val="0"/>
              </a:spcAft>
              <a:buFont typeface="Calibri" panose="020F0502020204030204" pitchFamily="34" charset="0"/>
              <a:buNone/>
            </a:pPr>
            <a:r>
              <a:rPr lang="en-US" sz="1400" b="1" dirty="0">
                <a:solidFill>
                  <a:srgbClr val="FF0000"/>
                </a:solidFill>
              </a:rPr>
              <a:t>Interior Doors</a:t>
            </a:r>
          </a:p>
          <a:p>
            <a:pPr marL="0" indent="0" algn="ctr">
              <a:lnSpc>
                <a:spcPct val="50000"/>
              </a:lnSpc>
              <a:spcAft>
                <a:spcPts val="0"/>
              </a:spcAft>
              <a:buFont typeface="Calibri" panose="020F0502020204030204" pitchFamily="34" charset="0"/>
              <a:buNone/>
            </a:pPr>
            <a:r>
              <a:rPr lang="en-US" sz="1400" b="1" dirty="0">
                <a:solidFill>
                  <a:srgbClr val="FF0000"/>
                </a:solidFill>
              </a:rPr>
              <a:t>Electrical</a:t>
            </a:r>
          </a:p>
          <a:p>
            <a:pPr marL="0" indent="0" algn="ctr">
              <a:lnSpc>
                <a:spcPct val="50000"/>
              </a:lnSpc>
              <a:spcAft>
                <a:spcPts val="0"/>
              </a:spcAft>
              <a:buFont typeface="Calibri" panose="020F0502020204030204" pitchFamily="34" charset="0"/>
              <a:buNone/>
            </a:pPr>
            <a:r>
              <a:rPr lang="en-US" sz="1400" b="1" dirty="0">
                <a:solidFill>
                  <a:srgbClr val="FF0000"/>
                </a:solidFill>
              </a:rPr>
              <a:t>Drywall</a:t>
            </a:r>
          </a:p>
          <a:p>
            <a:pPr marL="0" indent="0" algn="ctr">
              <a:lnSpc>
                <a:spcPct val="50000"/>
              </a:lnSpc>
              <a:spcAft>
                <a:spcPts val="0"/>
              </a:spcAft>
              <a:buFont typeface="Calibri" panose="020F0502020204030204" pitchFamily="34" charset="0"/>
              <a:buNone/>
            </a:pPr>
            <a:r>
              <a:rPr lang="en-US" sz="1400" b="1" dirty="0">
                <a:solidFill>
                  <a:srgbClr val="FF0000"/>
                </a:solidFill>
              </a:rPr>
              <a:t>Landscaping</a:t>
            </a:r>
          </a:p>
          <a:p>
            <a:pPr marL="0" indent="0">
              <a:buFont typeface="Calibri" panose="020F0502020204030204" pitchFamily="34" charset="0"/>
              <a:buNone/>
            </a:pPr>
            <a:endParaRPr lang="en-US" dirty="0"/>
          </a:p>
        </p:txBody>
      </p:sp>
      <p:sp>
        <p:nvSpPr>
          <p:cNvPr id="27" name="Content Placeholder 2"/>
          <p:cNvSpPr txBox="1">
            <a:spLocks/>
          </p:cNvSpPr>
          <p:nvPr/>
        </p:nvSpPr>
        <p:spPr>
          <a:xfrm>
            <a:off x="2984976" y="3302000"/>
            <a:ext cx="7098824" cy="2844800"/>
          </a:xfrm>
          <a:prstGeom prst="rect">
            <a:avLst/>
          </a:prstGeom>
        </p:spPr>
        <p:txBody>
          <a:bodyPr vert="horz" lIns="0" tIns="45720" rIns="0" bIns="45720" rtlCol="0">
            <a:normAutofit fontScale="92500" lnSpcReduction="20000"/>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lgn="ctr">
              <a:buNone/>
            </a:pPr>
            <a:r>
              <a:rPr lang="en-US" dirty="0"/>
              <a:t> The Invoice Total includes everything on the invoice.</a:t>
            </a:r>
          </a:p>
          <a:p>
            <a:pPr marL="0" indent="0" algn="ctr">
              <a:buNone/>
            </a:pPr>
            <a:r>
              <a:rPr lang="en-US" dirty="0"/>
              <a:t> Choose the correct column for the taxable materials.</a:t>
            </a:r>
          </a:p>
          <a:p>
            <a:pPr marL="0" indent="0" algn="ctr">
              <a:buNone/>
            </a:pPr>
            <a:r>
              <a:rPr lang="en-US" dirty="0"/>
              <a:t> If a non-taxable item is listed on the invoice, i.e. Labor, put it in the   Non Tax/ Other column.</a:t>
            </a:r>
          </a:p>
          <a:p>
            <a:pPr marL="0" indent="0" algn="ctr">
              <a:buNone/>
            </a:pPr>
            <a:r>
              <a:rPr lang="en-US" dirty="0"/>
              <a:t> Take the actual tax paid per the invoice and place it in the correct columns.</a:t>
            </a:r>
          </a:p>
          <a:p>
            <a:pPr>
              <a:buFont typeface="Wingdings" panose="05000000000000000000" pitchFamily="2" charset="2"/>
              <a:buChar char="Ø"/>
            </a:pPr>
            <a:endParaRPr lang="en-US" dirty="0"/>
          </a:p>
          <a:p>
            <a:pPr marL="201168" lvl="1" indent="0" algn="ctr">
              <a:buNone/>
            </a:pPr>
            <a:r>
              <a:rPr lang="en-US" dirty="0"/>
              <a:t> </a:t>
            </a:r>
            <a:r>
              <a:rPr lang="en-US" b="1" dirty="0"/>
              <a:t>Note – If City of Loveland tax was paid on invoices, please provide electronic copies of those invoices when submitting the JCR</a:t>
            </a:r>
            <a:r>
              <a:rPr lang="en-US" dirty="0"/>
              <a:t>. </a:t>
            </a:r>
          </a:p>
        </p:txBody>
      </p:sp>
      <p:sp>
        <p:nvSpPr>
          <p:cNvPr id="29" name="Content Placeholder 2"/>
          <p:cNvSpPr txBox="1">
            <a:spLocks/>
          </p:cNvSpPr>
          <p:nvPr/>
        </p:nvSpPr>
        <p:spPr>
          <a:xfrm>
            <a:off x="10083800" y="3302000"/>
            <a:ext cx="1857692" cy="2717800"/>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lgn="ctr">
              <a:lnSpc>
                <a:spcPct val="100000"/>
              </a:lnSpc>
              <a:spcAft>
                <a:spcPts val="0"/>
              </a:spcAft>
              <a:buFont typeface="Calibri" panose="020F0502020204030204" pitchFamily="34" charset="0"/>
              <a:buNone/>
            </a:pPr>
            <a:r>
              <a:rPr lang="en-US" sz="1500" b="1" u="sng" dirty="0">
                <a:solidFill>
                  <a:srgbClr val="0AD1EC"/>
                </a:solidFill>
              </a:rPr>
              <a:t>Example Comment By Owner/Builder:</a:t>
            </a:r>
          </a:p>
          <a:p>
            <a:pPr marL="0" indent="0" algn="ctr">
              <a:lnSpc>
                <a:spcPct val="100000"/>
              </a:lnSpc>
              <a:spcAft>
                <a:spcPts val="0"/>
              </a:spcAft>
              <a:buFont typeface="Calibri" panose="020F0502020204030204" pitchFamily="34" charset="0"/>
              <a:buNone/>
            </a:pPr>
            <a:r>
              <a:rPr lang="en-US" sz="1500" b="1" dirty="0">
                <a:solidFill>
                  <a:srgbClr val="0AD1EC"/>
                </a:solidFill>
              </a:rPr>
              <a:t>Used 50/50 </a:t>
            </a:r>
          </a:p>
          <a:p>
            <a:pPr marL="0" indent="0" algn="ctr">
              <a:lnSpc>
                <a:spcPct val="100000"/>
              </a:lnSpc>
              <a:spcAft>
                <a:spcPts val="0"/>
              </a:spcAft>
              <a:buFont typeface="Calibri" panose="020F0502020204030204" pitchFamily="34" charset="0"/>
              <a:buNone/>
            </a:pPr>
            <a:r>
              <a:rPr lang="en-US" sz="1500" b="1" u="sng" dirty="0">
                <a:solidFill>
                  <a:srgbClr val="0AD1EC"/>
                </a:solidFill>
              </a:rPr>
              <a:t>Example Comment By Auditor:</a:t>
            </a:r>
          </a:p>
          <a:p>
            <a:pPr marL="0" indent="0" algn="ctr">
              <a:lnSpc>
                <a:spcPct val="100000"/>
              </a:lnSpc>
              <a:spcAft>
                <a:spcPts val="0"/>
              </a:spcAft>
              <a:buFont typeface="Calibri" panose="020F0502020204030204" pitchFamily="34" charset="0"/>
              <a:buNone/>
            </a:pPr>
            <a:r>
              <a:rPr lang="en-US" sz="1500" b="1" dirty="0">
                <a:solidFill>
                  <a:srgbClr val="0AD1EC"/>
                </a:solidFill>
              </a:rPr>
              <a:t>Reviewed invoice – no change </a:t>
            </a:r>
          </a:p>
          <a:p>
            <a:pPr marL="0" indent="0" algn="ctr">
              <a:lnSpc>
                <a:spcPct val="100000"/>
              </a:lnSpc>
              <a:spcAft>
                <a:spcPts val="0"/>
              </a:spcAft>
              <a:buFont typeface="Calibri" panose="020F0502020204030204" pitchFamily="34" charset="0"/>
              <a:buNone/>
            </a:pPr>
            <a:endParaRPr lang="en-US" sz="1400" dirty="0"/>
          </a:p>
          <a:p>
            <a:pPr marL="0" indent="0">
              <a:buFont typeface="Calibri" panose="020F0502020204030204" pitchFamily="34" charset="0"/>
              <a:buNone/>
            </a:pPr>
            <a:endParaRPr lang="en-US" dirty="0"/>
          </a:p>
        </p:txBody>
      </p:sp>
      <p:pic>
        <p:nvPicPr>
          <p:cNvPr id="25" name="Picture 24">
            <a:extLst>
              <a:ext uri="{FF2B5EF4-FFF2-40B4-BE49-F238E27FC236}">
                <a16:creationId xmlns:a16="http://schemas.microsoft.com/office/drawing/2014/main" id="{7D93CDBE-CE50-8C48-1BB5-2BAD3E4E1996}"/>
              </a:ext>
            </a:extLst>
          </p:cNvPr>
          <p:cNvPicPr>
            <a:picLocks noChangeAspect="1"/>
          </p:cNvPicPr>
          <p:nvPr/>
        </p:nvPicPr>
        <p:blipFill>
          <a:blip r:embed="rId2"/>
          <a:stretch>
            <a:fillRect/>
          </a:stretch>
        </p:blipFill>
        <p:spPr>
          <a:xfrm>
            <a:off x="432378" y="1847347"/>
            <a:ext cx="11564964" cy="809738"/>
          </a:xfrm>
          <a:prstGeom prst="rect">
            <a:avLst/>
          </a:prstGeom>
        </p:spPr>
      </p:pic>
    </p:spTree>
    <p:extLst>
      <p:ext uri="{BB962C8B-B14F-4D97-AF65-F5344CB8AC3E}">
        <p14:creationId xmlns:p14="http://schemas.microsoft.com/office/powerpoint/2010/main" val="36345266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8000" dirty="0"/>
              <a:t>JCR – In Detail </a:t>
            </a:r>
            <a:r>
              <a:rPr lang="en-US" dirty="0" err="1"/>
              <a:t>cont</a:t>
            </a:r>
            <a:r>
              <a:rPr lang="en-US" dirty="0"/>
              <a:t>….</a:t>
            </a:r>
          </a:p>
        </p:txBody>
      </p:sp>
      <p:sp>
        <p:nvSpPr>
          <p:cNvPr id="3" name="Content Placeholder 2"/>
          <p:cNvSpPr>
            <a:spLocks noGrp="1"/>
          </p:cNvSpPr>
          <p:nvPr>
            <p:ph idx="1"/>
          </p:nvPr>
        </p:nvSpPr>
        <p:spPr>
          <a:xfrm>
            <a:off x="1574800" y="1845734"/>
            <a:ext cx="9169400" cy="427566"/>
          </a:xfrm>
        </p:spPr>
        <p:txBody>
          <a:bodyPr>
            <a:normAutofit/>
          </a:bodyPr>
          <a:lstStyle/>
          <a:p>
            <a:pPr marL="0" indent="0" algn="ctr">
              <a:buNone/>
            </a:pPr>
            <a:r>
              <a:rPr lang="en-US" dirty="0"/>
              <a:t>Net Tax-Refund Due - Example</a:t>
            </a:r>
          </a:p>
        </p:txBody>
      </p:sp>
      <p:sp>
        <p:nvSpPr>
          <p:cNvPr id="5" name="TextBox 4"/>
          <p:cNvSpPr txBox="1"/>
          <p:nvPr/>
        </p:nvSpPr>
        <p:spPr>
          <a:xfrm>
            <a:off x="1574800" y="2175014"/>
            <a:ext cx="9169400" cy="307777"/>
          </a:xfrm>
          <a:prstGeom prst="rect">
            <a:avLst/>
          </a:prstGeom>
          <a:noFill/>
        </p:spPr>
        <p:txBody>
          <a:bodyPr wrap="square" rtlCol="0">
            <a:spAutoFit/>
          </a:bodyPr>
          <a:lstStyle/>
          <a:p>
            <a:pPr algn="ctr"/>
            <a:r>
              <a:rPr lang="en-US" sz="1400" dirty="0">
                <a:solidFill>
                  <a:schemeClr val="accent5">
                    <a:lumMod val="75000"/>
                  </a:schemeClr>
                </a:solidFill>
              </a:rPr>
              <a:t>This bolded box is located at the bottom of the spreadsheet and this data automatically populates. </a:t>
            </a:r>
          </a:p>
        </p:txBody>
      </p:sp>
      <p:pic>
        <p:nvPicPr>
          <p:cNvPr id="9" name="Picture 8">
            <a:extLst>
              <a:ext uri="{FF2B5EF4-FFF2-40B4-BE49-F238E27FC236}">
                <a16:creationId xmlns:a16="http://schemas.microsoft.com/office/drawing/2014/main" id="{24849CD9-D75C-50F4-7639-FC0F52A1BB8D}"/>
              </a:ext>
            </a:extLst>
          </p:cNvPr>
          <p:cNvPicPr>
            <a:picLocks noChangeAspect="1"/>
          </p:cNvPicPr>
          <p:nvPr/>
        </p:nvPicPr>
        <p:blipFill>
          <a:blip r:embed="rId2"/>
          <a:stretch>
            <a:fillRect/>
          </a:stretch>
        </p:blipFill>
        <p:spPr>
          <a:xfrm>
            <a:off x="572308" y="2482791"/>
            <a:ext cx="11174384" cy="4039164"/>
          </a:xfrm>
          <a:prstGeom prst="rect">
            <a:avLst/>
          </a:prstGeom>
        </p:spPr>
      </p:pic>
    </p:spTree>
    <p:extLst>
      <p:ext uri="{BB962C8B-B14F-4D97-AF65-F5344CB8AC3E}">
        <p14:creationId xmlns:p14="http://schemas.microsoft.com/office/powerpoint/2010/main" val="3792991594"/>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945</TotalTime>
  <Words>689</Words>
  <Application>Microsoft Office PowerPoint</Application>
  <PresentationFormat>Widescreen</PresentationFormat>
  <Paragraphs>73</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Aptos</vt:lpstr>
      <vt:lpstr>Calibri</vt:lpstr>
      <vt:lpstr>Calibri Light</vt:lpstr>
      <vt:lpstr>Wingdings</vt:lpstr>
      <vt:lpstr>Retrospect</vt:lpstr>
      <vt:lpstr>Construction Use Tax</vt:lpstr>
      <vt:lpstr>PowerPoint Presentation</vt:lpstr>
      <vt:lpstr>BUILDING PERMIT</vt:lpstr>
      <vt:lpstr>BUILDING PERMIT cont…</vt:lpstr>
      <vt:lpstr>Job Cost Reconciliation (JCR)</vt:lpstr>
      <vt:lpstr>JCR – In Detail</vt:lpstr>
      <vt:lpstr>JCR – In Detail cont….</vt:lpstr>
      <vt:lpstr>JCR – In Detail cont….</vt:lpstr>
      <vt:lpstr>JCR – In Detail cont….</vt:lpstr>
      <vt:lpstr>PowerPoint Presentation</vt:lpstr>
    </vt:vector>
  </TitlesOfParts>
  <Company>City of Loveland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Construction Use Tax Seminar</dc:title>
  <dc:creator>Dusty Dougherty</dc:creator>
  <cp:lastModifiedBy>Dusty Durston</cp:lastModifiedBy>
  <cp:revision>86</cp:revision>
  <cp:lastPrinted>2016-06-14T20:42:29Z</cp:lastPrinted>
  <dcterms:created xsi:type="dcterms:W3CDTF">2015-01-07T18:50:51Z</dcterms:created>
  <dcterms:modified xsi:type="dcterms:W3CDTF">2025-04-30T16:02:53Z</dcterms:modified>
</cp:coreProperties>
</file>