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1" r:id="rId4"/>
    <p:sldId id="284" r:id="rId5"/>
    <p:sldId id="267" r:id="rId6"/>
    <p:sldId id="259" r:id="rId7"/>
    <p:sldId id="273" r:id="rId8"/>
    <p:sldId id="274" r:id="rId9"/>
    <p:sldId id="270" r:id="rId10"/>
    <p:sldId id="268" r:id="rId11"/>
    <p:sldId id="266" r:id="rId1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81583" autoAdjust="0"/>
  </p:normalViewPr>
  <p:slideViewPr>
    <p:cSldViewPr>
      <p:cViewPr varScale="1">
        <p:scale>
          <a:sx n="90" d="100"/>
          <a:sy n="90" d="100"/>
        </p:scale>
        <p:origin x="16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28DB1-69F0-4821-B257-EE320698BEC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3E60F-A138-499F-B211-157F8BF0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F4EC1CC-70E5-4E49-AD9D-5CA7A2BFA0A0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2B38FF-6FA3-42BC-962F-1C5EAA04A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4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16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6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Will merge agency history in new system.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7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9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48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8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9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9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7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4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6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6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7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FE6F445-145D-4C59-A382-C7609D76AB31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index.aspx?page=51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communitypartnersh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communitypartnersh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317585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2024</a:t>
            </a:r>
            <a:br>
              <a:rPr lang="en-US" dirty="0"/>
            </a:br>
            <a:r>
              <a:rPr lang="en-US" dirty="0"/>
              <a:t>Community Development Block Grant 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8077200" cy="4552187"/>
          </a:xfrm>
        </p:spPr>
        <p:txBody>
          <a:bodyPr>
            <a:noAutofit/>
          </a:bodyPr>
          <a:lstStyle/>
          <a:p>
            <a:r>
              <a:rPr lang="en-US" sz="2400" dirty="0"/>
              <a:t>Online grant management system for pre-app and proposal</a:t>
            </a:r>
          </a:p>
          <a:p>
            <a:r>
              <a:rPr lang="en-US" sz="2400" dirty="0"/>
              <a:t>Strongly recommend submitting during business hours 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DON’T WAIT UNTIL THE LAST MINUTE</a:t>
            </a:r>
            <a:r>
              <a:rPr lang="en-US" sz="2400" dirty="0"/>
              <a:t>!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 spell check </a:t>
            </a:r>
            <a:r>
              <a:rPr lang="en-US" sz="2400" dirty="0"/>
              <a:t>in system.  Use WORD and cut and paste.</a:t>
            </a:r>
          </a:p>
          <a:p>
            <a:r>
              <a:rPr lang="en-US" sz="2400" dirty="0"/>
              <a:t>Video and PDF tutorials available on </a:t>
            </a:r>
            <a:r>
              <a:rPr lang="en-US" sz="2400" dirty="0">
                <a:hlinkClick r:id="rId3"/>
              </a:rPr>
              <a:t>website</a:t>
            </a:r>
            <a:endParaRPr lang="en-US" sz="2400" dirty="0"/>
          </a:p>
          <a:p>
            <a:r>
              <a:rPr lang="en-US" sz="2400" dirty="0"/>
              <a:t>Reports and draw downs submitted online</a:t>
            </a:r>
          </a:p>
          <a:p>
            <a:r>
              <a:rPr lang="en-US" sz="2400" dirty="0"/>
              <a:t>Documents available on website: PDF of grant guide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 for Affordable </a:t>
            </a:r>
            <a:r>
              <a:rPr lang="en-US"/>
              <a:t>housing Commission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045" y="2153413"/>
            <a:ext cx="5937755" cy="358661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 Grant guide and portal access</a:t>
            </a:r>
          </a:p>
          <a:p>
            <a:r>
              <a:rPr lang="en-US" sz="2800" dirty="0"/>
              <a:t> Funds available</a:t>
            </a:r>
          </a:p>
          <a:p>
            <a:r>
              <a:rPr lang="en-US" sz="2800" dirty="0"/>
              <a:t> 2024 schedule</a:t>
            </a:r>
          </a:p>
          <a:p>
            <a:r>
              <a:rPr lang="en-US" sz="2800" dirty="0"/>
              <a:t> General &amp; specific information</a:t>
            </a:r>
          </a:p>
          <a:p>
            <a:r>
              <a:rPr lang="en-US" sz="2800" dirty="0"/>
              <a:t> Federal regulations</a:t>
            </a:r>
          </a:p>
          <a:p>
            <a:r>
              <a:rPr lang="en-US" sz="2800" dirty="0"/>
              <a:t> Document submission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/>
              <a:t> Q&amp;A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guides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191000" y="2286000"/>
            <a:ext cx="4343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0" y="2362200"/>
            <a:ext cx="7620000" cy="3733800"/>
          </a:xfrm>
        </p:spPr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www.cityofloveland.org/communitypartnership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37" y="2743200"/>
            <a:ext cx="3061126" cy="382428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276600" y="4114800"/>
            <a:ext cx="1143000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21C620C-F252-68B2-E9A3-86F1CFB2B5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3462" y="3124200"/>
            <a:ext cx="31146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2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portal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191000" y="2286000"/>
            <a:ext cx="4343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0" y="2362200"/>
            <a:ext cx="7620000" cy="3733800"/>
          </a:xfrm>
        </p:spPr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www.cityofloveland.org/communitypartnership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37" y="2743200"/>
            <a:ext cx="3061126" cy="382428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276600" y="4114800"/>
            <a:ext cx="1143000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400800" y="2153412"/>
            <a:ext cx="0" cy="83162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AD14EF5-5936-A88F-FB59-85E259BF50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5436" y="3293566"/>
            <a:ext cx="2030623" cy="13234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F8F5C9-3F80-892D-08B6-688E5AFBAC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7631" y="4773618"/>
            <a:ext cx="4986337" cy="154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2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Funds Available for Projects</a:t>
            </a:r>
          </a:p>
        </p:txBody>
      </p:sp>
      <p:pic>
        <p:nvPicPr>
          <p:cNvPr id="1026" name="Picture 2" descr="C:\Documents and Settings\mcclud\Local Settings\Temporary Internet Files\Content.IE5\SIZE2OW9\MP900442387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01725" y="3092979"/>
            <a:ext cx="3289300" cy="2192866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3092979"/>
            <a:ext cx="3886200" cy="179445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600" dirty="0"/>
              <a:t>Estimated amount:        $313,000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772399" cy="3809999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Pre-Application </a:t>
            </a:r>
            <a:r>
              <a:rPr lang="en-US" sz="2400" b="1" dirty="0">
                <a:solidFill>
                  <a:srgbClr val="FF0000"/>
                </a:solidFill>
              </a:rPr>
              <a:t>due Thursday, April 11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i="1" u="sng" dirty="0"/>
              <a:t>before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midnight </a:t>
            </a:r>
            <a:r>
              <a:rPr lang="en-US" sz="1300" dirty="0"/>
              <a:t>(confirmation email indicates success)</a:t>
            </a:r>
            <a:endParaRPr lang="en-US" sz="1300" b="1" dirty="0">
              <a:solidFill>
                <a:srgbClr val="FF0000"/>
              </a:solidFill>
            </a:endParaRPr>
          </a:p>
          <a:p>
            <a:r>
              <a:rPr lang="en-US" sz="2400" dirty="0"/>
              <a:t>Grant Proposal </a:t>
            </a:r>
            <a:r>
              <a:rPr lang="en-US" sz="2400" b="1" dirty="0">
                <a:solidFill>
                  <a:srgbClr val="FF0000"/>
                </a:solidFill>
              </a:rPr>
              <a:t>due Thursday, May 16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i="1" u="sng" dirty="0"/>
              <a:t>before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midnight </a:t>
            </a:r>
            <a:r>
              <a:rPr lang="en-US" sz="1300" dirty="0"/>
              <a:t>(confirmation email)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Presentation email Friday, </a:t>
            </a:r>
            <a:r>
              <a:rPr lang="en-US" sz="2400" b="1" dirty="0">
                <a:solidFill>
                  <a:srgbClr val="FF0000"/>
                </a:solidFill>
              </a:rPr>
              <a:t>May 17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before noon</a:t>
            </a:r>
          </a:p>
          <a:p>
            <a:r>
              <a:rPr lang="en-US" sz="2400" dirty="0"/>
              <a:t>Grant presentations:  June 10</a:t>
            </a:r>
            <a:r>
              <a:rPr lang="en-US" sz="2400" baseline="30000" dirty="0"/>
              <a:t>th</a:t>
            </a:r>
            <a:endParaRPr lang="en-US" sz="2400" dirty="0"/>
          </a:p>
          <a:p>
            <a:r>
              <a:rPr lang="en-US" sz="2400" dirty="0"/>
              <a:t>Allocations:  June 10</a:t>
            </a:r>
            <a:r>
              <a:rPr lang="en-US" sz="2400" baseline="30000" dirty="0"/>
              <a:t>th</a:t>
            </a:r>
            <a:r>
              <a:rPr lang="en-US" sz="2400" dirty="0"/>
              <a:t>    </a:t>
            </a:r>
          </a:p>
          <a:p>
            <a:r>
              <a:rPr lang="en-US" sz="2400" dirty="0"/>
              <a:t>City Council:  July 2</a:t>
            </a:r>
            <a:r>
              <a:rPr lang="en-US" sz="2400" baseline="30000" dirty="0"/>
              <a:t>nd</a:t>
            </a:r>
            <a:r>
              <a:rPr lang="en-US" sz="2400" dirty="0"/>
              <a:t>      </a:t>
            </a:r>
          </a:p>
          <a:p>
            <a:r>
              <a:rPr lang="en-US" sz="2400" dirty="0"/>
              <a:t>Grant year begins October 1</a:t>
            </a:r>
            <a:r>
              <a:rPr lang="en-US" sz="2400" baseline="30000" dirty="0"/>
              <a:t>st</a:t>
            </a:r>
            <a:r>
              <a:rPr lang="en-US" sz="2400" dirty="0"/>
              <a:t> with executed contract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2286000"/>
            <a:ext cx="8077199" cy="424738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MUST HAVE:  SAMS.gov registration, UEI number</a:t>
            </a:r>
          </a:p>
          <a:p>
            <a:r>
              <a:rPr lang="en-US" sz="2400" dirty="0"/>
              <a:t>Presentation: 20 minutes</a:t>
            </a:r>
          </a:p>
          <a:p>
            <a:r>
              <a:rPr lang="en-US" sz="2400" dirty="0"/>
              <a:t>Contracts</a:t>
            </a:r>
          </a:p>
          <a:p>
            <a:r>
              <a:rPr lang="en-US" sz="2400" dirty="0"/>
              <a:t>Reports:  Due quarterly</a:t>
            </a:r>
          </a:p>
          <a:p>
            <a:r>
              <a:rPr lang="en-US" sz="2400" dirty="0"/>
              <a:t>Documents available on the website</a:t>
            </a:r>
          </a:p>
          <a:p>
            <a:pPr lvl="3"/>
            <a:r>
              <a:rPr lang="en-US" sz="2400" dirty="0"/>
              <a:t>Grant guide</a:t>
            </a:r>
          </a:p>
          <a:p>
            <a:pPr lvl="3"/>
            <a:r>
              <a:rPr lang="en-US" sz="2400" dirty="0"/>
              <a:t>2024 HUD income guidelines </a:t>
            </a:r>
            <a:r>
              <a:rPr lang="en-US" sz="2400" b="1" dirty="0">
                <a:solidFill>
                  <a:srgbClr val="FF0000"/>
                </a:solidFill>
              </a:rPr>
              <a:t>as soon as available</a:t>
            </a:r>
          </a:p>
          <a:p>
            <a:pPr lvl="3"/>
            <a:r>
              <a:rPr lang="en-US" sz="2400" dirty="0"/>
              <a:t>Quarterly report (this year and next year)</a:t>
            </a:r>
          </a:p>
          <a:p>
            <a:r>
              <a:rPr lang="en-US" sz="2400" dirty="0"/>
              <a:t>Grant funds spent by July 31</a:t>
            </a:r>
            <a:r>
              <a:rPr lang="en-US" sz="2400" baseline="30000" dirty="0"/>
              <a:t>st</a:t>
            </a:r>
            <a:r>
              <a:rPr lang="en-US" sz="2400" dirty="0"/>
              <a:t>  or explanation for extension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3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guide specifics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2286000"/>
            <a:ext cx="8077199" cy="4247387"/>
          </a:xfrm>
        </p:spPr>
        <p:txBody>
          <a:bodyPr>
            <a:normAutofit/>
          </a:bodyPr>
          <a:lstStyle/>
          <a:p>
            <a:r>
              <a:rPr lang="en-US" sz="2400" dirty="0"/>
              <a:t>Questions in pre-application copy to application </a:t>
            </a:r>
          </a:p>
          <a:p>
            <a:r>
              <a:rPr lang="en-US" sz="2400" dirty="0"/>
              <a:t>MINI CONTRACT (p.8).  </a:t>
            </a:r>
            <a:r>
              <a:rPr lang="en-US" sz="2400" dirty="0">
                <a:solidFill>
                  <a:srgbClr val="FF0000"/>
                </a:solidFill>
              </a:rPr>
              <a:t>Please read</a:t>
            </a:r>
            <a:r>
              <a:rPr lang="en-US" sz="2400" dirty="0"/>
              <a:t>. </a:t>
            </a:r>
          </a:p>
          <a:p>
            <a:r>
              <a:rPr lang="en-US" sz="2400" dirty="0"/>
              <a:t>One proposal for all types of projects (</a:t>
            </a:r>
            <a:r>
              <a:rPr lang="en-US" sz="1400" dirty="0"/>
              <a:t>if housing, if public facility, skip if …</a:t>
            </a:r>
            <a:r>
              <a:rPr lang="en-US" sz="2400" dirty="0"/>
              <a:t>) </a:t>
            </a:r>
          </a:p>
          <a:p>
            <a:r>
              <a:rPr lang="en-US" sz="2400" dirty="0"/>
              <a:t>Technical assistance available</a:t>
            </a:r>
          </a:p>
          <a:p>
            <a:r>
              <a:rPr lang="en-US" sz="2400" dirty="0"/>
              <a:t>Project budget – can use your own or ours</a:t>
            </a:r>
          </a:p>
          <a:p>
            <a:r>
              <a:rPr lang="en-US" sz="2400" dirty="0"/>
              <a:t>Minimum you need (Q16) … how to </a:t>
            </a:r>
            <a:r>
              <a:rPr lang="en-US" sz="2400" dirty="0">
                <a:solidFill>
                  <a:schemeClr val="tx1"/>
                </a:solidFill>
              </a:rPr>
              <a:t>answer </a:t>
            </a:r>
          </a:p>
          <a:p>
            <a:r>
              <a:rPr lang="en-US" sz="2400" dirty="0"/>
              <a:t>Operating budget – rarely used.  We will email to you. </a:t>
            </a:r>
          </a:p>
          <a:p>
            <a:r>
              <a:rPr lang="en-US" sz="2400" dirty="0"/>
              <a:t>Quarterly reports – one question is 4</a:t>
            </a:r>
            <a:r>
              <a:rPr lang="en-US" sz="2400" baseline="30000" dirty="0"/>
              <a:t>th</a:t>
            </a:r>
            <a:r>
              <a:rPr lang="en-US" sz="2400" dirty="0"/>
              <a:t> quarter only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11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regulations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8077199" cy="3810001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Davis Bacon.  Applies if $ &gt; $2,000 or 8 or more units of housing</a:t>
            </a:r>
          </a:p>
          <a:p>
            <a:r>
              <a:rPr lang="en-US" sz="3200" dirty="0"/>
              <a:t>Uniform Relocation Act</a:t>
            </a:r>
          </a:p>
          <a:p>
            <a:r>
              <a:rPr lang="en-US" sz="3200" dirty="0"/>
              <a:t>Section 3 if &gt; $200,000</a:t>
            </a:r>
          </a:p>
          <a:p>
            <a:r>
              <a:rPr lang="en-US" sz="3200" dirty="0"/>
              <a:t>Build American, Buy American if &gt;$250,00</a:t>
            </a:r>
          </a:p>
          <a:p>
            <a:r>
              <a:rPr lang="en-US" sz="3200" dirty="0"/>
              <a:t>Lead paint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/>
              <a:t>ALL CONSTRUCTION CONTRACTS WILL REQUIRE A PRE-CONTRACT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852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967</TotalTime>
  <Words>381</Words>
  <Application>Microsoft Office PowerPoint</Application>
  <PresentationFormat>On-screen Show (4:3)</PresentationFormat>
  <Paragraphs>71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2024 Community Development Block Grant Process</vt:lpstr>
      <vt:lpstr>Agenda</vt:lpstr>
      <vt:lpstr>Grant guides</vt:lpstr>
      <vt:lpstr>Grant portal</vt:lpstr>
      <vt:lpstr>Funds Available for Projects</vt:lpstr>
      <vt:lpstr>2023 Schedule</vt:lpstr>
      <vt:lpstr>General Information</vt:lpstr>
      <vt:lpstr>Grant guide specifics</vt:lpstr>
      <vt:lpstr>Federal regulations </vt:lpstr>
      <vt:lpstr>Document Submission</vt:lpstr>
      <vt:lpstr>Questions for Affordable housing Commission</vt:lpstr>
    </vt:vector>
  </TitlesOfParts>
  <Company>City of Loveland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 Human Services  Grant Process</dc:title>
  <dc:creator>Darcy McClure</dc:creator>
  <cp:lastModifiedBy>Alison Hade</cp:lastModifiedBy>
  <cp:revision>70</cp:revision>
  <cp:lastPrinted>2016-01-08T18:12:55Z</cp:lastPrinted>
  <dcterms:created xsi:type="dcterms:W3CDTF">2009-09-28T16:51:40Z</dcterms:created>
  <dcterms:modified xsi:type="dcterms:W3CDTF">2024-03-14T16:23:24Z</dcterms:modified>
</cp:coreProperties>
</file>