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71" r:id="rId4"/>
    <p:sldId id="272" r:id="rId5"/>
    <p:sldId id="267" r:id="rId6"/>
    <p:sldId id="259" r:id="rId7"/>
    <p:sldId id="273" r:id="rId8"/>
    <p:sldId id="274" r:id="rId9"/>
    <p:sldId id="270" r:id="rId10"/>
    <p:sldId id="268" r:id="rId11"/>
    <p:sldId id="266" r:id="rId12"/>
  </p:sldIdLst>
  <p:sldSz cx="9144000" cy="6858000" type="screen4x3"/>
  <p:notesSz cx="7023100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90" autoAdjust="0"/>
    <p:restoredTop sz="81583" autoAdjust="0"/>
  </p:normalViewPr>
  <p:slideViewPr>
    <p:cSldViewPr>
      <p:cViewPr varScale="1">
        <p:scale>
          <a:sx n="93" d="100"/>
          <a:sy n="93" d="100"/>
        </p:scale>
        <p:origin x="212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275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428DB1-69F0-4821-B257-EE320698BEC3}" type="datetimeFigureOut">
              <a:rPr lang="en-US" smtClean="0"/>
              <a:t>3/4/2022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275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E3E60F-A138-499F-B211-157F8BF08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247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BF4EC1CC-70E5-4E49-AD9D-5CA7A2BFA0A0}" type="datetimeFigureOut">
              <a:rPr lang="en-US" smtClean="0"/>
              <a:t>3/4/2022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D82B38FF-6FA3-42BC-962F-1C5EAA04A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5404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96B22F-981A-4394-803B-78B73E3E6F6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4160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96B22F-981A-4394-803B-78B73E3E6F6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3248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2B38FF-6FA3-42BC-962F-1C5EAA04A63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280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/>
              <a:t>Will merge agency history in new system.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2B38FF-6FA3-42BC-962F-1C5EAA04A63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9742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2B38FF-6FA3-42BC-962F-1C5EAA04A633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3983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102240" y="2386744"/>
            <a:ext cx="693952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5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21396" y="4352544"/>
            <a:ext cx="5101209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19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6F445-145D-4C59-A382-C7609D76AB31}" type="datetimeFigureOut">
              <a:rPr lang="en-US" smtClean="0"/>
              <a:pPr/>
              <a:t>3/4/2022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7EA4F-6851-4353-BDCE-5EC960155D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5487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6F445-145D-4C59-A382-C7609D76AB31}" type="datetimeFigureOut">
              <a:rPr lang="en-US" smtClean="0"/>
              <a:pPr/>
              <a:t>3/4/2022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7EA4F-6851-4353-BDCE-5EC960155D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188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9834" y="937260"/>
            <a:ext cx="1053966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06046" y="937260"/>
            <a:ext cx="4716174" cy="498348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6F445-145D-4C59-A382-C7609D76AB31}" type="datetimeFigureOut">
              <a:rPr lang="en-US" smtClean="0"/>
              <a:pPr/>
              <a:t>3/4/2022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7EA4F-6851-4353-BDCE-5EC960155D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393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6F445-145D-4C59-A382-C7609D76AB31}" type="datetimeFigureOut">
              <a:rPr lang="en-US" smtClean="0"/>
              <a:pPr/>
              <a:t>3/4/2022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7EA4F-6851-4353-BDCE-5EC960155D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799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106424" y="2386744"/>
            <a:ext cx="6940296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5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1396" y="4352465"/>
            <a:ext cx="5101209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1900">
                <a:solidFill>
                  <a:schemeClr val="tx1"/>
                </a:solidFill>
              </a:defRPr>
            </a:lvl1pPr>
            <a:lvl2pPr marL="45720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6F445-145D-4C59-A382-C7609D76AB31}" type="datetimeFigureOut">
              <a:rPr lang="en-US" smtClean="0"/>
              <a:pPr/>
              <a:t>3/4/2022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7EA4F-6851-4353-BDCE-5EC960155D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38530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2239" y="2638044"/>
            <a:ext cx="3288023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3737" y="2638044"/>
            <a:ext cx="3290516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6F445-145D-4C59-A382-C7609D76AB31}" type="datetimeFigureOut">
              <a:rPr lang="en-US" smtClean="0"/>
              <a:pPr/>
              <a:t>3/4/2022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7EA4F-6851-4353-BDCE-5EC960155D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484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2239" y="2313434"/>
            <a:ext cx="3288024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2239" y="3143250"/>
            <a:ext cx="3288024" cy="25967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3737" y="3143250"/>
            <a:ext cx="3290516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753737" y="2313434"/>
            <a:ext cx="3290516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6F445-145D-4C59-A382-C7609D76AB31}" type="datetimeFigureOut">
              <a:rPr lang="en-US" smtClean="0"/>
              <a:pPr/>
              <a:t>3/4/2022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7EA4F-6851-4353-BDCE-5EC960155D8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5273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6F445-145D-4C59-A382-C7609D76AB31}" type="datetimeFigureOut">
              <a:rPr lang="en-US" smtClean="0"/>
              <a:pPr/>
              <a:t>3/4/2022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7EA4F-6851-4353-BDCE-5EC960155D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1400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6F445-145D-4C59-A382-C7609D76AB31}" type="datetimeFigureOut">
              <a:rPr lang="en-US" smtClean="0"/>
              <a:pPr/>
              <a:t>3/4/2022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7EA4F-6851-4353-BDCE-5EC960155D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364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40703" y="2243829"/>
            <a:ext cx="3290594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52060" y="804672"/>
            <a:ext cx="361188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8"/>
            <a:ext cx="284607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6F445-145D-4C59-A382-C7609D76AB31}" type="datetimeFigureOut">
              <a:rPr lang="en-US" smtClean="0"/>
              <a:pPr/>
              <a:t>3/4/2022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640703" y="6236208"/>
            <a:ext cx="3806398" cy="32004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7EA4F-6851-4353-BDCE-5EC960155D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3687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1" y="0"/>
            <a:ext cx="4571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40080" y="2243828"/>
            <a:ext cx="3291840" cy="1143000"/>
          </a:xfrm>
          <a:solidFill>
            <a:srgbClr val="FFFFFF"/>
          </a:solidFill>
          <a:ln>
            <a:solidFill>
              <a:srgbClr val="262626"/>
            </a:solidFill>
          </a:ln>
        </p:spPr>
        <p:txBody>
          <a:bodyPr anchor="ctr" anchorCtr="1">
            <a:no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2000" y="-42172"/>
            <a:ext cx="4576573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9"/>
            <a:ext cx="284607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2FE6F445-145D-4C59-A382-C7609D76AB31}" type="datetimeFigureOut">
              <a:rPr lang="en-US" smtClean="0"/>
              <a:pPr/>
              <a:t>3/4/2022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40080" y="6236208"/>
            <a:ext cx="3803904" cy="32004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7EA4F-6851-4353-BDCE-5EC960155D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572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1606045" y="964692"/>
            <a:ext cx="5937755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6045" y="2638045"/>
            <a:ext cx="5937755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78943" y="6238816"/>
            <a:ext cx="2065310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2FE6F445-145D-4C59-A382-C7609D76AB31}" type="datetimeFigureOut">
              <a:rPr lang="en-US" smtClean="0"/>
              <a:pPr/>
              <a:t>3/4/2022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02239" y="6236208"/>
            <a:ext cx="4556664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40112" y="6217920"/>
            <a:ext cx="365760" cy="365760"/>
          </a:xfrm>
          <a:prstGeom prst="ellipse">
            <a:avLst/>
          </a:prstGeom>
          <a:solidFill>
            <a:srgbClr val="1D1D1D">
              <a:alpha val="69804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E527EA4F-6851-4353-BDCE-5EC960155D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964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6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44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9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28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ityofloveland.org/index.aspx?page=510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ityofloveland.org/communitypartnership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ityofloveland.org/communitypartnership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2240" y="2386744"/>
            <a:ext cx="6939520" cy="3175856"/>
          </a:xfrm>
        </p:spPr>
        <p:txBody>
          <a:bodyPr>
            <a:normAutofit/>
          </a:bodyPr>
          <a:lstStyle/>
          <a:p>
            <a:pPr algn="r"/>
            <a:r>
              <a:rPr lang="en-US" dirty="0"/>
              <a:t>2022</a:t>
            </a:r>
            <a:br>
              <a:rPr lang="en-US" dirty="0"/>
            </a:br>
            <a:r>
              <a:rPr lang="en-US" dirty="0"/>
              <a:t>Community Development Block Grant Process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Document Submission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438400"/>
            <a:ext cx="8077200" cy="4552187"/>
          </a:xfrm>
        </p:spPr>
        <p:txBody>
          <a:bodyPr>
            <a:noAutofit/>
          </a:bodyPr>
          <a:lstStyle/>
          <a:p>
            <a:r>
              <a:rPr lang="en-US" sz="2400" dirty="0"/>
              <a:t>Online grant management system for pre-app and proposal</a:t>
            </a:r>
          </a:p>
          <a:p>
            <a:r>
              <a:rPr lang="en-US" sz="2400" dirty="0"/>
              <a:t>Strongly recommend submitting during business hours  </a:t>
            </a:r>
          </a:p>
          <a:p>
            <a:pPr marL="0" indent="0" algn="ctr">
              <a:buNone/>
            </a:pPr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DON’T WAIT UNTIL THE LAST MINUTE</a:t>
            </a:r>
            <a:r>
              <a:rPr lang="en-US" sz="2400" dirty="0"/>
              <a:t>!</a:t>
            </a:r>
          </a:p>
          <a:p>
            <a:r>
              <a:rPr lang="en-US" sz="2400" dirty="0">
                <a:solidFill>
                  <a:srgbClr val="FF0000"/>
                </a:solidFill>
              </a:rPr>
              <a:t>No spell check </a:t>
            </a:r>
            <a:r>
              <a:rPr lang="en-US" sz="2400" dirty="0"/>
              <a:t>in system.  Use WORD and cut and paste.</a:t>
            </a:r>
          </a:p>
          <a:p>
            <a:r>
              <a:rPr lang="en-US" sz="2400" dirty="0"/>
              <a:t>Video and PDF tutorials available on </a:t>
            </a:r>
            <a:r>
              <a:rPr lang="en-US" sz="2400" dirty="0">
                <a:hlinkClick r:id="rId3"/>
              </a:rPr>
              <a:t>website</a:t>
            </a:r>
            <a:endParaRPr lang="en-US" sz="2400" dirty="0"/>
          </a:p>
          <a:p>
            <a:r>
              <a:rPr lang="en-US" sz="2400" dirty="0"/>
              <a:t>Reports and draw downs submitted online</a:t>
            </a:r>
          </a:p>
          <a:p>
            <a:r>
              <a:rPr lang="en-US" sz="2400" dirty="0"/>
              <a:t>Documents available on website: PDF of grant guide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Questions for Affordable </a:t>
            </a:r>
            <a:r>
              <a:rPr lang="en-US"/>
              <a:t>housing Commission</a:t>
            </a:r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Q&amp;A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6045" y="2153413"/>
            <a:ext cx="5937755" cy="3586616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 Grant guide and portal access</a:t>
            </a:r>
          </a:p>
          <a:p>
            <a:r>
              <a:rPr lang="en-US" sz="2800" dirty="0"/>
              <a:t> Funds available</a:t>
            </a:r>
          </a:p>
          <a:p>
            <a:r>
              <a:rPr lang="en-US" sz="2800" dirty="0"/>
              <a:t> 2022 schedule</a:t>
            </a:r>
          </a:p>
          <a:p>
            <a:r>
              <a:rPr lang="en-US" sz="2800" dirty="0"/>
              <a:t> General &amp; specific information</a:t>
            </a:r>
          </a:p>
          <a:p>
            <a:r>
              <a:rPr lang="en-US" sz="2800" dirty="0"/>
              <a:t> Federal regulations</a:t>
            </a:r>
          </a:p>
          <a:p>
            <a:r>
              <a:rPr lang="en-US" sz="2800" dirty="0"/>
              <a:t> Document submission</a:t>
            </a:r>
            <a:endParaRPr lang="en-US" sz="28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2800" dirty="0"/>
              <a:t> Ask a commissioner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Grant guides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191000" y="2286000"/>
            <a:ext cx="4343400" cy="38862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762000" y="2362200"/>
            <a:ext cx="7620000" cy="3733800"/>
          </a:xfrm>
        </p:spPr>
        <p:txBody>
          <a:bodyPr>
            <a:normAutofit/>
          </a:bodyPr>
          <a:lstStyle/>
          <a:p>
            <a:r>
              <a:rPr lang="en-US" dirty="0">
                <a:hlinkClick r:id="rId3"/>
              </a:rPr>
              <a:t>www.cityofloveland.org/communitypartnership</a:t>
            </a:r>
            <a:endParaRPr lang="en-US" dirty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5937" y="2743200"/>
            <a:ext cx="3061126" cy="3824288"/>
          </a:xfrm>
          <a:prstGeom prst="rect">
            <a:avLst/>
          </a:prstGeom>
        </p:spPr>
      </p:pic>
      <p:cxnSp>
        <p:nvCxnSpPr>
          <p:cNvPr id="8" name="Straight Arrow Connector 7"/>
          <p:cNvCxnSpPr/>
          <p:nvPr/>
        </p:nvCxnSpPr>
        <p:spPr>
          <a:xfrm flipH="1">
            <a:off x="3276600" y="4114800"/>
            <a:ext cx="1143000" cy="0"/>
          </a:xfrm>
          <a:prstGeom prst="straightConnector1">
            <a:avLst/>
          </a:prstGeom>
          <a:ln w="444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24A04DAC-F7D5-4F1C-95B9-51161BB5042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57602" y="2914650"/>
            <a:ext cx="2838450" cy="3219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20258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Grant portal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191000" y="2286000"/>
            <a:ext cx="4343400" cy="38862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762000" y="2362200"/>
            <a:ext cx="7620000" cy="3733800"/>
          </a:xfrm>
        </p:spPr>
        <p:txBody>
          <a:bodyPr>
            <a:normAutofit/>
          </a:bodyPr>
          <a:lstStyle/>
          <a:p>
            <a:r>
              <a:rPr lang="en-US" dirty="0">
                <a:hlinkClick r:id="rId3"/>
              </a:rPr>
              <a:t>www.cityofloveland.org/communitypartnership</a:t>
            </a:r>
            <a:endParaRPr lang="en-US" dirty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5937" y="2743200"/>
            <a:ext cx="3061126" cy="3824288"/>
          </a:xfrm>
          <a:prstGeom prst="rect">
            <a:avLst/>
          </a:prstGeom>
        </p:spPr>
      </p:pic>
      <p:cxnSp>
        <p:nvCxnSpPr>
          <p:cNvPr id="8" name="Straight Arrow Connector 7"/>
          <p:cNvCxnSpPr/>
          <p:nvPr/>
        </p:nvCxnSpPr>
        <p:spPr>
          <a:xfrm flipH="1">
            <a:off x="3276600" y="4114800"/>
            <a:ext cx="1143000" cy="0"/>
          </a:xfrm>
          <a:prstGeom prst="straightConnector1">
            <a:avLst/>
          </a:prstGeom>
          <a:ln w="444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90547" y="2850356"/>
            <a:ext cx="4327790" cy="1804988"/>
          </a:xfrm>
          <a:prstGeom prst="rect">
            <a:avLst/>
          </a:prstGeom>
        </p:spPr>
      </p:pic>
      <p:cxnSp>
        <p:nvCxnSpPr>
          <p:cNvPr id="13" name="Straight Arrow Connector 12"/>
          <p:cNvCxnSpPr/>
          <p:nvPr/>
        </p:nvCxnSpPr>
        <p:spPr>
          <a:xfrm>
            <a:off x="6574520" y="2153412"/>
            <a:ext cx="0" cy="831628"/>
          </a:xfrm>
          <a:prstGeom prst="straightConnector1">
            <a:avLst/>
          </a:prstGeom>
          <a:ln w="444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98185822-7ADB-4E13-9DE3-3A90213E04D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85996" y="5147782"/>
            <a:ext cx="4957763" cy="532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26350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Funds Available for Projects</a:t>
            </a:r>
          </a:p>
        </p:txBody>
      </p:sp>
      <p:pic>
        <p:nvPicPr>
          <p:cNvPr id="1026" name="Picture 2" descr="C:\Documents and Settings\mcclud\Local Settings\Temporary Internet Files\Content.IE5\SIZE2OW9\MP900442387[1]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tretch>
            <a:fillRect/>
          </a:stretch>
        </p:blipFill>
        <p:spPr bwMode="auto">
          <a:xfrm>
            <a:off x="1101725" y="3092979"/>
            <a:ext cx="3289300" cy="2192866"/>
          </a:xfrm>
          <a:prstGeom prst="rect">
            <a:avLst/>
          </a:prstGeom>
          <a:noFill/>
        </p:spPr>
      </p:pic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876800" y="3092979"/>
            <a:ext cx="3886200" cy="1794454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sz="3600" dirty="0"/>
              <a:t>Estimated amount:        $275,000 </a:t>
            </a:r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2022 Schedule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362200"/>
            <a:ext cx="7772399" cy="3809999"/>
          </a:xfrm>
        </p:spPr>
        <p:txBody>
          <a:bodyPr>
            <a:normAutofit fontScale="92500" lnSpcReduction="20000"/>
          </a:bodyPr>
          <a:lstStyle/>
          <a:p>
            <a:r>
              <a:rPr lang="en-US" sz="2400" dirty="0"/>
              <a:t>Pre-Application </a:t>
            </a:r>
            <a:r>
              <a:rPr lang="en-US" sz="2400" b="1" dirty="0">
                <a:solidFill>
                  <a:srgbClr val="FF0000"/>
                </a:solidFill>
              </a:rPr>
              <a:t>due Thursday, March 17</a:t>
            </a:r>
            <a:r>
              <a:rPr lang="en-US" sz="2400" b="1" baseline="30000" dirty="0">
                <a:solidFill>
                  <a:srgbClr val="FF0000"/>
                </a:solidFill>
              </a:rPr>
              <a:t>th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i="1" u="sng" dirty="0"/>
              <a:t>before</a:t>
            </a:r>
            <a:r>
              <a:rPr lang="en-US" sz="2400" dirty="0"/>
              <a:t> </a:t>
            </a:r>
            <a:r>
              <a:rPr lang="en-US" sz="2400" b="1" dirty="0">
                <a:solidFill>
                  <a:srgbClr val="FF0000"/>
                </a:solidFill>
              </a:rPr>
              <a:t>midnight </a:t>
            </a:r>
            <a:r>
              <a:rPr lang="en-US" sz="1300" dirty="0"/>
              <a:t>(confirmation email indicates success)</a:t>
            </a:r>
            <a:endParaRPr lang="en-US" sz="1300" b="1" dirty="0">
              <a:solidFill>
                <a:srgbClr val="FF0000"/>
              </a:solidFill>
            </a:endParaRPr>
          </a:p>
          <a:p>
            <a:r>
              <a:rPr lang="en-US" sz="2400" dirty="0"/>
              <a:t>Grant Proposal </a:t>
            </a:r>
            <a:r>
              <a:rPr lang="en-US" sz="2400" b="1" dirty="0">
                <a:solidFill>
                  <a:srgbClr val="FF0000"/>
                </a:solidFill>
              </a:rPr>
              <a:t>due Thursday, April 14</a:t>
            </a:r>
            <a:r>
              <a:rPr lang="en-US" sz="2400" b="1" baseline="30000" dirty="0">
                <a:solidFill>
                  <a:srgbClr val="FF0000"/>
                </a:solidFill>
              </a:rPr>
              <a:t>th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i="1" u="sng" dirty="0"/>
              <a:t>before</a:t>
            </a:r>
            <a:r>
              <a:rPr lang="en-US" sz="2400" dirty="0"/>
              <a:t> </a:t>
            </a:r>
            <a:r>
              <a:rPr lang="en-US" sz="2400" b="1" dirty="0">
                <a:solidFill>
                  <a:srgbClr val="FF0000"/>
                </a:solidFill>
              </a:rPr>
              <a:t>midnight </a:t>
            </a:r>
            <a:r>
              <a:rPr lang="en-US" sz="1300" dirty="0"/>
              <a:t>(confirmation email)</a:t>
            </a:r>
          </a:p>
          <a:p>
            <a:r>
              <a:rPr lang="en-US" sz="2400" dirty="0">
                <a:solidFill>
                  <a:schemeClr val="tx1"/>
                </a:solidFill>
              </a:rPr>
              <a:t>Presentation Sign-up Genius email Friday, </a:t>
            </a:r>
            <a:r>
              <a:rPr lang="en-US" sz="2400" b="1" dirty="0">
                <a:solidFill>
                  <a:srgbClr val="FF0000"/>
                </a:solidFill>
              </a:rPr>
              <a:t>April 15</a:t>
            </a:r>
            <a:r>
              <a:rPr lang="en-US" sz="2400" b="1" baseline="30000" dirty="0">
                <a:solidFill>
                  <a:srgbClr val="FF0000"/>
                </a:solidFill>
              </a:rPr>
              <a:t>th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before noon</a:t>
            </a:r>
          </a:p>
          <a:p>
            <a:r>
              <a:rPr lang="en-US" sz="2400" dirty="0"/>
              <a:t>Grant presentations:  May 4</a:t>
            </a:r>
            <a:r>
              <a:rPr lang="en-US" sz="2400" baseline="30000" dirty="0"/>
              <a:t>th</a:t>
            </a:r>
            <a:r>
              <a:rPr lang="en-US" sz="2400" dirty="0"/>
              <a:t> (or May 5</a:t>
            </a:r>
            <a:r>
              <a:rPr lang="en-US" sz="2400" baseline="30000" dirty="0"/>
              <a:t>th</a:t>
            </a:r>
            <a:r>
              <a:rPr lang="en-US" sz="2400" dirty="0"/>
              <a:t> depending on # of applications).   </a:t>
            </a:r>
          </a:p>
          <a:p>
            <a:r>
              <a:rPr lang="en-US" sz="2400" dirty="0"/>
              <a:t>Allocations:  May 12</a:t>
            </a:r>
            <a:r>
              <a:rPr lang="en-US" sz="2400" baseline="30000" dirty="0"/>
              <a:t>th</a:t>
            </a:r>
            <a:r>
              <a:rPr lang="en-US" sz="2400" dirty="0"/>
              <a:t>  </a:t>
            </a:r>
          </a:p>
          <a:p>
            <a:r>
              <a:rPr lang="en-US" sz="2400" dirty="0"/>
              <a:t>City Council:  June 7</a:t>
            </a:r>
            <a:r>
              <a:rPr lang="en-US" sz="2400" baseline="30000" dirty="0"/>
              <a:t>th</a:t>
            </a:r>
            <a:r>
              <a:rPr lang="en-US" sz="2400" dirty="0"/>
              <a:t>    </a:t>
            </a:r>
          </a:p>
          <a:p>
            <a:r>
              <a:rPr lang="en-US" sz="2400" dirty="0"/>
              <a:t>Grant year begins October 1</a:t>
            </a:r>
            <a:r>
              <a:rPr lang="en-US" sz="2400" baseline="30000" dirty="0"/>
              <a:t>st</a:t>
            </a:r>
            <a:r>
              <a:rPr lang="en-US" sz="2400" dirty="0"/>
              <a:t> with executed contract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1" y="2286000"/>
            <a:ext cx="8077199" cy="4247387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MUST HAVE:  SAMS.gov registration, DUNS number</a:t>
            </a:r>
          </a:p>
          <a:p>
            <a:r>
              <a:rPr lang="en-US" sz="2400" dirty="0"/>
              <a:t>Presentation: 20 minutes</a:t>
            </a:r>
          </a:p>
          <a:p>
            <a:r>
              <a:rPr lang="en-US" sz="2400" dirty="0"/>
              <a:t>Contracts</a:t>
            </a:r>
          </a:p>
          <a:p>
            <a:r>
              <a:rPr lang="en-US" sz="2400" dirty="0"/>
              <a:t>Reports:  Due quarterly</a:t>
            </a:r>
          </a:p>
          <a:p>
            <a:r>
              <a:rPr lang="en-US" sz="2400" dirty="0"/>
              <a:t>Documents available on the website</a:t>
            </a:r>
          </a:p>
          <a:p>
            <a:pPr lvl="3"/>
            <a:r>
              <a:rPr lang="en-US" sz="2400" dirty="0"/>
              <a:t>Grant guide</a:t>
            </a:r>
          </a:p>
          <a:p>
            <a:pPr lvl="3"/>
            <a:r>
              <a:rPr lang="en-US" sz="2400" dirty="0"/>
              <a:t>2022 HUD income guidelines </a:t>
            </a:r>
            <a:r>
              <a:rPr lang="en-US" sz="2400" b="1" dirty="0">
                <a:solidFill>
                  <a:srgbClr val="FF0000"/>
                </a:solidFill>
              </a:rPr>
              <a:t>as soon as available</a:t>
            </a:r>
          </a:p>
          <a:p>
            <a:pPr lvl="3"/>
            <a:r>
              <a:rPr lang="en-US" sz="2400" dirty="0"/>
              <a:t>Quarterly report (this year and next year)</a:t>
            </a:r>
          </a:p>
          <a:p>
            <a:r>
              <a:rPr lang="en-US" sz="2400" dirty="0"/>
              <a:t>Grant funds spent by July 31</a:t>
            </a:r>
            <a:r>
              <a:rPr lang="en-US" sz="2400" baseline="30000" dirty="0"/>
              <a:t>st</a:t>
            </a:r>
            <a:r>
              <a:rPr lang="en-US" sz="2400" dirty="0"/>
              <a:t>  or explanation for extension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75300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Grant guide specifics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1" y="2286000"/>
            <a:ext cx="8077199" cy="4247387"/>
          </a:xfrm>
        </p:spPr>
        <p:txBody>
          <a:bodyPr>
            <a:normAutofit/>
          </a:bodyPr>
          <a:lstStyle/>
          <a:p>
            <a:r>
              <a:rPr lang="en-US" sz="2400" dirty="0"/>
              <a:t>Questions in pre-application copy to application (p.7)</a:t>
            </a:r>
          </a:p>
          <a:p>
            <a:r>
              <a:rPr lang="en-US" sz="2400" dirty="0"/>
              <a:t>MINI CONTRACT (p.8).  Please read. </a:t>
            </a:r>
          </a:p>
          <a:p>
            <a:r>
              <a:rPr lang="en-US" sz="2400" dirty="0"/>
              <a:t>One proposal for all types of projects (</a:t>
            </a:r>
            <a:r>
              <a:rPr lang="en-US" sz="1400" dirty="0"/>
              <a:t>if housing, if public facility, skip if …</a:t>
            </a:r>
            <a:r>
              <a:rPr lang="en-US" sz="2400" dirty="0"/>
              <a:t>) </a:t>
            </a:r>
          </a:p>
          <a:p>
            <a:r>
              <a:rPr lang="en-US" sz="2400" dirty="0"/>
              <a:t>Technical assistance available</a:t>
            </a:r>
          </a:p>
          <a:p>
            <a:r>
              <a:rPr lang="en-US" sz="2400" dirty="0"/>
              <a:t>BUDGET – upload from website.  </a:t>
            </a:r>
          </a:p>
          <a:p>
            <a:r>
              <a:rPr lang="en-US" sz="2400" dirty="0"/>
              <a:t>Minimum you need (Q16) … how to </a:t>
            </a:r>
            <a:r>
              <a:rPr lang="en-US" sz="2400" dirty="0">
                <a:solidFill>
                  <a:schemeClr val="tx1"/>
                </a:solidFill>
              </a:rPr>
              <a:t>answer (p.12)</a:t>
            </a:r>
          </a:p>
          <a:p>
            <a:r>
              <a:rPr lang="en-US" sz="2400" dirty="0"/>
              <a:t>Operating budget – rarely used (p.14).  We will email to you. </a:t>
            </a:r>
          </a:p>
          <a:p>
            <a:r>
              <a:rPr lang="en-US" sz="2400" dirty="0"/>
              <a:t>Quarterly reports – one question is 4</a:t>
            </a:r>
            <a:r>
              <a:rPr lang="en-US" sz="2400" baseline="30000" dirty="0"/>
              <a:t>th</a:t>
            </a:r>
            <a:r>
              <a:rPr lang="en-US" sz="2400" dirty="0"/>
              <a:t> quarter only (p.21)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31117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Federal regulations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514600"/>
            <a:ext cx="8077199" cy="3810001"/>
          </a:xfrm>
        </p:spPr>
        <p:txBody>
          <a:bodyPr>
            <a:normAutofit lnSpcReduction="10000"/>
          </a:bodyPr>
          <a:lstStyle/>
          <a:p>
            <a:r>
              <a:rPr lang="en-US" sz="3200" dirty="0"/>
              <a:t>Davis Bacon.  Applies if $ &gt; $2,000 or 8 or more units of housing</a:t>
            </a:r>
          </a:p>
          <a:p>
            <a:r>
              <a:rPr lang="en-US" sz="3200" dirty="0"/>
              <a:t>Uniform Relocation Act</a:t>
            </a:r>
          </a:p>
          <a:p>
            <a:r>
              <a:rPr lang="en-US" sz="3200" dirty="0"/>
              <a:t>Section 3 if &gt; $200,000</a:t>
            </a:r>
          </a:p>
          <a:p>
            <a:r>
              <a:rPr lang="en-US" sz="3200" dirty="0"/>
              <a:t>Lead paint</a:t>
            </a:r>
          </a:p>
          <a:p>
            <a:pPr marL="365760" lvl="1" indent="0">
              <a:buNone/>
            </a:pPr>
            <a:endParaRPr lang="en-US" dirty="0"/>
          </a:p>
          <a:p>
            <a:pPr marL="365760" lvl="1" indent="0">
              <a:buNone/>
            </a:pPr>
            <a:endParaRPr lang="en-US" dirty="0"/>
          </a:p>
          <a:p>
            <a:pPr marL="365760" lvl="1" indent="0">
              <a:buNone/>
            </a:pPr>
            <a:r>
              <a:rPr lang="en-US" dirty="0"/>
              <a:t>ALL CONSTRUCTION CONTRACTS WILL REQUIRE A PRE-CONTRACT MEETING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9738521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931</TotalTime>
  <Words>401</Words>
  <Application>Microsoft Office PowerPoint</Application>
  <PresentationFormat>On-screen Show (4:3)</PresentationFormat>
  <Paragraphs>71</Paragraphs>
  <Slides>11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Gill Sans MT</vt:lpstr>
      <vt:lpstr>Parcel</vt:lpstr>
      <vt:lpstr>2022 Community Development Block Grant Process</vt:lpstr>
      <vt:lpstr>Agenda</vt:lpstr>
      <vt:lpstr>Grant guides</vt:lpstr>
      <vt:lpstr>Grant portal</vt:lpstr>
      <vt:lpstr>Funds Available for Projects</vt:lpstr>
      <vt:lpstr>2022 Schedule</vt:lpstr>
      <vt:lpstr>General Information</vt:lpstr>
      <vt:lpstr>Grant guide specifics</vt:lpstr>
      <vt:lpstr>Federal regulations </vt:lpstr>
      <vt:lpstr>Document Submission</vt:lpstr>
      <vt:lpstr>Questions for Affordable housing Commission</vt:lpstr>
    </vt:vector>
  </TitlesOfParts>
  <Company>City of Loveland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2010  Human Services  Grant Process</dc:title>
  <dc:creator>Darcy McClure</dc:creator>
  <cp:lastModifiedBy>Alison Hade</cp:lastModifiedBy>
  <cp:revision>68</cp:revision>
  <cp:lastPrinted>2016-01-08T18:12:55Z</cp:lastPrinted>
  <dcterms:created xsi:type="dcterms:W3CDTF">2009-09-28T16:51:40Z</dcterms:created>
  <dcterms:modified xsi:type="dcterms:W3CDTF">2022-03-04T15:04:56Z</dcterms:modified>
</cp:coreProperties>
</file>