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media/image68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9" r:id="rId2"/>
  </p:sldMasterIdLst>
  <p:notesMasterIdLst>
    <p:notesMasterId r:id="rId40"/>
  </p:notesMasterIdLst>
  <p:handoutMasterIdLst>
    <p:handoutMasterId r:id="rId41"/>
  </p:handoutMasterIdLst>
  <p:sldIdLst>
    <p:sldId id="266" r:id="rId3"/>
    <p:sldId id="349" r:id="rId4"/>
    <p:sldId id="352" r:id="rId5"/>
    <p:sldId id="363" r:id="rId6"/>
    <p:sldId id="350" r:id="rId7"/>
    <p:sldId id="402" r:id="rId8"/>
    <p:sldId id="404" r:id="rId9"/>
    <p:sldId id="301" r:id="rId10"/>
    <p:sldId id="401" r:id="rId11"/>
    <p:sldId id="303" r:id="rId12"/>
    <p:sldId id="357" r:id="rId13"/>
    <p:sldId id="307" r:id="rId14"/>
    <p:sldId id="429" r:id="rId15"/>
    <p:sldId id="367" r:id="rId16"/>
    <p:sldId id="292" r:id="rId17"/>
    <p:sldId id="405" r:id="rId18"/>
    <p:sldId id="262" r:id="rId19"/>
    <p:sldId id="263" r:id="rId20"/>
    <p:sldId id="406" r:id="rId21"/>
    <p:sldId id="407" r:id="rId22"/>
    <p:sldId id="408" r:id="rId23"/>
    <p:sldId id="409" r:id="rId24"/>
    <p:sldId id="410" r:id="rId25"/>
    <p:sldId id="412" r:id="rId26"/>
    <p:sldId id="415" r:id="rId27"/>
    <p:sldId id="418" r:id="rId28"/>
    <p:sldId id="417" r:id="rId29"/>
    <p:sldId id="411" r:id="rId30"/>
    <p:sldId id="414" r:id="rId31"/>
    <p:sldId id="416" r:id="rId32"/>
    <p:sldId id="413" r:id="rId33"/>
    <p:sldId id="419" r:id="rId34"/>
    <p:sldId id="420" r:id="rId35"/>
    <p:sldId id="421" r:id="rId36"/>
    <p:sldId id="422" r:id="rId37"/>
    <p:sldId id="425" r:id="rId38"/>
    <p:sldId id="428" r:id="rId39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6B15"/>
    <a:srgbClr val="488DF2"/>
    <a:srgbClr val="629DF4"/>
    <a:srgbClr val="89B6F7"/>
    <a:srgbClr val="25A2FF"/>
    <a:srgbClr val="CC9B00"/>
    <a:srgbClr val="FF66FF"/>
    <a:srgbClr val="CC5D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59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180" y="47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98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../embeddings/oleObject2.bin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APPLICATIONS PROCESSED BY </a:t>
            </a:r>
          </a:p>
          <a:p>
            <a:pPr>
              <a:defRPr/>
            </a:pPr>
            <a:r>
              <a:rPr lang="en-US"/>
              <a:t>CURRENT PLANNING ONLY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4625209070969298E-2"/>
          <c:y val="0.28819098643846902"/>
          <c:w val="0.89284552526226191"/>
          <c:h val="0.58048163107225847"/>
        </c:manualLayout>
      </c:layout>
      <c:lineChart>
        <c:grouping val="standard"/>
        <c:varyColors val="0"/>
        <c:ser>
          <c:idx val="1"/>
          <c:order val="0"/>
          <c:tx>
            <c:strRef>
              <c:f>Sheet1!$F$38:$K$38</c:f>
              <c:strCach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strCache>
            </c:strRef>
          </c:tx>
          <c:spPr>
            <a:ln w="63500" cap="rnd">
              <a:solidFill>
                <a:schemeClr val="accent6">
                  <a:lumMod val="40000"/>
                  <a:lumOff val="60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Sheet1!$F$38:$K$38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Sheet1!$F$47:$K$47</c:f>
              <c:numCache>
                <c:formatCode>General</c:formatCode>
                <c:ptCount val="6"/>
                <c:pt idx="0">
                  <c:v>265</c:v>
                </c:pt>
                <c:pt idx="1">
                  <c:v>267</c:v>
                </c:pt>
                <c:pt idx="2">
                  <c:v>293</c:v>
                </c:pt>
                <c:pt idx="3">
                  <c:v>224</c:v>
                </c:pt>
                <c:pt idx="4">
                  <c:v>249</c:v>
                </c:pt>
                <c:pt idx="5">
                  <c:v>293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57F-4E9D-AD85-054BF547B90E}"/>
            </c:ext>
          </c:extLst>
        </c:ser>
        <c:ser>
          <c:idx val="0"/>
          <c:order val="1"/>
          <c:tx>
            <c:strRef>
              <c:f>Sheet1!$F$38:$K$38</c:f>
              <c:strCach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strCache>
            </c:strRef>
          </c:tx>
          <c:spPr>
            <a:ln w="63500" cap="rnd">
              <a:solidFill>
                <a:schemeClr val="accent6">
                  <a:lumMod val="40000"/>
                  <a:lumOff val="60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Sheet1!$F$38:$K$38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Sheet1!$F$47:$K$47</c:f>
              <c:numCache>
                <c:formatCode>General</c:formatCode>
                <c:ptCount val="6"/>
                <c:pt idx="0">
                  <c:v>265</c:v>
                </c:pt>
                <c:pt idx="1">
                  <c:v>267</c:v>
                </c:pt>
                <c:pt idx="2">
                  <c:v>293</c:v>
                </c:pt>
                <c:pt idx="3">
                  <c:v>224</c:v>
                </c:pt>
                <c:pt idx="4">
                  <c:v>249</c:v>
                </c:pt>
                <c:pt idx="5">
                  <c:v>293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57F-4E9D-AD85-054BF547B90E}"/>
            </c:ext>
          </c:extLst>
        </c:ser>
        <c:ser>
          <c:idx val="2"/>
          <c:order val="2"/>
          <c:tx>
            <c:strRef>
              <c:f>Sheet1!$A$38:$A$46</c:f>
              <c:strCache>
                <c:ptCount val="1"/>
                <c:pt idx="0">
                  <c:v>Current Planning Applications Planned Signage Program Major Home Occupation Minor Home Occupation County/Town Referral Administrative Variation* Variance Zoning Verification Letter Signs (2019 All Types)**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val>
            <c:numLit>
              <c:formatCode>General</c:formatCode>
              <c:ptCount val="1"/>
              <c:pt idx="0">
                <c:v>1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2-F57F-4E9D-AD85-054BF547B9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00775440"/>
        <c:axId val="400778720"/>
      </c:lineChart>
      <c:catAx>
        <c:axId val="400775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0778720"/>
        <c:crosses val="autoZero"/>
        <c:auto val="1"/>
        <c:lblAlgn val="ctr"/>
        <c:lblOffset val="100"/>
        <c:noMultiLvlLbl val="0"/>
      </c:catAx>
      <c:valAx>
        <c:axId val="400778720"/>
        <c:scaling>
          <c:orientation val="minMax"/>
          <c:min val="10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0775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APPLICATIONS PROCESSED BY THE</a:t>
            </a:r>
          </a:p>
          <a:p>
            <a:pPr>
              <a:defRPr/>
            </a:pPr>
            <a:r>
              <a:rPr lang="en-US"/>
              <a:t>DEVELOPMENT REVIEW TEAM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63500" cap="rnd">
              <a:solidFill>
                <a:schemeClr val="accent6">
                  <a:lumMod val="40000"/>
                  <a:lumOff val="60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Sheet1!$F$28:$K$28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Sheet1!$F$37:$K$37</c:f>
              <c:numCache>
                <c:formatCode>General</c:formatCode>
                <c:ptCount val="6"/>
                <c:pt idx="0">
                  <c:v>181</c:v>
                </c:pt>
                <c:pt idx="1">
                  <c:v>159</c:v>
                </c:pt>
                <c:pt idx="2">
                  <c:v>146</c:v>
                </c:pt>
                <c:pt idx="3">
                  <c:v>146</c:v>
                </c:pt>
                <c:pt idx="4">
                  <c:v>148</c:v>
                </c:pt>
                <c:pt idx="5">
                  <c:v>157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CD7-4397-AD5C-52982D1A29E1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10422952"/>
        <c:axId val="410419016"/>
      </c:lineChart>
      <c:catAx>
        <c:axId val="410422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0419016"/>
        <c:crosses val="autoZero"/>
        <c:auto val="1"/>
        <c:lblAlgn val="ctr"/>
        <c:lblOffset val="100"/>
        <c:noMultiLvlLbl val="0"/>
      </c:catAx>
      <c:valAx>
        <c:axId val="410419016"/>
        <c:scaling>
          <c:orientation val="minMax"/>
          <c:min val="10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0422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Development</a:t>
            </a:r>
            <a:r>
              <a:rPr lang="en-US" baseline="0"/>
              <a:t> review efficiency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cap="all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solidFill>
          <a:schemeClr val="bg2">
            <a:lumMod val="75000"/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Average Days in City Review</c:v>
                </c:pt>
              </c:strCache>
            </c:strRef>
          </c:tx>
          <c:spPr>
            <a:solidFill>
              <a:schemeClr val="accent1">
                <a:alpha val="88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1">
                  <a:lumMod val="50000"/>
                </a:schemeClr>
              </a:contourClr>
            </a:sp3d>
          </c:spPr>
          <c:invertIfNegative val="0"/>
          <c:dLbls>
            <c:spPr>
              <a:solidFill>
                <a:schemeClr val="accent1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Sheet1!$B$1:$G$1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21.7</c:v>
                </c:pt>
                <c:pt idx="1">
                  <c:v>18.899999999999999</c:v>
                </c:pt>
                <c:pt idx="2">
                  <c:v>19.399999999999999</c:v>
                </c:pt>
                <c:pt idx="3">
                  <c:v>18.2</c:v>
                </c:pt>
                <c:pt idx="4">
                  <c:v>22</c:v>
                </c:pt>
                <c:pt idx="5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D6-4967-B3FF-0A4DE5DB232F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Average Days per Round of Review</c:v>
                </c:pt>
              </c:strCache>
            </c:strRef>
          </c:tx>
          <c:spPr>
            <a:solidFill>
              <a:schemeClr val="accent2">
                <a:alpha val="88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2">
                  <a:lumMod val="50000"/>
                </a:schemeClr>
              </a:contourClr>
            </a:sp3d>
          </c:spPr>
          <c:invertIfNegative val="0"/>
          <c:dLbls>
            <c:spPr>
              <a:solidFill>
                <a:schemeClr val="accent2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Sheet1!$B$1:$G$1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Sheet1!$B$3:$G$3</c:f>
              <c:numCache>
                <c:formatCode>General</c:formatCode>
                <c:ptCount val="6"/>
                <c:pt idx="0">
                  <c:v>12.1</c:v>
                </c:pt>
                <c:pt idx="1">
                  <c:v>11.7</c:v>
                </c:pt>
                <c:pt idx="2">
                  <c:v>12.2</c:v>
                </c:pt>
                <c:pt idx="3">
                  <c:v>11.3</c:v>
                </c:pt>
                <c:pt idx="4">
                  <c:v>12.9</c:v>
                </c:pt>
                <c:pt idx="5">
                  <c:v>14.5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AD6-4967-B3FF-0A4DE5DB232F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Average Rounds of Review</c:v>
                </c:pt>
              </c:strCache>
            </c:strRef>
          </c:tx>
          <c:spPr>
            <a:solidFill>
              <a:schemeClr val="accent3">
                <a:alpha val="88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3">
                  <a:lumMod val="50000"/>
                </a:schemeClr>
              </a:contourClr>
            </a:sp3d>
          </c:spPr>
          <c:invertIfNegative val="0"/>
          <c:dLbls>
            <c:spPr>
              <a:solidFill>
                <a:schemeClr val="accent3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Sheet1!$B$1:$G$1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Sheet1!$B$4:$G$4</c:f>
              <c:numCache>
                <c:formatCode>General</c:formatCode>
                <c:ptCount val="6"/>
                <c:pt idx="0">
                  <c:v>1.8</c:v>
                </c:pt>
                <c:pt idx="1">
                  <c:v>1.6</c:v>
                </c:pt>
                <c:pt idx="2">
                  <c:v>1.6</c:v>
                </c:pt>
                <c:pt idx="3">
                  <c:v>1.6</c:v>
                </c:pt>
                <c:pt idx="4">
                  <c:v>1.7</c:v>
                </c:pt>
                <c:pt idx="5">
                  <c:v>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AD6-4967-B3FF-0A4DE5DB232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4"/>
        <c:gapDepth val="53"/>
        <c:shape val="box"/>
        <c:axId val="393627992"/>
        <c:axId val="393625696"/>
        <c:axId val="0"/>
      </c:bar3DChart>
      <c:catAx>
        <c:axId val="393627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3625696"/>
        <c:crosses val="autoZero"/>
        <c:auto val="1"/>
        <c:lblAlgn val="ctr"/>
        <c:lblOffset val="100"/>
        <c:noMultiLvlLbl val="0"/>
      </c:catAx>
      <c:valAx>
        <c:axId val="393625696"/>
        <c:scaling>
          <c:orientation val="minMax"/>
        </c:scaling>
        <c:delete val="0"/>
        <c:axPos val="l"/>
        <c:majorGridlines>
          <c:spPr>
            <a:ln w="9525">
              <a:solidFill>
                <a:schemeClr val="lt1">
                  <a:lumMod val="50000"/>
                </a:schemeClr>
              </a:solidFill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3627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6350" cap="flat" cmpd="sng" algn="ctr">
      <a:solidFill>
        <a:schemeClr val="dk1">
          <a:tint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Building</a:t>
            </a:r>
            <a:r>
              <a:rPr lang="en-US" baseline="0"/>
              <a:t> </a:t>
            </a:r>
          </a:p>
          <a:p>
            <a:pPr>
              <a:defRPr/>
            </a:pPr>
            <a:r>
              <a:rPr lang="en-US" baseline="0"/>
              <a:t>Permits</a:t>
            </a:r>
          </a:p>
          <a:p>
            <a:pPr>
              <a:defRPr/>
            </a:pPr>
            <a:r>
              <a:rPr lang="en-US" baseline="0"/>
              <a:t>2020</a:t>
            </a:r>
            <a:endParaRPr lang="en-US"/>
          </a:p>
        </c:rich>
      </c:tx>
      <c:layout>
        <c:manualLayout>
          <c:xMode val="edge"/>
          <c:yMode val="edge"/>
          <c:x val="8.0555555555555561E-2"/>
          <c:y val="0.513888888888888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D8D-4E5B-BADC-B57DEDF19E28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D8D-4E5B-BADC-B57DEDF19E28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D8D-4E5B-BADC-B57DEDF19E28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D8D-4E5B-BADC-B57DEDF19E28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DD8D-4E5B-BADC-B57DEDF19E28}"/>
              </c:ext>
            </c:extLst>
          </c:dPt>
          <c:dLbls>
            <c:dLbl>
              <c:idx val="0"/>
              <c:layout>
                <c:manualLayout>
                  <c:x val="8.3333333333333329E-2"/>
                  <c:y val="-0.36574074074074081"/>
                </c:manualLayout>
              </c:layout>
              <c:spPr>
                <a:solidFill>
                  <a:schemeClr val="lt1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92722"/>
                        <a:gd name="adj2" fmla="val 119755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DD8D-4E5B-BADC-B57DEDF19E28}"/>
                </c:ext>
              </c:extLst>
            </c:dLbl>
            <c:dLbl>
              <c:idx val="1"/>
              <c:layout>
                <c:manualLayout>
                  <c:x val="-0.16388888888888889"/>
                  <c:y val="6.481481481481483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D8D-4E5B-BADC-B57DEDF19E28}"/>
                </c:ext>
              </c:extLst>
            </c:dLbl>
            <c:dLbl>
              <c:idx val="2"/>
              <c:layout>
                <c:manualLayout>
                  <c:x val="-5.5555555555555558E-3"/>
                  <c:y val="-0.12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D8D-4E5B-BADC-B57DEDF19E28}"/>
                </c:ext>
              </c:extLst>
            </c:dLbl>
            <c:dLbl>
              <c:idx val="3"/>
              <c:layout>
                <c:manualLayout>
                  <c:x val="0.16666666666666657"/>
                  <c:y val="4.6296296296296294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D8D-4E5B-BADC-B57DEDF19E28}"/>
                </c:ext>
              </c:extLst>
            </c:dLbl>
            <c:dLbl>
              <c:idx val="4"/>
              <c:layout>
                <c:manualLayout>
                  <c:x val="0.12777777777777777"/>
                  <c:y val="-0.138888888888888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D8D-4E5B-BADC-B57DEDF19E28}"/>
                </c:ext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'[Chart in Microsoft PowerPoint]Sheet1'!$A$3:$A$7</c:f>
              <c:strCache>
                <c:ptCount val="5"/>
                <c:pt idx="0">
                  <c:v>Residential</c:v>
                </c:pt>
                <c:pt idx="1">
                  <c:v>Commercial</c:v>
                </c:pt>
                <c:pt idx="2">
                  <c:v>Industrial</c:v>
                </c:pt>
                <c:pt idx="3">
                  <c:v>Public</c:v>
                </c:pt>
                <c:pt idx="4">
                  <c:v>Other Buildings</c:v>
                </c:pt>
              </c:strCache>
            </c:strRef>
          </c:cat>
          <c:val>
            <c:numRef>
              <c:f>'[Chart in Microsoft PowerPoint]Sheet1'!$B$3:$B$7</c:f>
              <c:numCache>
                <c:formatCode>General</c:formatCode>
                <c:ptCount val="5"/>
                <c:pt idx="0">
                  <c:v>621</c:v>
                </c:pt>
                <c:pt idx="1">
                  <c:v>12</c:v>
                </c:pt>
                <c:pt idx="2">
                  <c:v>1</c:v>
                </c:pt>
                <c:pt idx="3">
                  <c:v>4</c:v>
                </c:pt>
                <c:pt idx="4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D8D-4E5B-BADC-B57DEDF19E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# Building Permits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5658601765688375E-2"/>
          <c:y val="0.15782407407407409"/>
          <c:w val="0.88767473156764498"/>
          <c:h val="0.7208876494604841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Sheet1!$B$1:$G$1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2021(Jan-Mar)</c:v>
                </c:pt>
              </c:strCache>
            </c:strRef>
          </c:cat>
          <c:val>
            <c:numRef>
              <c:f>Sheet1!$B$16:$G$16</c:f>
              <c:numCache>
                <c:formatCode>#,##0</c:formatCode>
                <c:ptCount val="6"/>
                <c:pt idx="0">
                  <c:v>2478</c:v>
                </c:pt>
                <c:pt idx="1">
                  <c:v>2308</c:v>
                </c:pt>
                <c:pt idx="2">
                  <c:v>2435</c:v>
                </c:pt>
                <c:pt idx="3">
                  <c:v>2356</c:v>
                </c:pt>
                <c:pt idx="4">
                  <c:v>2876</c:v>
                </c:pt>
                <c:pt idx="5">
                  <c:v>770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DD-4DEC-9E02-98EA7A435E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5043952"/>
        <c:axId val="425044280"/>
      </c:barChart>
      <c:catAx>
        <c:axId val="425043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5044280"/>
        <c:crosses val="autoZero"/>
        <c:auto val="1"/>
        <c:lblAlgn val="ctr"/>
        <c:lblOffset val="100"/>
        <c:noMultiLvlLbl val="0"/>
      </c:catAx>
      <c:valAx>
        <c:axId val="425044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5043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15875" cap="flat" cmpd="sng" algn="ctr">
      <a:solidFill>
        <a:schemeClr val="accent5">
          <a:lumMod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Building Permit</a:t>
            </a:r>
            <a:r>
              <a:rPr lang="en-US" sz="1600" baseline="0"/>
              <a:t> Revenue</a:t>
            </a:r>
            <a:endParaRPr lang="en-US" sz="16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Sheet1!$B$1:$G$1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2021(Jan-Mar)</c:v>
                </c:pt>
              </c:strCache>
            </c:strRef>
          </c:cat>
          <c:val>
            <c:numRef>
              <c:f>Sheet1!$B$19:$G$19</c:f>
              <c:numCache>
                <c:formatCode>"$"#,##0.00_);[Red]\("$"#,##0.00\)</c:formatCode>
                <c:ptCount val="6"/>
                <c:pt idx="0">
                  <c:v>2745600.24</c:v>
                </c:pt>
                <c:pt idx="1">
                  <c:v>2312843.88</c:v>
                </c:pt>
                <c:pt idx="2">
                  <c:v>1216820.46</c:v>
                </c:pt>
                <c:pt idx="3">
                  <c:v>1076097.06</c:v>
                </c:pt>
                <c:pt idx="4">
                  <c:v>2916842.39</c:v>
                </c:pt>
                <c:pt idx="5" formatCode="&quot;$&quot;#,##0_);[Red]\(&quot;$&quot;#,##0\)">
                  <c:v>762293.48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EEE-4D01-B59C-B73B609B2C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7733120"/>
        <c:axId val="427730168"/>
      </c:lineChart>
      <c:catAx>
        <c:axId val="427733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7730168"/>
        <c:crosses val="autoZero"/>
        <c:auto val="1"/>
        <c:lblAlgn val="ctr"/>
        <c:lblOffset val="100"/>
        <c:noMultiLvlLbl val="0"/>
      </c:catAx>
      <c:valAx>
        <c:axId val="427730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0_);[Red]\(&quot;$&quot;#,##0.0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7733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12700" cap="flat" cmpd="sng" algn="ctr">
      <a:solidFill>
        <a:schemeClr val="accent5">
          <a:lumMod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1">
  <cs:axisTitle>
    <cs:lnRef idx="0"/>
    <cs:fillRef idx="0"/>
    <cs:effectRef idx="0"/>
    <cs:fontRef idx="minor">
      <a:schemeClr val="lt1">
        <a:lumMod val="75000"/>
      </a:schemeClr>
    </cs:fontRef>
    <cs:defRPr sz="900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6350" cap="flat" cmpd="sng" algn="ctr">
        <a:solidFill>
          <a:schemeClr val="dk1">
            <a:tint val="75000"/>
          </a:schemeClr>
        </a:solidFill>
        <a:round/>
      </a:ln>
    </cs:spPr>
    <cs:defRPr sz="100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900" b="1" i="0" u="none" strike="noStrike" kern="1200" baseline="0"/>
  </cs:dataLabel>
  <cs:dataLabelCallout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9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  <a:scene3d>
        <a:camera prst="orthographicFront"/>
        <a:lightRig rig="threePt" dir="t"/>
      </a:scene3d>
      <a:sp3d prstMaterial="flat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dk1">
            <a:lumMod val="75000"/>
            <a:lumOff val="2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bg2">
          <a:lumMod val="75000"/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>
        <a:solidFill>
          <a:schemeClr val="lt1">
            <a:lumMod val="50000"/>
          </a:schemeClr>
        </a:solidFill>
      </a:ln>
    </cs:spPr>
  </cs:gridlineMajor>
  <cs:gridlineMinor>
    <cs:lnRef idx="0"/>
    <cs:fillRef idx="0"/>
    <cs:effectRef idx="0"/>
    <cs:fontRef idx="minor">
      <a:schemeClr val="tx1"/>
    </cs:fontRef>
    <cs:spPr>
      <a:ln w="9525">
        <a:solidFill>
          <a:schemeClr val="lt1">
            <a:lumMod val="40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/>
    </cs:fontRef>
    <cs:defRPr sz="1800" b="0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82F43A-FC9D-4B7B-B518-393B9952569E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3825DE0-2544-45DD-BE03-A2ADB880E0CE}">
      <dgm:prSet phldrT="[Text]"/>
      <dgm:spPr>
        <a:ln w="25400">
          <a:solidFill>
            <a:schemeClr val="bg1"/>
          </a:solidFill>
        </a:ln>
      </dgm:spPr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PHASE 1</a:t>
          </a:r>
        </a:p>
      </dgm:t>
    </dgm:pt>
    <dgm:pt modelId="{A348DF92-877D-4EF5-88C0-6C13F970E57A}" type="parTrans" cxnId="{CB05150D-C228-4AEB-9FD9-6649C4EEBF2F}">
      <dgm:prSet/>
      <dgm:spPr/>
      <dgm:t>
        <a:bodyPr/>
        <a:lstStyle/>
        <a:p>
          <a:endParaRPr lang="en-US"/>
        </a:p>
      </dgm:t>
    </dgm:pt>
    <dgm:pt modelId="{EB357A39-904A-43C6-8328-68E447E842BA}" type="sibTrans" cxnId="{CB05150D-C228-4AEB-9FD9-6649C4EEBF2F}">
      <dgm:prSet/>
      <dgm:spPr/>
      <dgm:t>
        <a:bodyPr/>
        <a:lstStyle/>
        <a:p>
          <a:endParaRPr lang="en-US"/>
        </a:p>
      </dgm:t>
    </dgm:pt>
    <dgm:pt modelId="{CC3423E2-B477-443B-BB3C-6BC1FC7C55DD}">
      <dgm:prSet phldrT="[Text]" custT="1"/>
      <dgm:spPr>
        <a:ln w="19050"/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2400" b="1" dirty="0">
              <a:solidFill>
                <a:srgbClr val="A53923"/>
              </a:solidFill>
              <a:latin typeface="Arial" panose="020B0604020202020204" pitchFamily="34" charset="0"/>
              <a:cs typeface="Arial" panose="020B0604020202020204" pitchFamily="34" charset="0"/>
            </a:rPr>
            <a:t>Development Review</a:t>
          </a:r>
        </a:p>
      </dgm:t>
    </dgm:pt>
    <dgm:pt modelId="{080F8BC3-BB26-4939-9801-B0FCD63AFFBD}" type="parTrans" cxnId="{7B57E376-F4A4-41C8-9893-72D3188082B6}">
      <dgm:prSet/>
      <dgm:spPr/>
      <dgm:t>
        <a:bodyPr/>
        <a:lstStyle/>
        <a:p>
          <a:endParaRPr lang="en-US"/>
        </a:p>
      </dgm:t>
    </dgm:pt>
    <dgm:pt modelId="{65C570CA-83F2-4D68-A83F-3C86C2DE5754}" type="sibTrans" cxnId="{7B57E376-F4A4-41C8-9893-72D3188082B6}">
      <dgm:prSet/>
      <dgm:spPr/>
      <dgm:t>
        <a:bodyPr/>
        <a:lstStyle/>
        <a:p>
          <a:endParaRPr lang="en-US"/>
        </a:p>
      </dgm:t>
    </dgm:pt>
    <dgm:pt modelId="{AF618B3F-F08E-48CB-A082-F20CC44DB835}">
      <dgm:prSet phldrT="[Text]"/>
      <dgm:spPr>
        <a:ln w="25400">
          <a:solidFill>
            <a:schemeClr val="bg1"/>
          </a:solidFill>
        </a:ln>
      </dgm:spPr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PHASE 2</a:t>
          </a:r>
        </a:p>
      </dgm:t>
    </dgm:pt>
    <dgm:pt modelId="{D6D4D22D-6698-4CD9-B8EE-F8F689BF798E}" type="parTrans" cxnId="{4133E2F2-924D-4909-84BC-029FCFC82D0B}">
      <dgm:prSet/>
      <dgm:spPr/>
      <dgm:t>
        <a:bodyPr/>
        <a:lstStyle/>
        <a:p>
          <a:endParaRPr lang="en-US"/>
        </a:p>
      </dgm:t>
    </dgm:pt>
    <dgm:pt modelId="{A4CBFCD3-8739-4B0F-8B42-E8AA3068FADA}" type="sibTrans" cxnId="{4133E2F2-924D-4909-84BC-029FCFC82D0B}">
      <dgm:prSet/>
      <dgm:spPr/>
      <dgm:t>
        <a:bodyPr/>
        <a:lstStyle/>
        <a:p>
          <a:endParaRPr lang="en-US"/>
        </a:p>
      </dgm:t>
    </dgm:pt>
    <dgm:pt modelId="{65AB8CB7-C927-463C-829F-F466736BEB1F}">
      <dgm:prSet phldrT="[Text]" custT="1"/>
      <dgm:spPr>
        <a:ln w="19050"/>
      </dgm:spPr>
      <dgm:t>
        <a:bodyPr/>
        <a:lstStyle/>
        <a:p>
          <a:pPr algn="ctr">
            <a:lnSpc>
              <a:spcPct val="100000"/>
            </a:lnSpc>
            <a:spcBef>
              <a:spcPts val="600"/>
            </a:spcBef>
          </a:pPr>
          <a:r>
            <a:rPr lang="en-US" sz="2400" b="1" dirty="0">
              <a:solidFill>
                <a:srgbClr val="A53923"/>
              </a:solidFill>
              <a:latin typeface="Arial" panose="020B0604020202020204" pitchFamily="34" charset="0"/>
              <a:cs typeface="Arial" panose="020B0604020202020204" pitchFamily="34" charset="0"/>
            </a:rPr>
            <a:t>Public Infrastructure Installation and Inspection </a:t>
          </a:r>
          <a:br>
            <a:rPr lang="en-US" sz="2400" b="0" dirty="0">
              <a:solidFill>
                <a:srgbClr val="A53923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600" b="0" dirty="0">
              <a:solidFill>
                <a:srgbClr val="A53923"/>
              </a:solidFill>
              <a:latin typeface="Arial" panose="020B0604020202020204" pitchFamily="34" charset="0"/>
              <a:cs typeface="Arial" panose="020B0604020202020204" pitchFamily="34" charset="0"/>
            </a:rPr>
            <a:t>(associated with development projects)</a:t>
          </a:r>
        </a:p>
      </dgm:t>
    </dgm:pt>
    <dgm:pt modelId="{FE23CDE8-769B-4725-BDDE-9CA943D652E4}" type="parTrans" cxnId="{9C3E92F1-BD3D-43F9-9BFB-24A8E134A606}">
      <dgm:prSet/>
      <dgm:spPr/>
      <dgm:t>
        <a:bodyPr/>
        <a:lstStyle/>
        <a:p>
          <a:endParaRPr lang="en-US"/>
        </a:p>
      </dgm:t>
    </dgm:pt>
    <dgm:pt modelId="{9E1C7EB8-733F-4116-83C6-A10CAACB2636}" type="sibTrans" cxnId="{9C3E92F1-BD3D-43F9-9BFB-24A8E134A606}">
      <dgm:prSet/>
      <dgm:spPr/>
      <dgm:t>
        <a:bodyPr/>
        <a:lstStyle/>
        <a:p>
          <a:endParaRPr lang="en-US"/>
        </a:p>
      </dgm:t>
    </dgm:pt>
    <dgm:pt modelId="{353C32F7-915B-4A0A-A74A-D933C0D4D0F8}">
      <dgm:prSet phldrT="[Text]"/>
      <dgm:spPr>
        <a:ln w="25400">
          <a:solidFill>
            <a:schemeClr val="bg1"/>
          </a:solidFill>
        </a:ln>
      </dgm:spPr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PHASE 3</a:t>
          </a:r>
        </a:p>
      </dgm:t>
    </dgm:pt>
    <dgm:pt modelId="{11FE3F1C-E7B4-403A-B266-9D74B52065C7}" type="parTrans" cxnId="{BD307C21-6CBF-4968-971C-7AB10C03011E}">
      <dgm:prSet/>
      <dgm:spPr/>
      <dgm:t>
        <a:bodyPr/>
        <a:lstStyle/>
        <a:p>
          <a:endParaRPr lang="en-US"/>
        </a:p>
      </dgm:t>
    </dgm:pt>
    <dgm:pt modelId="{BCD08BEF-4760-48D8-B582-492F23D53D2E}" type="sibTrans" cxnId="{BD307C21-6CBF-4968-971C-7AB10C03011E}">
      <dgm:prSet/>
      <dgm:spPr/>
      <dgm:t>
        <a:bodyPr/>
        <a:lstStyle/>
        <a:p>
          <a:endParaRPr lang="en-US"/>
        </a:p>
      </dgm:t>
    </dgm:pt>
    <dgm:pt modelId="{FF5B889D-91D3-42C4-9CF4-0914D5E34204}">
      <dgm:prSet phldrT="[Text]" custT="1"/>
      <dgm:spPr>
        <a:ln w="19050"/>
      </dgm:spPr>
      <dgm:t>
        <a:bodyPr/>
        <a:lstStyle/>
        <a:p>
          <a:pPr algn="ctr">
            <a:lnSpc>
              <a:spcPct val="100000"/>
            </a:lnSpc>
          </a:pPr>
          <a:r>
            <a:rPr lang="en-US" sz="2400" b="1" dirty="0">
              <a:solidFill>
                <a:srgbClr val="A53923"/>
              </a:solidFill>
              <a:latin typeface="Arial" panose="020B0604020202020204" pitchFamily="34" charset="0"/>
              <a:cs typeface="Arial" panose="020B0604020202020204" pitchFamily="34" charset="0"/>
            </a:rPr>
            <a:t>Building Permit </a:t>
          </a:r>
          <a:br>
            <a:rPr lang="en-US" sz="2400" b="1" dirty="0">
              <a:solidFill>
                <a:srgbClr val="A53923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2400" b="1" dirty="0">
              <a:solidFill>
                <a:srgbClr val="A53923"/>
              </a:solidFill>
              <a:latin typeface="Arial" panose="020B0604020202020204" pitchFamily="34" charset="0"/>
              <a:cs typeface="Arial" panose="020B0604020202020204" pitchFamily="34" charset="0"/>
            </a:rPr>
            <a:t>Review and Inspection</a:t>
          </a:r>
        </a:p>
      </dgm:t>
    </dgm:pt>
    <dgm:pt modelId="{9B0F4A3E-7AF2-49A0-857A-00A803F0CC7A}" type="parTrans" cxnId="{184FB536-BA6A-49F0-A2F1-5B24174B838D}">
      <dgm:prSet/>
      <dgm:spPr/>
      <dgm:t>
        <a:bodyPr/>
        <a:lstStyle/>
        <a:p>
          <a:endParaRPr lang="en-US"/>
        </a:p>
      </dgm:t>
    </dgm:pt>
    <dgm:pt modelId="{8A43B9CA-6E89-4562-B340-D43A4C6E3EA0}" type="sibTrans" cxnId="{184FB536-BA6A-49F0-A2F1-5B24174B838D}">
      <dgm:prSet/>
      <dgm:spPr/>
      <dgm:t>
        <a:bodyPr/>
        <a:lstStyle/>
        <a:p>
          <a:endParaRPr lang="en-US"/>
        </a:p>
      </dgm:t>
    </dgm:pt>
    <dgm:pt modelId="{A21F8291-C62B-49CB-89CB-8AFB834B9336}" type="pres">
      <dgm:prSet presAssocID="{1582F43A-FC9D-4B7B-B518-393B9952569E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82B30B40-6BFE-47D5-8E16-98B2D60E4918}" type="pres">
      <dgm:prSet presAssocID="{53825DE0-2544-45DD-BE03-A2ADB880E0CE}" presName="parentText1" presStyleLbl="node1" presStyleIdx="0" presStyleCnt="3" custLinFactNeighborX="-7769" custLinFactNeighborY="2499">
        <dgm:presLayoutVars>
          <dgm:chMax/>
          <dgm:chPref val="3"/>
          <dgm:bulletEnabled val="1"/>
        </dgm:presLayoutVars>
      </dgm:prSet>
      <dgm:spPr/>
    </dgm:pt>
    <dgm:pt modelId="{81E8A682-5B4B-4472-90DD-8C60663BEF8C}" type="pres">
      <dgm:prSet presAssocID="{53825DE0-2544-45DD-BE03-A2ADB880E0CE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</dgm:pt>
    <dgm:pt modelId="{464BB935-228D-4C35-BBEB-A91BD6DF373F}" type="pres">
      <dgm:prSet presAssocID="{AF618B3F-F08E-48CB-A082-F20CC44DB835}" presName="parentText2" presStyleLbl="node1" presStyleIdx="1" presStyleCnt="3">
        <dgm:presLayoutVars>
          <dgm:chMax/>
          <dgm:chPref val="3"/>
          <dgm:bulletEnabled val="1"/>
        </dgm:presLayoutVars>
      </dgm:prSet>
      <dgm:spPr/>
    </dgm:pt>
    <dgm:pt modelId="{7FC85C54-A7B8-4E00-87C3-02DFA768F795}" type="pres">
      <dgm:prSet presAssocID="{AF618B3F-F08E-48CB-A082-F20CC44DB835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</dgm:pt>
    <dgm:pt modelId="{5BA51812-C58C-43F9-978F-89AAADA2B25E}" type="pres">
      <dgm:prSet presAssocID="{353C32F7-915B-4A0A-A74A-D933C0D4D0F8}" presName="parentText3" presStyleLbl="node1" presStyleIdx="2" presStyleCnt="3">
        <dgm:presLayoutVars>
          <dgm:chMax/>
          <dgm:chPref val="3"/>
          <dgm:bulletEnabled val="1"/>
        </dgm:presLayoutVars>
      </dgm:prSet>
      <dgm:spPr/>
    </dgm:pt>
    <dgm:pt modelId="{F18832E2-2CAF-46D1-9E35-02664DA0FF6B}" type="pres">
      <dgm:prSet presAssocID="{353C32F7-915B-4A0A-A74A-D933C0D4D0F8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CB05150D-C228-4AEB-9FD9-6649C4EEBF2F}" srcId="{1582F43A-FC9D-4B7B-B518-393B9952569E}" destId="{53825DE0-2544-45DD-BE03-A2ADB880E0CE}" srcOrd="0" destOrd="0" parTransId="{A348DF92-877D-4EF5-88C0-6C13F970E57A}" sibTransId="{EB357A39-904A-43C6-8328-68E447E842BA}"/>
    <dgm:cxn modelId="{BD307C21-6CBF-4968-971C-7AB10C03011E}" srcId="{1582F43A-FC9D-4B7B-B518-393B9952569E}" destId="{353C32F7-915B-4A0A-A74A-D933C0D4D0F8}" srcOrd="2" destOrd="0" parTransId="{11FE3F1C-E7B4-403A-B266-9D74B52065C7}" sibTransId="{BCD08BEF-4760-48D8-B582-492F23D53D2E}"/>
    <dgm:cxn modelId="{2D2A8B32-C87E-4B9B-B3A8-407CC41F157B}" type="presOf" srcId="{65AB8CB7-C927-463C-829F-F466736BEB1F}" destId="{7FC85C54-A7B8-4E00-87C3-02DFA768F795}" srcOrd="0" destOrd="0" presId="urn:microsoft.com/office/officeart/2009/3/layout/IncreasingArrowsProcess"/>
    <dgm:cxn modelId="{184FB536-BA6A-49F0-A2F1-5B24174B838D}" srcId="{353C32F7-915B-4A0A-A74A-D933C0D4D0F8}" destId="{FF5B889D-91D3-42C4-9CF4-0914D5E34204}" srcOrd="0" destOrd="0" parTransId="{9B0F4A3E-7AF2-49A0-857A-00A803F0CC7A}" sibTransId="{8A43B9CA-6E89-4562-B340-D43A4C6E3EA0}"/>
    <dgm:cxn modelId="{858A3566-4AA4-4713-AA57-95287C94E37E}" type="presOf" srcId="{53825DE0-2544-45DD-BE03-A2ADB880E0CE}" destId="{82B30B40-6BFE-47D5-8E16-98B2D60E4918}" srcOrd="0" destOrd="0" presId="urn:microsoft.com/office/officeart/2009/3/layout/IncreasingArrowsProcess"/>
    <dgm:cxn modelId="{70B32A6A-2FDB-4889-961E-7EAB5D16F0C3}" type="presOf" srcId="{FF5B889D-91D3-42C4-9CF4-0914D5E34204}" destId="{F18832E2-2CAF-46D1-9E35-02664DA0FF6B}" srcOrd="0" destOrd="0" presId="urn:microsoft.com/office/officeart/2009/3/layout/IncreasingArrowsProcess"/>
    <dgm:cxn modelId="{7B57E376-F4A4-41C8-9893-72D3188082B6}" srcId="{53825DE0-2544-45DD-BE03-A2ADB880E0CE}" destId="{CC3423E2-B477-443B-BB3C-6BC1FC7C55DD}" srcOrd="0" destOrd="0" parTransId="{080F8BC3-BB26-4939-9801-B0FCD63AFFBD}" sibTransId="{65C570CA-83F2-4D68-A83F-3C86C2DE5754}"/>
    <dgm:cxn modelId="{CD158A7E-9728-47F0-B8DC-80BE7FA571F5}" type="presOf" srcId="{AF618B3F-F08E-48CB-A082-F20CC44DB835}" destId="{464BB935-228D-4C35-BBEB-A91BD6DF373F}" srcOrd="0" destOrd="0" presId="urn:microsoft.com/office/officeart/2009/3/layout/IncreasingArrowsProcess"/>
    <dgm:cxn modelId="{76EEF789-B694-433B-AC7A-DFE1F6346444}" type="presOf" srcId="{353C32F7-915B-4A0A-A74A-D933C0D4D0F8}" destId="{5BA51812-C58C-43F9-978F-89AAADA2B25E}" srcOrd="0" destOrd="0" presId="urn:microsoft.com/office/officeart/2009/3/layout/IncreasingArrowsProcess"/>
    <dgm:cxn modelId="{875D09A6-8F9C-46F3-A880-854DBA55830F}" type="presOf" srcId="{1582F43A-FC9D-4B7B-B518-393B9952569E}" destId="{A21F8291-C62B-49CB-89CB-8AFB834B9336}" srcOrd="0" destOrd="0" presId="urn:microsoft.com/office/officeart/2009/3/layout/IncreasingArrowsProcess"/>
    <dgm:cxn modelId="{9C3E92F1-BD3D-43F9-9BFB-24A8E134A606}" srcId="{AF618B3F-F08E-48CB-A082-F20CC44DB835}" destId="{65AB8CB7-C927-463C-829F-F466736BEB1F}" srcOrd="0" destOrd="0" parTransId="{FE23CDE8-769B-4725-BDDE-9CA943D652E4}" sibTransId="{9E1C7EB8-733F-4116-83C6-A10CAACB2636}"/>
    <dgm:cxn modelId="{4133E2F2-924D-4909-84BC-029FCFC82D0B}" srcId="{1582F43A-FC9D-4B7B-B518-393B9952569E}" destId="{AF618B3F-F08E-48CB-A082-F20CC44DB835}" srcOrd="1" destOrd="0" parTransId="{D6D4D22D-6698-4CD9-B8EE-F8F689BF798E}" sibTransId="{A4CBFCD3-8739-4B0F-8B42-E8AA3068FADA}"/>
    <dgm:cxn modelId="{A0A05CFB-391F-4D32-80CD-5F6156975F0A}" type="presOf" srcId="{CC3423E2-B477-443B-BB3C-6BC1FC7C55DD}" destId="{81E8A682-5B4B-4472-90DD-8C60663BEF8C}" srcOrd="0" destOrd="0" presId="urn:microsoft.com/office/officeart/2009/3/layout/IncreasingArrowsProcess"/>
    <dgm:cxn modelId="{448A4238-9F11-4667-805A-04229C6D4A02}" type="presParOf" srcId="{A21F8291-C62B-49CB-89CB-8AFB834B9336}" destId="{82B30B40-6BFE-47D5-8E16-98B2D60E4918}" srcOrd="0" destOrd="0" presId="urn:microsoft.com/office/officeart/2009/3/layout/IncreasingArrowsProcess"/>
    <dgm:cxn modelId="{65277120-0FB8-410C-B2BD-4C79719B42D8}" type="presParOf" srcId="{A21F8291-C62B-49CB-89CB-8AFB834B9336}" destId="{81E8A682-5B4B-4472-90DD-8C60663BEF8C}" srcOrd="1" destOrd="0" presId="urn:microsoft.com/office/officeart/2009/3/layout/IncreasingArrowsProcess"/>
    <dgm:cxn modelId="{06475E01-A889-42B7-AEFE-0827AF1827ED}" type="presParOf" srcId="{A21F8291-C62B-49CB-89CB-8AFB834B9336}" destId="{464BB935-228D-4C35-BBEB-A91BD6DF373F}" srcOrd="2" destOrd="0" presId="urn:microsoft.com/office/officeart/2009/3/layout/IncreasingArrowsProcess"/>
    <dgm:cxn modelId="{17966E4E-56C8-44E8-8AF8-4E04C9E28F6E}" type="presParOf" srcId="{A21F8291-C62B-49CB-89CB-8AFB834B9336}" destId="{7FC85C54-A7B8-4E00-87C3-02DFA768F795}" srcOrd="3" destOrd="0" presId="urn:microsoft.com/office/officeart/2009/3/layout/IncreasingArrowsProcess"/>
    <dgm:cxn modelId="{662E4CF4-3CE5-48AD-9818-6A4DC635A0CB}" type="presParOf" srcId="{A21F8291-C62B-49CB-89CB-8AFB834B9336}" destId="{5BA51812-C58C-43F9-978F-89AAADA2B25E}" srcOrd="4" destOrd="0" presId="urn:microsoft.com/office/officeart/2009/3/layout/IncreasingArrowsProcess"/>
    <dgm:cxn modelId="{765D1F2E-D1D4-4427-91FA-89A1612EEDE1}" type="presParOf" srcId="{A21F8291-C62B-49CB-89CB-8AFB834B9336}" destId="{F18832E2-2CAF-46D1-9E35-02664DA0FF6B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74E7C7-9999-4B3B-BB24-B99F41918154}" type="doc">
      <dgm:prSet loTypeId="urn:microsoft.com/office/officeart/2005/8/layout/cycle2" loCatId="cycle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4D3971C2-5873-4A44-8983-E31DE0A3C031}">
      <dgm:prSet phldrT="[Text]" custT="1"/>
      <dgm:spPr/>
      <dgm:t>
        <a:bodyPr/>
        <a:lstStyle/>
        <a:p>
          <a:r>
            <a:rPr lang="en-US" sz="1200" dirty="0">
              <a:latin typeface="Century Gothic" panose="020B0502020202020204" pitchFamily="34" charset="0"/>
            </a:rPr>
            <a:t>Planning</a:t>
          </a:r>
        </a:p>
      </dgm:t>
    </dgm:pt>
    <dgm:pt modelId="{D32FDFB8-2103-424F-9D76-0F3FE1A0A3F2}" type="parTrans" cxnId="{BD714F99-4ACC-4551-B005-4D30A6C2F2EF}">
      <dgm:prSet/>
      <dgm:spPr/>
      <dgm:t>
        <a:bodyPr/>
        <a:lstStyle/>
        <a:p>
          <a:endParaRPr lang="en-US"/>
        </a:p>
      </dgm:t>
    </dgm:pt>
    <dgm:pt modelId="{1DB601E0-A7AC-47F6-9177-873742549598}" type="sibTrans" cxnId="{BD714F99-4ACC-4551-B005-4D30A6C2F2EF}">
      <dgm:prSet/>
      <dgm:spPr/>
      <dgm:t>
        <a:bodyPr/>
        <a:lstStyle/>
        <a:p>
          <a:endParaRPr lang="en-US" dirty="0"/>
        </a:p>
      </dgm:t>
    </dgm:pt>
    <dgm:pt modelId="{951A2B4E-DB42-4C82-9571-EF9A46D1C7D6}">
      <dgm:prSet phldrT="[Text]" custT="1"/>
      <dgm:spPr/>
      <dgm:t>
        <a:bodyPr/>
        <a:lstStyle/>
        <a:p>
          <a:r>
            <a:rPr lang="en-US" sz="1200">
              <a:latin typeface="Century Gothic" panose="020B0502020202020204" pitchFamily="34" charset="0"/>
            </a:rPr>
            <a:t>Power</a:t>
          </a:r>
          <a:endParaRPr lang="en-US" sz="1200" dirty="0">
            <a:latin typeface="Century Gothic" panose="020B0502020202020204" pitchFamily="34" charset="0"/>
          </a:endParaRPr>
        </a:p>
      </dgm:t>
    </dgm:pt>
    <dgm:pt modelId="{748C695F-1D28-4DEB-8EFF-02084259B26C}" type="parTrans" cxnId="{686CD833-285E-4609-9F42-DDAD28D48425}">
      <dgm:prSet/>
      <dgm:spPr/>
      <dgm:t>
        <a:bodyPr/>
        <a:lstStyle/>
        <a:p>
          <a:endParaRPr lang="en-US"/>
        </a:p>
      </dgm:t>
    </dgm:pt>
    <dgm:pt modelId="{A6365A08-BF26-4C28-8799-9F097C0826F7}" type="sibTrans" cxnId="{686CD833-285E-4609-9F42-DDAD28D48425}">
      <dgm:prSet/>
      <dgm:spPr/>
      <dgm:t>
        <a:bodyPr/>
        <a:lstStyle/>
        <a:p>
          <a:endParaRPr lang="en-US"/>
        </a:p>
      </dgm:t>
    </dgm:pt>
    <dgm:pt modelId="{73885096-D631-4E5A-9933-739159842756}">
      <dgm:prSet phldrT="[Text]" custT="1"/>
      <dgm:spPr/>
      <dgm:t>
        <a:bodyPr/>
        <a:lstStyle/>
        <a:p>
          <a:r>
            <a:rPr lang="en-US" sz="1100" dirty="0">
              <a:latin typeface="Century Gothic" panose="020B0502020202020204" pitchFamily="34" charset="0"/>
            </a:rPr>
            <a:t>Trans-</a:t>
          </a:r>
          <a:r>
            <a:rPr lang="en-US" sz="1100" dirty="0" err="1">
              <a:latin typeface="Century Gothic" panose="020B0502020202020204" pitchFamily="34" charset="0"/>
            </a:rPr>
            <a:t>portation</a:t>
          </a:r>
          <a:endParaRPr lang="en-US" sz="1100" dirty="0">
            <a:latin typeface="Century Gothic" panose="020B0502020202020204" pitchFamily="34" charset="0"/>
          </a:endParaRPr>
        </a:p>
      </dgm:t>
    </dgm:pt>
    <dgm:pt modelId="{596DF170-6869-42EB-A1AF-99FCB9CE84C2}" type="parTrans" cxnId="{AFA5304E-55FB-432D-951E-B92EAD891D9A}">
      <dgm:prSet/>
      <dgm:spPr/>
      <dgm:t>
        <a:bodyPr/>
        <a:lstStyle/>
        <a:p>
          <a:endParaRPr lang="en-US"/>
        </a:p>
      </dgm:t>
    </dgm:pt>
    <dgm:pt modelId="{22ED66BC-7C52-4356-BB6A-3D382D0B1E06}" type="sibTrans" cxnId="{AFA5304E-55FB-432D-951E-B92EAD891D9A}">
      <dgm:prSet/>
      <dgm:spPr/>
      <dgm:t>
        <a:bodyPr/>
        <a:lstStyle/>
        <a:p>
          <a:endParaRPr lang="en-US"/>
        </a:p>
      </dgm:t>
    </dgm:pt>
    <dgm:pt modelId="{27C1D59E-81CC-4E37-A68E-14F8572BD8D0}">
      <dgm:prSet phldrT="[Text]" custT="1"/>
      <dgm:spPr/>
      <dgm:t>
        <a:bodyPr/>
        <a:lstStyle/>
        <a:p>
          <a:r>
            <a:rPr lang="en-US" sz="1200" dirty="0">
              <a:latin typeface="Century Gothic" panose="020B0502020202020204" pitchFamily="34" charset="0"/>
            </a:rPr>
            <a:t>Parks &amp; </a:t>
          </a:r>
          <a:r>
            <a:rPr lang="en-US" sz="1050" dirty="0">
              <a:latin typeface="Century Gothic" panose="020B0502020202020204" pitchFamily="34" charset="0"/>
            </a:rPr>
            <a:t>Recreation</a:t>
          </a:r>
        </a:p>
      </dgm:t>
    </dgm:pt>
    <dgm:pt modelId="{6AE07279-0305-43F3-8627-13F2F8DDC285}" type="parTrans" cxnId="{00BFF537-29AA-4AF4-9DF0-D3F1E6813A25}">
      <dgm:prSet/>
      <dgm:spPr/>
      <dgm:t>
        <a:bodyPr/>
        <a:lstStyle/>
        <a:p>
          <a:endParaRPr lang="en-US"/>
        </a:p>
      </dgm:t>
    </dgm:pt>
    <dgm:pt modelId="{3DCE7ED9-A289-46A9-878A-D05BBEAC3DE8}" type="sibTrans" cxnId="{00BFF537-29AA-4AF4-9DF0-D3F1E6813A25}">
      <dgm:prSet/>
      <dgm:spPr/>
      <dgm:t>
        <a:bodyPr/>
        <a:lstStyle/>
        <a:p>
          <a:endParaRPr lang="en-US"/>
        </a:p>
      </dgm:t>
    </dgm:pt>
    <dgm:pt modelId="{FED7B5CC-2588-435E-AAC4-36C809E23D5F}">
      <dgm:prSet phldrT="[Text]" custT="1"/>
      <dgm:spPr/>
      <dgm:t>
        <a:bodyPr/>
        <a:lstStyle/>
        <a:p>
          <a:r>
            <a:rPr lang="en-US" sz="1050" dirty="0">
              <a:latin typeface="Century Gothic" panose="020B0502020202020204" pitchFamily="34" charset="0"/>
            </a:rPr>
            <a:t>Economic </a:t>
          </a:r>
          <a:r>
            <a:rPr lang="en-US" sz="750" dirty="0">
              <a:latin typeface="Century Gothic" panose="020B0502020202020204" pitchFamily="34" charset="0"/>
            </a:rPr>
            <a:t>Development</a:t>
          </a:r>
        </a:p>
      </dgm:t>
    </dgm:pt>
    <dgm:pt modelId="{1D9D44C6-694B-47FF-8E81-C461B2F360BC}" type="parTrans" cxnId="{6AFC7556-D0AB-47D4-AF55-962654F668DD}">
      <dgm:prSet/>
      <dgm:spPr/>
      <dgm:t>
        <a:bodyPr/>
        <a:lstStyle/>
        <a:p>
          <a:endParaRPr lang="en-US"/>
        </a:p>
      </dgm:t>
    </dgm:pt>
    <dgm:pt modelId="{265BCEFA-6E12-4EAD-AD69-0D98A42AA6E3}" type="sibTrans" cxnId="{6AFC7556-D0AB-47D4-AF55-962654F668DD}">
      <dgm:prSet/>
      <dgm:spPr/>
      <dgm:t>
        <a:bodyPr/>
        <a:lstStyle/>
        <a:p>
          <a:endParaRPr lang="en-US"/>
        </a:p>
      </dgm:t>
    </dgm:pt>
    <dgm:pt modelId="{F6ECA8D3-46D2-44F7-894B-1A5EA8BB66F4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200" dirty="0">
              <a:latin typeface="Century Gothic" panose="020B0502020202020204" pitchFamily="34" charset="0"/>
            </a:rPr>
            <a:t>Storm-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200" dirty="0">
              <a:latin typeface="Century Gothic" panose="020B0502020202020204" pitchFamily="34" charset="0"/>
            </a:rPr>
            <a:t>water</a:t>
          </a:r>
        </a:p>
      </dgm:t>
    </dgm:pt>
    <dgm:pt modelId="{4D935421-F312-4E30-BFCF-78A9FB533052}" type="parTrans" cxnId="{69C5D16F-69B1-4329-BC02-581B6C392270}">
      <dgm:prSet/>
      <dgm:spPr/>
      <dgm:t>
        <a:bodyPr/>
        <a:lstStyle/>
        <a:p>
          <a:endParaRPr lang="en-US"/>
        </a:p>
      </dgm:t>
    </dgm:pt>
    <dgm:pt modelId="{AF6C167D-881C-4175-8303-97495FCFC97D}" type="sibTrans" cxnId="{69C5D16F-69B1-4329-BC02-581B6C392270}">
      <dgm:prSet/>
      <dgm:spPr/>
      <dgm:t>
        <a:bodyPr/>
        <a:lstStyle/>
        <a:p>
          <a:endParaRPr lang="en-US"/>
        </a:p>
      </dgm:t>
    </dgm:pt>
    <dgm:pt modelId="{41460434-8753-435E-9DB2-83248CFC3EC6}">
      <dgm:prSet custT="1"/>
      <dgm:spPr/>
      <dgm:t>
        <a:bodyPr/>
        <a:lstStyle/>
        <a:p>
          <a:r>
            <a:rPr lang="en-US" sz="1200" dirty="0">
              <a:latin typeface="Century Gothic" panose="020B0502020202020204" pitchFamily="34" charset="0"/>
            </a:rPr>
            <a:t>Fire</a:t>
          </a:r>
        </a:p>
      </dgm:t>
    </dgm:pt>
    <dgm:pt modelId="{9857A96C-CBBC-4119-9EFC-E3CE6B96249D}" type="parTrans" cxnId="{7B1007D1-B128-4E36-BAB6-D06EA1A23788}">
      <dgm:prSet/>
      <dgm:spPr/>
      <dgm:t>
        <a:bodyPr/>
        <a:lstStyle/>
        <a:p>
          <a:endParaRPr lang="en-US"/>
        </a:p>
      </dgm:t>
    </dgm:pt>
    <dgm:pt modelId="{032728F2-8907-4447-ACCF-3B4DCE5B5854}" type="sibTrans" cxnId="{7B1007D1-B128-4E36-BAB6-D06EA1A23788}">
      <dgm:prSet/>
      <dgm:spPr/>
      <dgm:t>
        <a:bodyPr/>
        <a:lstStyle/>
        <a:p>
          <a:endParaRPr lang="en-US"/>
        </a:p>
      </dgm:t>
    </dgm:pt>
    <dgm:pt modelId="{36B92B0B-5041-4425-8589-8604C2E3BC75}">
      <dgm:prSet custT="1"/>
      <dgm:spPr/>
      <dgm:t>
        <a:bodyPr/>
        <a:lstStyle/>
        <a:p>
          <a:r>
            <a:rPr lang="en-US" sz="1200" dirty="0">
              <a:latin typeface="Century Gothic" panose="020B0502020202020204" pitchFamily="34" charset="0"/>
            </a:rPr>
            <a:t>Building</a:t>
          </a:r>
        </a:p>
      </dgm:t>
    </dgm:pt>
    <dgm:pt modelId="{EFE39FAD-E082-48B8-A6CE-CD779D1A548A}" type="parTrans" cxnId="{653E861E-B01F-4F2D-8069-FE096CD3FCFF}">
      <dgm:prSet/>
      <dgm:spPr/>
      <dgm:t>
        <a:bodyPr/>
        <a:lstStyle/>
        <a:p>
          <a:endParaRPr lang="en-US"/>
        </a:p>
      </dgm:t>
    </dgm:pt>
    <dgm:pt modelId="{521C943E-59A4-46FB-A93E-9B9EDDF8CC31}" type="sibTrans" cxnId="{653E861E-B01F-4F2D-8069-FE096CD3FCFF}">
      <dgm:prSet/>
      <dgm:spPr/>
      <dgm:t>
        <a:bodyPr/>
        <a:lstStyle/>
        <a:p>
          <a:endParaRPr lang="en-US"/>
        </a:p>
      </dgm:t>
    </dgm:pt>
    <dgm:pt modelId="{C3F5F333-92A8-49B8-B167-00A944774F65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200" dirty="0">
              <a:latin typeface="Century Gothic" panose="020B0502020202020204" pitchFamily="34" charset="0"/>
            </a:rPr>
            <a:t>Water /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200" dirty="0">
              <a:latin typeface="Century Gothic" panose="020B0502020202020204" pitchFamily="34" charset="0"/>
            </a:rPr>
            <a:t>Waste-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200" dirty="0">
              <a:latin typeface="Century Gothic" panose="020B0502020202020204" pitchFamily="34" charset="0"/>
            </a:rPr>
            <a:t>Water</a:t>
          </a:r>
        </a:p>
      </dgm:t>
    </dgm:pt>
    <dgm:pt modelId="{E23142DB-F4FD-4FCE-8582-C7D9BDF15773}" type="parTrans" cxnId="{A087B889-F278-45A9-A9E8-547B487B093E}">
      <dgm:prSet/>
      <dgm:spPr/>
      <dgm:t>
        <a:bodyPr/>
        <a:lstStyle/>
        <a:p>
          <a:endParaRPr lang="en-US"/>
        </a:p>
      </dgm:t>
    </dgm:pt>
    <dgm:pt modelId="{2757587D-2918-4C73-918D-5F03C4130E7E}" type="sibTrans" cxnId="{A087B889-F278-45A9-A9E8-547B487B093E}">
      <dgm:prSet/>
      <dgm:spPr/>
      <dgm:t>
        <a:bodyPr/>
        <a:lstStyle/>
        <a:p>
          <a:endParaRPr lang="en-US" dirty="0"/>
        </a:p>
      </dgm:t>
    </dgm:pt>
    <dgm:pt modelId="{8622ED44-302A-4210-8B02-AF0302B4F59B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en-US" sz="1000" dirty="0">
              <a:latin typeface="Century Gothic" panose="020B0502020202020204" pitchFamily="34" charset="0"/>
            </a:rPr>
            <a:t>Addressing</a:t>
          </a:r>
        </a:p>
        <a:p>
          <a:pPr>
            <a:spcAft>
              <a:spcPts val="0"/>
            </a:spcAft>
          </a:pPr>
          <a:r>
            <a:rPr lang="en-US" sz="1050" dirty="0">
              <a:latin typeface="Century Gothic" panose="020B0502020202020204" pitchFamily="34" charset="0"/>
            </a:rPr>
            <a:t>&amp;</a:t>
          </a:r>
        </a:p>
        <a:p>
          <a:pPr>
            <a:spcAft>
              <a:spcPts val="0"/>
            </a:spcAft>
          </a:pPr>
          <a:r>
            <a:rPr lang="en-US" sz="1100" dirty="0">
              <a:latin typeface="Century Gothic" panose="020B0502020202020204" pitchFamily="34" charset="0"/>
            </a:rPr>
            <a:t>Plat Review</a:t>
          </a:r>
        </a:p>
      </dgm:t>
    </dgm:pt>
    <dgm:pt modelId="{C93FFBDC-7201-496B-B82D-E0A129A284B3}" type="parTrans" cxnId="{230BABDF-F7C9-4CC3-A637-02CE959A69EF}">
      <dgm:prSet/>
      <dgm:spPr/>
      <dgm:t>
        <a:bodyPr/>
        <a:lstStyle/>
        <a:p>
          <a:endParaRPr lang="en-US"/>
        </a:p>
      </dgm:t>
    </dgm:pt>
    <dgm:pt modelId="{3D3AE378-3FAD-45C7-9622-ECAC2B6F2EA1}" type="sibTrans" cxnId="{230BABDF-F7C9-4CC3-A637-02CE959A69EF}">
      <dgm:prSet/>
      <dgm:spPr/>
      <dgm:t>
        <a:bodyPr/>
        <a:lstStyle/>
        <a:p>
          <a:endParaRPr lang="en-US"/>
        </a:p>
      </dgm:t>
    </dgm:pt>
    <dgm:pt modelId="{50FC83D0-EFFA-43E7-B189-6412F905C1EF}" type="pres">
      <dgm:prSet presAssocID="{FA74E7C7-9999-4B3B-BB24-B99F41918154}" presName="cycle" presStyleCnt="0">
        <dgm:presLayoutVars>
          <dgm:dir/>
          <dgm:resizeHandles val="exact"/>
        </dgm:presLayoutVars>
      </dgm:prSet>
      <dgm:spPr/>
    </dgm:pt>
    <dgm:pt modelId="{7D365E33-AE87-4120-9A64-588E55FE0C05}" type="pres">
      <dgm:prSet presAssocID="{4D3971C2-5873-4A44-8983-E31DE0A3C031}" presName="node" presStyleLbl="node1" presStyleIdx="0" presStyleCnt="10" custScaleX="96930" custScaleY="96930">
        <dgm:presLayoutVars>
          <dgm:bulletEnabled val="1"/>
        </dgm:presLayoutVars>
      </dgm:prSet>
      <dgm:spPr/>
    </dgm:pt>
    <dgm:pt modelId="{F9BBF4EC-B0DF-40E2-8980-30047610D008}" type="pres">
      <dgm:prSet presAssocID="{1DB601E0-A7AC-47F6-9177-873742549598}" presName="sibTrans" presStyleLbl="sibTrans2D1" presStyleIdx="0" presStyleCnt="10" custAng="20113244" custScaleX="30059" custScaleY="164115" custLinFactY="-191482" custLinFactNeighborX="-18643" custLinFactNeighborY="-200000"/>
      <dgm:spPr>
        <a:prstGeom prst="mathMinus">
          <a:avLst/>
        </a:prstGeom>
      </dgm:spPr>
    </dgm:pt>
    <dgm:pt modelId="{19DAB3FC-A204-4F53-9244-D4DF8BA45DE0}" type="pres">
      <dgm:prSet presAssocID="{1DB601E0-A7AC-47F6-9177-873742549598}" presName="connectorText" presStyleLbl="sibTrans2D1" presStyleIdx="0" presStyleCnt="10"/>
      <dgm:spPr/>
    </dgm:pt>
    <dgm:pt modelId="{1A862651-ADF5-4A78-B81A-795C2C5F1DE3}" type="pres">
      <dgm:prSet presAssocID="{C3F5F333-92A8-49B8-B167-00A944774F65}" presName="node" presStyleLbl="node1" presStyleIdx="1" presStyleCnt="10" custRadScaleRad="90928" custRadScaleInc="395983">
        <dgm:presLayoutVars>
          <dgm:bulletEnabled val="1"/>
        </dgm:presLayoutVars>
      </dgm:prSet>
      <dgm:spPr/>
    </dgm:pt>
    <dgm:pt modelId="{C63836C1-B18E-4F20-A96B-9ED14E3C96E1}" type="pres">
      <dgm:prSet presAssocID="{2757587D-2918-4C73-918D-5F03C4130E7E}" presName="sibTrans" presStyleLbl="sibTrans2D1" presStyleIdx="1" presStyleCnt="10" custScaleX="146410" custScaleY="146410" custLinFactNeighborY="-6838"/>
      <dgm:spPr>
        <a:prstGeom prst="mathMinus">
          <a:avLst/>
        </a:prstGeom>
      </dgm:spPr>
    </dgm:pt>
    <dgm:pt modelId="{08AC0E47-3E92-4447-8192-31BEAAA3E01F}" type="pres">
      <dgm:prSet presAssocID="{2757587D-2918-4C73-918D-5F03C4130E7E}" presName="connectorText" presStyleLbl="sibTrans2D1" presStyleIdx="1" presStyleCnt="10"/>
      <dgm:spPr/>
    </dgm:pt>
    <dgm:pt modelId="{20066E22-B358-4C01-88A1-A06E62502091}" type="pres">
      <dgm:prSet presAssocID="{8622ED44-302A-4210-8B02-AF0302B4F59B}" presName="node" presStyleLbl="node1" presStyleIdx="2" presStyleCnt="10" custRadScaleRad="90527" custRadScaleInc="-2918">
        <dgm:presLayoutVars>
          <dgm:bulletEnabled val="1"/>
        </dgm:presLayoutVars>
      </dgm:prSet>
      <dgm:spPr/>
    </dgm:pt>
    <dgm:pt modelId="{443EF82C-8147-4731-A6DB-45ED46F047AF}" type="pres">
      <dgm:prSet presAssocID="{3D3AE378-3FAD-45C7-9622-ECAC2B6F2EA1}" presName="sibTrans" presStyleLbl="sibTrans2D1" presStyleIdx="2" presStyleCnt="10" custScaleX="214359" custScaleY="164115"/>
      <dgm:spPr>
        <a:prstGeom prst="mathMinus">
          <a:avLst/>
        </a:prstGeom>
      </dgm:spPr>
    </dgm:pt>
    <dgm:pt modelId="{9D53300A-ED05-48DB-AB16-4A61E38C72CA}" type="pres">
      <dgm:prSet presAssocID="{3D3AE378-3FAD-45C7-9622-ECAC2B6F2EA1}" presName="connectorText" presStyleLbl="sibTrans2D1" presStyleIdx="2" presStyleCnt="10"/>
      <dgm:spPr/>
    </dgm:pt>
    <dgm:pt modelId="{BB0FA83C-8B39-494C-B16E-353EF3E42176}" type="pres">
      <dgm:prSet presAssocID="{951A2B4E-DB42-4C82-9571-EF9A46D1C7D6}" presName="node" presStyleLbl="node1" presStyleIdx="3" presStyleCnt="10" custRadScaleRad="94455" custRadScaleInc="-403400">
        <dgm:presLayoutVars>
          <dgm:bulletEnabled val="1"/>
        </dgm:presLayoutVars>
      </dgm:prSet>
      <dgm:spPr/>
    </dgm:pt>
    <dgm:pt modelId="{4BDC894B-CCC9-4CF5-A53F-7DF05C1CB765}" type="pres">
      <dgm:prSet presAssocID="{A6365A08-BF26-4C28-8799-9F097C0826F7}" presName="sibTrans" presStyleLbl="sibTrans2D1" presStyleIdx="3" presStyleCnt="10" custAng="13108367" custScaleX="27075" custScaleY="164115" custLinFactY="193191" custLinFactNeighborX="25946" custLinFactNeighborY="200000"/>
      <dgm:spPr>
        <a:prstGeom prst="mathMinus">
          <a:avLst/>
        </a:prstGeom>
      </dgm:spPr>
    </dgm:pt>
    <dgm:pt modelId="{548B0B31-A09A-405D-8750-B9EBC60214BB}" type="pres">
      <dgm:prSet presAssocID="{A6365A08-BF26-4C28-8799-9F097C0826F7}" presName="connectorText" presStyleLbl="sibTrans2D1" presStyleIdx="3" presStyleCnt="10"/>
      <dgm:spPr/>
    </dgm:pt>
    <dgm:pt modelId="{FA37AC49-B3E1-49FC-A8E1-8B84EC61C1EE}" type="pres">
      <dgm:prSet presAssocID="{73885096-D631-4E5A-9933-739159842756}" presName="node" presStyleLbl="node1" presStyleIdx="4" presStyleCnt="10" custScaleX="98612" custScaleY="100168">
        <dgm:presLayoutVars>
          <dgm:bulletEnabled val="1"/>
        </dgm:presLayoutVars>
      </dgm:prSet>
      <dgm:spPr/>
    </dgm:pt>
    <dgm:pt modelId="{DBDBC335-C8D9-4293-9727-CC73991E0A67}" type="pres">
      <dgm:prSet presAssocID="{22ED66BC-7C52-4356-BB6A-3D382D0B1E06}" presName="sibTrans" presStyleLbl="sibTrans2D1" presStyleIdx="4" presStyleCnt="10" custScaleX="177156" custScaleY="177156"/>
      <dgm:spPr>
        <a:prstGeom prst="mathMinus">
          <a:avLst/>
        </a:prstGeom>
      </dgm:spPr>
    </dgm:pt>
    <dgm:pt modelId="{3F7835FE-B426-430C-87E4-363047DCDA34}" type="pres">
      <dgm:prSet presAssocID="{22ED66BC-7C52-4356-BB6A-3D382D0B1E06}" presName="connectorText" presStyleLbl="sibTrans2D1" presStyleIdx="4" presStyleCnt="10"/>
      <dgm:spPr/>
    </dgm:pt>
    <dgm:pt modelId="{FB81DD26-9FE3-4DF4-A32D-3DC67B654508}" type="pres">
      <dgm:prSet presAssocID="{27C1D59E-81CC-4E37-A68E-14F8572BD8D0}" presName="node" presStyleLbl="node1" presStyleIdx="5" presStyleCnt="10" custScaleX="105008">
        <dgm:presLayoutVars>
          <dgm:bulletEnabled val="1"/>
        </dgm:presLayoutVars>
      </dgm:prSet>
      <dgm:spPr/>
    </dgm:pt>
    <dgm:pt modelId="{F4C0013C-AD5F-4BA3-A865-1D4A751C2E24}" type="pres">
      <dgm:prSet presAssocID="{3DCE7ED9-A289-46A9-878A-D05BBEAC3DE8}" presName="sibTrans" presStyleLbl="sibTrans2D1" presStyleIdx="5" presStyleCnt="10" custScaleX="177156" custScaleY="177156"/>
      <dgm:spPr>
        <a:prstGeom prst="mathMinus">
          <a:avLst/>
        </a:prstGeom>
      </dgm:spPr>
    </dgm:pt>
    <dgm:pt modelId="{63FE4561-F665-43A3-8BA4-2D12F0DBA6CE}" type="pres">
      <dgm:prSet presAssocID="{3DCE7ED9-A289-46A9-878A-D05BBEAC3DE8}" presName="connectorText" presStyleLbl="sibTrans2D1" presStyleIdx="5" presStyleCnt="10"/>
      <dgm:spPr/>
    </dgm:pt>
    <dgm:pt modelId="{65E31F57-41C9-4E6F-A10E-98DA693CD7C5}" type="pres">
      <dgm:prSet presAssocID="{FED7B5CC-2588-435E-AAC4-36C809E23D5F}" presName="node" presStyleLbl="node1" presStyleIdx="6" presStyleCnt="10" custScaleX="97686" custScaleY="104294">
        <dgm:presLayoutVars>
          <dgm:bulletEnabled val="1"/>
        </dgm:presLayoutVars>
      </dgm:prSet>
      <dgm:spPr/>
    </dgm:pt>
    <dgm:pt modelId="{060BF43B-EAE9-4CE7-A3D2-9D5D8D53148D}" type="pres">
      <dgm:prSet presAssocID="{265BCEFA-6E12-4EAD-AD69-0D98A42AA6E3}" presName="sibTrans" presStyleLbl="sibTrans2D1" presStyleIdx="6" presStyleCnt="10" custScaleX="179008" custScaleY="133100" custLinFactNeighborX="-32543" custLinFactNeighborY="6838"/>
      <dgm:spPr>
        <a:prstGeom prst="mathMinus">
          <a:avLst/>
        </a:prstGeom>
      </dgm:spPr>
    </dgm:pt>
    <dgm:pt modelId="{2D2770AF-267B-443B-B94A-F2DA190F9B7D}" type="pres">
      <dgm:prSet presAssocID="{265BCEFA-6E12-4EAD-AD69-0D98A42AA6E3}" presName="connectorText" presStyleLbl="sibTrans2D1" presStyleIdx="6" presStyleCnt="10"/>
      <dgm:spPr/>
    </dgm:pt>
    <dgm:pt modelId="{C8E11C7E-8BD6-42AC-ABDF-0DD25E5B6C2A}" type="pres">
      <dgm:prSet presAssocID="{F6ECA8D3-46D2-44F7-894B-1A5EA8BB66F4}" presName="node" presStyleLbl="node1" presStyleIdx="7" presStyleCnt="10" custScaleX="106110" custScaleY="96930">
        <dgm:presLayoutVars>
          <dgm:bulletEnabled val="1"/>
        </dgm:presLayoutVars>
      </dgm:prSet>
      <dgm:spPr/>
    </dgm:pt>
    <dgm:pt modelId="{51E4F26F-943E-421E-9F65-CF1FF3C5694C}" type="pres">
      <dgm:prSet presAssocID="{AF6C167D-881C-4175-8303-97495FCFC97D}" presName="sibTrans" presStyleLbl="sibTrans2D1" presStyleIdx="7" presStyleCnt="10" custScaleX="194872" custScaleY="194872"/>
      <dgm:spPr>
        <a:prstGeom prst="mathMinus">
          <a:avLst/>
        </a:prstGeom>
      </dgm:spPr>
    </dgm:pt>
    <dgm:pt modelId="{7CF12D48-6DAB-4F71-8A77-0E3515EA01F4}" type="pres">
      <dgm:prSet presAssocID="{AF6C167D-881C-4175-8303-97495FCFC97D}" presName="connectorText" presStyleLbl="sibTrans2D1" presStyleIdx="7" presStyleCnt="10"/>
      <dgm:spPr/>
    </dgm:pt>
    <dgm:pt modelId="{E487A0B3-2293-4722-A9F7-AFF15D254621}" type="pres">
      <dgm:prSet presAssocID="{41460434-8753-435E-9DB2-83248CFC3EC6}" presName="node" presStyleLbl="node1" presStyleIdx="8" presStyleCnt="10">
        <dgm:presLayoutVars>
          <dgm:bulletEnabled val="1"/>
        </dgm:presLayoutVars>
      </dgm:prSet>
      <dgm:spPr/>
    </dgm:pt>
    <dgm:pt modelId="{47D93B9C-F9A1-456C-85C4-871E6E8E372E}" type="pres">
      <dgm:prSet presAssocID="{032728F2-8907-4447-ACCF-3B4DCE5B5854}" presName="sibTrans" presStyleLbl="sibTrans2D1" presStyleIdx="8" presStyleCnt="10" custScaleX="136708" custScaleY="179621" custLinFactNeighborX="-19584" custLinFactNeighborY="-20514"/>
      <dgm:spPr>
        <a:prstGeom prst="mathMinus">
          <a:avLst/>
        </a:prstGeom>
      </dgm:spPr>
    </dgm:pt>
    <dgm:pt modelId="{C2CE7FC0-589E-4A54-A799-7F2ED4E7B03E}" type="pres">
      <dgm:prSet presAssocID="{032728F2-8907-4447-ACCF-3B4DCE5B5854}" presName="connectorText" presStyleLbl="sibTrans2D1" presStyleIdx="8" presStyleCnt="10"/>
      <dgm:spPr/>
    </dgm:pt>
    <dgm:pt modelId="{1B739F66-39B5-4D8C-874F-FD3544015589}" type="pres">
      <dgm:prSet presAssocID="{36B92B0B-5041-4425-8589-8604C2E3BC75}" presName="node" presStyleLbl="node1" presStyleIdx="9" presStyleCnt="10">
        <dgm:presLayoutVars>
          <dgm:bulletEnabled val="1"/>
        </dgm:presLayoutVars>
      </dgm:prSet>
      <dgm:spPr/>
    </dgm:pt>
    <dgm:pt modelId="{55BE6D0D-0F59-4ED1-9981-1E6C5402173A}" type="pres">
      <dgm:prSet presAssocID="{521C943E-59A4-46FB-A93E-9B9EDDF8CC31}" presName="sibTrans" presStyleLbl="sibTrans2D1" presStyleIdx="9" presStyleCnt="10" custScaleX="161051" custScaleY="161051" custLinFactNeighborX="-19001" custLinFactNeighborY="-35900"/>
      <dgm:spPr>
        <a:prstGeom prst="mathMinus">
          <a:avLst/>
        </a:prstGeom>
      </dgm:spPr>
    </dgm:pt>
    <dgm:pt modelId="{0FAC41A3-98A9-495A-9686-E9523812584E}" type="pres">
      <dgm:prSet presAssocID="{521C943E-59A4-46FB-A93E-9B9EDDF8CC31}" presName="connectorText" presStyleLbl="sibTrans2D1" presStyleIdx="9" presStyleCnt="10"/>
      <dgm:spPr/>
    </dgm:pt>
  </dgm:ptLst>
  <dgm:cxnLst>
    <dgm:cxn modelId="{784E1B12-55AC-4D20-816C-EA75079E30F6}" type="presOf" srcId="{521C943E-59A4-46FB-A93E-9B9EDDF8CC31}" destId="{55BE6D0D-0F59-4ED1-9981-1E6C5402173A}" srcOrd="0" destOrd="0" presId="urn:microsoft.com/office/officeart/2005/8/layout/cycle2"/>
    <dgm:cxn modelId="{891BC812-51AD-4CB2-86B6-942C0C51ED68}" type="presOf" srcId="{22ED66BC-7C52-4356-BB6A-3D382D0B1E06}" destId="{DBDBC335-C8D9-4293-9727-CC73991E0A67}" srcOrd="0" destOrd="0" presId="urn:microsoft.com/office/officeart/2005/8/layout/cycle2"/>
    <dgm:cxn modelId="{18BEEB16-DBF9-4897-945F-EAE5298C8A82}" type="presOf" srcId="{41460434-8753-435E-9DB2-83248CFC3EC6}" destId="{E487A0B3-2293-4722-A9F7-AFF15D254621}" srcOrd="0" destOrd="0" presId="urn:microsoft.com/office/officeart/2005/8/layout/cycle2"/>
    <dgm:cxn modelId="{E3960C19-054C-473A-8884-4CC1EEF56E9A}" type="presOf" srcId="{FED7B5CC-2588-435E-AAC4-36C809E23D5F}" destId="{65E31F57-41C9-4E6F-A10E-98DA693CD7C5}" srcOrd="0" destOrd="0" presId="urn:microsoft.com/office/officeart/2005/8/layout/cycle2"/>
    <dgm:cxn modelId="{C0349F19-C7CA-4CDC-B8A3-51B734AA2C19}" type="presOf" srcId="{C3F5F333-92A8-49B8-B167-00A944774F65}" destId="{1A862651-ADF5-4A78-B81A-795C2C5F1DE3}" srcOrd="0" destOrd="0" presId="urn:microsoft.com/office/officeart/2005/8/layout/cycle2"/>
    <dgm:cxn modelId="{653E861E-B01F-4F2D-8069-FE096CD3FCFF}" srcId="{FA74E7C7-9999-4B3B-BB24-B99F41918154}" destId="{36B92B0B-5041-4425-8589-8604C2E3BC75}" srcOrd="9" destOrd="0" parTransId="{EFE39FAD-E082-48B8-A6CE-CD779D1A548A}" sibTransId="{521C943E-59A4-46FB-A93E-9B9EDDF8CC31}"/>
    <dgm:cxn modelId="{224CDD25-A835-42A4-9D22-25D43A1FCD1F}" type="presOf" srcId="{032728F2-8907-4447-ACCF-3B4DCE5B5854}" destId="{C2CE7FC0-589E-4A54-A799-7F2ED4E7B03E}" srcOrd="1" destOrd="0" presId="urn:microsoft.com/office/officeart/2005/8/layout/cycle2"/>
    <dgm:cxn modelId="{2D55872A-F2C7-4972-BD72-18C576E72958}" type="presOf" srcId="{3D3AE378-3FAD-45C7-9622-ECAC2B6F2EA1}" destId="{443EF82C-8147-4731-A6DB-45ED46F047AF}" srcOrd="0" destOrd="0" presId="urn:microsoft.com/office/officeart/2005/8/layout/cycle2"/>
    <dgm:cxn modelId="{4FDE5B30-E66A-4FD8-AD64-9BB66BDF8735}" type="presOf" srcId="{4D3971C2-5873-4A44-8983-E31DE0A3C031}" destId="{7D365E33-AE87-4120-9A64-588E55FE0C05}" srcOrd="0" destOrd="0" presId="urn:microsoft.com/office/officeart/2005/8/layout/cycle2"/>
    <dgm:cxn modelId="{55D77130-4526-4A2E-8AE7-BF8E5AC5E24E}" type="presOf" srcId="{265BCEFA-6E12-4EAD-AD69-0D98A42AA6E3}" destId="{060BF43B-EAE9-4CE7-A3D2-9D5D8D53148D}" srcOrd="0" destOrd="0" presId="urn:microsoft.com/office/officeart/2005/8/layout/cycle2"/>
    <dgm:cxn modelId="{02D60531-16F0-4E22-B29F-68C48256ECEC}" type="presOf" srcId="{AF6C167D-881C-4175-8303-97495FCFC97D}" destId="{7CF12D48-6DAB-4F71-8A77-0E3515EA01F4}" srcOrd="1" destOrd="0" presId="urn:microsoft.com/office/officeart/2005/8/layout/cycle2"/>
    <dgm:cxn modelId="{686CD833-285E-4609-9F42-DDAD28D48425}" srcId="{FA74E7C7-9999-4B3B-BB24-B99F41918154}" destId="{951A2B4E-DB42-4C82-9571-EF9A46D1C7D6}" srcOrd="3" destOrd="0" parTransId="{748C695F-1D28-4DEB-8EFF-02084259B26C}" sibTransId="{A6365A08-BF26-4C28-8799-9F097C0826F7}"/>
    <dgm:cxn modelId="{00BFF537-29AA-4AF4-9DF0-D3F1E6813A25}" srcId="{FA74E7C7-9999-4B3B-BB24-B99F41918154}" destId="{27C1D59E-81CC-4E37-A68E-14F8572BD8D0}" srcOrd="5" destOrd="0" parTransId="{6AE07279-0305-43F3-8627-13F2F8DDC285}" sibTransId="{3DCE7ED9-A289-46A9-878A-D05BBEAC3DE8}"/>
    <dgm:cxn modelId="{7280703E-4759-4579-8D65-2314D088E25D}" type="presOf" srcId="{3DCE7ED9-A289-46A9-878A-D05BBEAC3DE8}" destId="{63FE4561-F665-43A3-8BA4-2D12F0DBA6CE}" srcOrd="1" destOrd="0" presId="urn:microsoft.com/office/officeart/2005/8/layout/cycle2"/>
    <dgm:cxn modelId="{80F0355F-8700-4727-B285-CB6C72B69C4B}" type="presOf" srcId="{73885096-D631-4E5A-9933-739159842756}" destId="{FA37AC49-B3E1-49FC-A8E1-8B84EC61C1EE}" srcOrd="0" destOrd="0" presId="urn:microsoft.com/office/officeart/2005/8/layout/cycle2"/>
    <dgm:cxn modelId="{D1E85B5F-2249-4373-BF73-DD36E213D023}" type="presOf" srcId="{F6ECA8D3-46D2-44F7-894B-1A5EA8BB66F4}" destId="{C8E11C7E-8BD6-42AC-ABDF-0DD25E5B6C2A}" srcOrd="0" destOrd="0" presId="urn:microsoft.com/office/officeart/2005/8/layout/cycle2"/>
    <dgm:cxn modelId="{901C3943-B76F-4CC5-A364-001B201652B2}" type="presOf" srcId="{1DB601E0-A7AC-47F6-9177-873742549598}" destId="{19DAB3FC-A204-4F53-9244-D4DF8BA45DE0}" srcOrd="1" destOrd="0" presId="urn:microsoft.com/office/officeart/2005/8/layout/cycle2"/>
    <dgm:cxn modelId="{01B92168-ABFF-40D1-8B8D-15BCDD0EA57B}" type="presOf" srcId="{27C1D59E-81CC-4E37-A68E-14F8572BD8D0}" destId="{FB81DD26-9FE3-4DF4-A32D-3DC67B654508}" srcOrd="0" destOrd="0" presId="urn:microsoft.com/office/officeart/2005/8/layout/cycle2"/>
    <dgm:cxn modelId="{AFA5304E-55FB-432D-951E-B92EAD891D9A}" srcId="{FA74E7C7-9999-4B3B-BB24-B99F41918154}" destId="{73885096-D631-4E5A-9933-739159842756}" srcOrd="4" destOrd="0" parTransId="{596DF170-6869-42EB-A1AF-99FCB9CE84C2}" sibTransId="{22ED66BC-7C52-4356-BB6A-3D382D0B1E06}"/>
    <dgm:cxn modelId="{69C5D16F-69B1-4329-BC02-581B6C392270}" srcId="{FA74E7C7-9999-4B3B-BB24-B99F41918154}" destId="{F6ECA8D3-46D2-44F7-894B-1A5EA8BB66F4}" srcOrd="7" destOrd="0" parTransId="{4D935421-F312-4E30-BFCF-78A9FB533052}" sibTransId="{AF6C167D-881C-4175-8303-97495FCFC97D}"/>
    <dgm:cxn modelId="{E5A15775-D8A5-43E3-A20C-34D5EF9644EE}" type="presOf" srcId="{3DCE7ED9-A289-46A9-878A-D05BBEAC3DE8}" destId="{F4C0013C-AD5F-4BA3-A865-1D4A751C2E24}" srcOrd="0" destOrd="0" presId="urn:microsoft.com/office/officeart/2005/8/layout/cycle2"/>
    <dgm:cxn modelId="{549AF955-0401-4902-950A-4159E22EB990}" type="presOf" srcId="{032728F2-8907-4447-ACCF-3B4DCE5B5854}" destId="{47D93B9C-F9A1-456C-85C4-871E6E8E372E}" srcOrd="0" destOrd="0" presId="urn:microsoft.com/office/officeart/2005/8/layout/cycle2"/>
    <dgm:cxn modelId="{6AFC7556-D0AB-47D4-AF55-962654F668DD}" srcId="{FA74E7C7-9999-4B3B-BB24-B99F41918154}" destId="{FED7B5CC-2588-435E-AAC4-36C809E23D5F}" srcOrd="6" destOrd="0" parTransId="{1D9D44C6-694B-47FF-8E81-C461B2F360BC}" sibTransId="{265BCEFA-6E12-4EAD-AD69-0D98A42AA6E3}"/>
    <dgm:cxn modelId="{8458A879-20E4-4DF4-8613-7C725CDA1A00}" type="presOf" srcId="{AF6C167D-881C-4175-8303-97495FCFC97D}" destId="{51E4F26F-943E-421E-9F65-CF1FF3C5694C}" srcOrd="0" destOrd="0" presId="urn:microsoft.com/office/officeart/2005/8/layout/cycle2"/>
    <dgm:cxn modelId="{7DC1E37A-D3B1-4354-A547-E892AFB7753A}" type="presOf" srcId="{36B92B0B-5041-4425-8589-8604C2E3BC75}" destId="{1B739F66-39B5-4D8C-874F-FD3544015589}" srcOrd="0" destOrd="0" presId="urn:microsoft.com/office/officeart/2005/8/layout/cycle2"/>
    <dgm:cxn modelId="{F43B517C-5C6E-4ED1-B0A6-550C4854899B}" type="presOf" srcId="{A6365A08-BF26-4C28-8799-9F097C0826F7}" destId="{548B0B31-A09A-405D-8750-B9EBC60214BB}" srcOrd="1" destOrd="0" presId="urn:microsoft.com/office/officeart/2005/8/layout/cycle2"/>
    <dgm:cxn modelId="{AC6CAF81-3208-4F52-A9CF-93233AAAD101}" type="presOf" srcId="{265BCEFA-6E12-4EAD-AD69-0D98A42AA6E3}" destId="{2D2770AF-267B-443B-B94A-F2DA190F9B7D}" srcOrd="1" destOrd="0" presId="urn:microsoft.com/office/officeart/2005/8/layout/cycle2"/>
    <dgm:cxn modelId="{0FA50C83-7916-4EDF-9B81-3D6254CB4B22}" type="presOf" srcId="{22ED66BC-7C52-4356-BB6A-3D382D0B1E06}" destId="{3F7835FE-B426-430C-87E4-363047DCDA34}" srcOrd="1" destOrd="0" presId="urn:microsoft.com/office/officeart/2005/8/layout/cycle2"/>
    <dgm:cxn modelId="{246E9985-DA3B-449E-AB14-7C887A7CF69C}" type="presOf" srcId="{FA74E7C7-9999-4B3B-BB24-B99F41918154}" destId="{50FC83D0-EFFA-43E7-B189-6412F905C1EF}" srcOrd="0" destOrd="0" presId="urn:microsoft.com/office/officeart/2005/8/layout/cycle2"/>
    <dgm:cxn modelId="{A087B889-F278-45A9-A9E8-547B487B093E}" srcId="{FA74E7C7-9999-4B3B-BB24-B99F41918154}" destId="{C3F5F333-92A8-49B8-B167-00A944774F65}" srcOrd="1" destOrd="0" parTransId="{E23142DB-F4FD-4FCE-8582-C7D9BDF15773}" sibTransId="{2757587D-2918-4C73-918D-5F03C4130E7E}"/>
    <dgm:cxn modelId="{14B9618D-29B4-4F4B-9947-DA97E1DDF185}" type="presOf" srcId="{951A2B4E-DB42-4C82-9571-EF9A46D1C7D6}" destId="{BB0FA83C-8B39-494C-B16E-353EF3E42176}" srcOrd="0" destOrd="0" presId="urn:microsoft.com/office/officeart/2005/8/layout/cycle2"/>
    <dgm:cxn modelId="{3E9ADC92-CE1E-406C-AC2A-872FE529FA1A}" type="presOf" srcId="{521C943E-59A4-46FB-A93E-9B9EDDF8CC31}" destId="{0FAC41A3-98A9-495A-9686-E9523812584E}" srcOrd="1" destOrd="0" presId="urn:microsoft.com/office/officeart/2005/8/layout/cycle2"/>
    <dgm:cxn modelId="{BD714F99-4ACC-4551-B005-4D30A6C2F2EF}" srcId="{FA74E7C7-9999-4B3B-BB24-B99F41918154}" destId="{4D3971C2-5873-4A44-8983-E31DE0A3C031}" srcOrd="0" destOrd="0" parTransId="{D32FDFB8-2103-424F-9D76-0F3FE1A0A3F2}" sibTransId="{1DB601E0-A7AC-47F6-9177-873742549598}"/>
    <dgm:cxn modelId="{4ECD1DAA-2D48-490B-889B-C701A2858D20}" type="presOf" srcId="{2757587D-2918-4C73-918D-5F03C4130E7E}" destId="{08AC0E47-3E92-4447-8192-31BEAAA3E01F}" srcOrd="1" destOrd="0" presId="urn:microsoft.com/office/officeart/2005/8/layout/cycle2"/>
    <dgm:cxn modelId="{C17779C1-2195-485F-8321-391801AB2A24}" type="presOf" srcId="{A6365A08-BF26-4C28-8799-9F097C0826F7}" destId="{4BDC894B-CCC9-4CF5-A53F-7DF05C1CB765}" srcOrd="0" destOrd="0" presId="urn:microsoft.com/office/officeart/2005/8/layout/cycle2"/>
    <dgm:cxn modelId="{7B1007D1-B128-4E36-BAB6-D06EA1A23788}" srcId="{FA74E7C7-9999-4B3B-BB24-B99F41918154}" destId="{41460434-8753-435E-9DB2-83248CFC3EC6}" srcOrd="8" destOrd="0" parTransId="{9857A96C-CBBC-4119-9EFC-E3CE6B96249D}" sibTransId="{032728F2-8907-4447-ACCF-3B4DCE5B5854}"/>
    <dgm:cxn modelId="{AC3C9FD1-375B-497A-906F-C762AB34E323}" type="presOf" srcId="{3D3AE378-3FAD-45C7-9622-ECAC2B6F2EA1}" destId="{9D53300A-ED05-48DB-AB16-4A61E38C72CA}" srcOrd="1" destOrd="0" presId="urn:microsoft.com/office/officeart/2005/8/layout/cycle2"/>
    <dgm:cxn modelId="{E4F12AD7-F357-4CE3-8816-E89087B494B7}" type="presOf" srcId="{1DB601E0-A7AC-47F6-9177-873742549598}" destId="{F9BBF4EC-B0DF-40E2-8980-30047610D008}" srcOrd="0" destOrd="0" presId="urn:microsoft.com/office/officeart/2005/8/layout/cycle2"/>
    <dgm:cxn modelId="{230BABDF-F7C9-4CC3-A637-02CE959A69EF}" srcId="{FA74E7C7-9999-4B3B-BB24-B99F41918154}" destId="{8622ED44-302A-4210-8B02-AF0302B4F59B}" srcOrd="2" destOrd="0" parTransId="{C93FFBDC-7201-496B-B82D-E0A129A284B3}" sibTransId="{3D3AE378-3FAD-45C7-9622-ECAC2B6F2EA1}"/>
    <dgm:cxn modelId="{077CAEEB-8DDB-4B5A-B570-105E8484A466}" type="presOf" srcId="{8622ED44-302A-4210-8B02-AF0302B4F59B}" destId="{20066E22-B358-4C01-88A1-A06E62502091}" srcOrd="0" destOrd="0" presId="urn:microsoft.com/office/officeart/2005/8/layout/cycle2"/>
    <dgm:cxn modelId="{D95E64ED-D99F-4B9D-BFC0-5A262CDE1D95}" type="presOf" srcId="{2757587D-2918-4C73-918D-5F03C4130E7E}" destId="{C63836C1-B18E-4F20-A96B-9ED14E3C96E1}" srcOrd="0" destOrd="0" presId="urn:microsoft.com/office/officeart/2005/8/layout/cycle2"/>
    <dgm:cxn modelId="{0665E0B0-0293-4424-85FA-2376E7DE55BE}" type="presParOf" srcId="{50FC83D0-EFFA-43E7-B189-6412F905C1EF}" destId="{7D365E33-AE87-4120-9A64-588E55FE0C05}" srcOrd="0" destOrd="0" presId="urn:microsoft.com/office/officeart/2005/8/layout/cycle2"/>
    <dgm:cxn modelId="{FF398448-2DD5-4BD5-B09E-97A9BD085198}" type="presParOf" srcId="{50FC83D0-EFFA-43E7-B189-6412F905C1EF}" destId="{F9BBF4EC-B0DF-40E2-8980-30047610D008}" srcOrd="1" destOrd="0" presId="urn:microsoft.com/office/officeart/2005/8/layout/cycle2"/>
    <dgm:cxn modelId="{24C37A2C-98FC-4831-8A05-F0A5658ADFFD}" type="presParOf" srcId="{F9BBF4EC-B0DF-40E2-8980-30047610D008}" destId="{19DAB3FC-A204-4F53-9244-D4DF8BA45DE0}" srcOrd="0" destOrd="0" presId="urn:microsoft.com/office/officeart/2005/8/layout/cycle2"/>
    <dgm:cxn modelId="{A97D5BA0-5E06-4862-8463-B610C1D311C8}" type="presParOf" srcId="{50FC83D0-EFFA-43E7-B189-6412F905C1EF}" destId="{1A862651-ADF5-4A78-B81A-795C2C5F1DE3}" srcOrd="2" destOrd="0" presId="urn:microsoft.com/office/officeart/2005/8/layout/cycle2"/>
    <dgm:cxn modelId="{98C24E91-1085-414A-8BD8-7A7881D1CEBB}" type="presParOf" srcId="{50FC83D0-EFFA-43E7-B189-6412F905C1EF}" destId="{C63836C1-B18E-4F20-A96B-9ED14E3C96E1}" srcOrd="3" destOrd="0" presId="urn:microsoft.com/office/officeart/2005/8/layout/cycle2"/>
    <dgm:cxn modelId="{84DDCE08-6DB0-478A-BF08-4489CB025FFE}" type="presParOf" srcId="{C63836C1-B18E-4F20-A96B-9ED14E3C96E1}" destId="{08AC0E47-3E92-4447-8192-31BEAAA3E01F}" srcOrd="0" destOrd="0" presId="urn:microsoft.com/office/officeart/2005/8/layout/cycle2"/>
    <dgm:cxn modelId="{5B96DB7E-EB1F-43F5-8271-DF701FABC392}" type="presParOf" srcId="{50FC83D0-EFFA-43E7-B189-6412F905C1EF}" destId="{20066E22-B358-4C01-88A1-A06E62502091}" srcOrd="4" destOrd="0" presId="urn:microsoft.com/office/officeart/2005/8/layout/cycle2"/>
    <dgm:cxn modelId="{61924AF5-C3E6-4BEC-A4B9-BBD8E2D88F63}" type="presParOf" srcId="{50FC83D0-EFFA-43E7-B189-6412F905C1EF}" destId="{443EF82C-8147-4731-A6DB-45ED46F047AF}" srcOrd="5" destOrd="0" presId="urn:microsoft.com/office/officeart/2005/8/layout/cycle2"/>
    <dgm:cxn modelId="{223F4012-1CBE-4F32-B0C1-E404B94F0E99}" type="presParOf" srcId="{443EF82C-8147-4731-A6DB-45ED46F047AF}" destId="{9D53300A-ED05-48DB-AB16-4A61E38C72CA}" srcOrd="0" destOrd="0" presId="urn:microsoft.com/office/officeart/2005/8/layout/cycle2"/>
    <dgm:cxn modelId="{F755B133-084C-4C76-BFB7-2BA9D5DF1332}" type="presParOf" srcId="{50FC83D0-EFFA-43E7-B189-6412F905C1EF}" destId="{BB0FA83C-8B39-494C-B16E-353EF3E42176}" srcOrd="6" destOrd="0" presId="urn:microsoft.com/office/officeart/2005/8/layout/cycle2"/>
    <dgm:cxn modelId="{6074C30D-03E7-4262-A8AD-BDACF2A78767}" type="presParOf" srcId="{50FC83D0-EFFA-43E7-B189-6412F905C1EF}" destId="{4BDC894B-CCC9-4CF5-A53F-7DF05C1CB765}" srcOrd="7" destOrd="0" presId="urn:microsoft.com/office/officeart/2005/8/layout/cycle2"/>
    <dgm:cxn modelId="{32369FF0-4FAD-4424-BFF0-EBA9616D9845}" type="presParOf" srcId="{4BDC894B-CCC9-4CF5-A53F-7DF05C1CB765}" destId="{548B0B31-A09A-405D-8750-B9EBC60214BB}" srcOrd="0" destOrd="0" presId="urn:microsoft.com/office/officeart/2005/8/layout/cycle2"/>
    <dgm:cxn modelId="{21B8B76B-6B15-4B74-AF9A-7534B92F769B}" type="presParOf" srcId="{50FC83D0-EFFA-43E7-B189-6412F905C1EF}" destId="{FA37AC49-B3E1-49FC-A8E1-8B84EC61C1EE}" srcOrd="8" destOrd="0" presId="urn:microsoft.com/office/officeart/2005/8/layout/cycle2"/>
    <dgm:cxn modelId="{41E53729-1016-49A5-A31E-AAACED4B0820}" type="presParOf" srcId="{50FC83D0-EFFA-43E7-B189-6412F905C1EF}" destId="{DBDBC335-C8D9-4293-9727-CC73991E0A67}" srcOrd="9" destOrd="0" presId="urn:microsoft.com/office/officeart/2005/8/layout/cycle2"/>
    <dgm:cxn modelId="{0DDCB6D8-FA76-4533-9CFE-432AD3B9697B}" type="presParOf" srcId="{DBDBC335-C8D9-4293-9727-CC73991E0A67}" destId="{3F7835FE-B426-430C-87E4-363047DCDA34}" srcOrd="0" destOrd="0" presId="urn:microsoft.com/office/officeart/2005/8/layout/cycle2"/>
    <dgm:cxn modelId="{DDD6700D-79B1-4695-B425-421DC49753ED}" type="presParOf" srcId="{50FC83D0-EFFA-43E7-B189-6412F905C1EF}" destId="{FB81DD26-9FE3-4DF4-A32D-3DC67B654508}" srcOrd="10" destOrd="0" presId="urn:microsoft.com/office/officeart/2005/8/layout/cycle2"/>
    <dgm:cxn modelId="{D1F9295F-ECB3-427A-B3C2-AA16E6F090D6}" type="presParOf" srcId="{50FC83D0-EFFA-43E7-B189-6412F905C1EF}" destId="{F4C0013C-AD5F-4BA3-A865-1D4A751C2E24}" srcOrd="11" destOrd="0" presId="urn:microsoft.com/office/officeart/2005/8/layout/cycle2"/>
    <dgm:cxn modelId="{4EFAFA61-2C40-4571-BB2E-32EA6D4546B6}" type="presParOf" srcId="{F4C0013C-AD5F-4BA3-A865-1D4A751C2E24}" destId="{63FE4561-F665-43A3-8BA4-2D12F0DBA6CE}" srcOrd="0" destOrd="0" presId="urn:microsoft.com/office/officeart/2005/8/layout/cycle2"/>
    <dgm:cxn modelId="{38C6D95A-AF67-43FF-918A-FEF5EC75A679}" type="presParOf" srcId="{50FC83D0-EFFA-43E7-B189-6412F905C1EF}" destId="{65E31F57-41C9-4E6F-A10E-98DA693CD7C5}" srcOrd="12" destOrd="0" presId="urn:microsoft.com/office/officeart/2005/8/layout/cycle2"/>
    <dgm:cxn modelId="{A497A74A-2CE0-42B2-B66E-F64C002BBC11}" type="presParOf" srcId="{50FC83D0-EFFA-43E7-B189-6412F905C1EF}" destId="{060BF43B-EAE9-4CE7-A3D2-9D5D8D53148D}" srcOrd="13" destOrd="0" presId="urn:microsoft.com/office/officeart/2005/8/layout/cycle2"/>
    <dgm:cxn modelId="{57FD1034-3141-48F4-9CED-3FFFFBF95C24}" type="presParOf" srcId="{060BF43B-EAE9-4CE7-A3D2-9D5D8D53148D}" destId="{2D2770AF-267B-443B-B94A-F2DA190F9B7D}" srcOrd="0" destOrd="0" presId="urn:microsoft.com/office/officeart/2005/8/layout/cycle2"/>
    <dgm:cxn modelId="{057FD51A-F13C-4458-8816-BA9E07945307}" type="presParOf" srcId="{50FC83D0-EFFA-43E7-B189-6412F905C1EF}" destId="{C8E11C7E-8BD6-42AC-ABDF-0DD25E5B6C2A}" srcOrd="14" destOrd="0" presId="urn:microsoft.com/office/officeart/2005/8/layout/cycle2"/>
    <dgm:cxn modelId="{2321CB94-3713-4D00-AAD5-53E15A9C1A7D}" type="presParOf" srcId="{50FC83D0-EFFA-43E7-B189-6412F905C1EF}" destId="{51E4F26F-943E-421E-9F65-CF1FF3C5694C}" srcOrd="15" destOrd="0" presId="urn:microsoft.com/office/officeart/2005/8/layout/cycle2"/>
    <dgm:cxn modelId="{8AFBA71C-FC82-44FD-BDA8-CD3686FAFBB8}" type="presParOf" srcId="{51E4F26F-943E-421E-9F65-CF1FF3C5694C}" destId="{7CF12D48-6DAB-4F71-8A77-0E3515EA01F4}" srcOrd="0" destOrd="0" presId="urn:microsoft.com/office/officeart/2005/8/layout/cycle2"/>
    <dgm:cxn modelId="{BCEA4727-6DDF-41C3-93CB-9B287CC540BD}" type="presParOf" srcId="{50FC83D0-EFFA-43E7-B189-6412F905C1EF}" destId="{E487A0B3-2293-4722-A9F7-AFF15D254621}" srcOrd="16" destOrd="0" presId="urn:microsoft.com/office/officeart/2005/8/layout/cycle2"/>
    <dgm:cxn modelId="{2444655D-BF97-4992-ABD6-1C3F8368691B}" type="presParOf" srcId="{50FC83D0-EFFA-43E7-B189-6412F905C1EF}" destId="{47D93B9C-F9A1-456C-85C4-871E6E8E372E}" srcOrd="17" destOrd="0" presId="urn:microsoft.com/office/officeart/2005/8/layout/cycle2"/>
    <dgm:cxn modelId="{A9FEE8B8-49D3-4E8D-82F0-4406A301ECEE}" type="presParOf" srcId="{47D93B9C-F9A1-456C-85C4-871E6E8E372E}" destId="{C2CE7FC0-589E-4A54-A799-7F2ED4E7B03E}" srcOrd="0" destOrd="0" presId="urn:microsoft.com/office/officeart/2005/8/layout/cycle2"/>
    <dgm:cxn modelId="{E05D0508-F3FB-4E67-A5EE-CE5CFB9B55E7}" type="presParOf" srcId="{50FC83D0-EFFA-43E7-B189-6412F905C1EF}" destId="{1B739F66-39B5-4D8C-874F-FD3544015589}" srcOrd="18" destOrd="0" presId="urn:microsoft.com/office/officeart/2005/8/layout/cycle2"/>
    <dgm:cxn modelId="{3C3A6A27-9E0C-47DF-B302-4FB91ABB008E}" type="presParOf" srcId="{50FC83D0-EFFA-43E7-B189-6412F905C1EF}" destId="{55BE6D0D-0F59-4ED1-9981-1E6C5402173A}" srcOrd="19" destOrd="0" presId="urn:microsoft.com/office/officeart/2005/8/layout/cycle2"/>
    <dgm:cxn modelId="{2CBE2C2E-0239-4D01-9908-07D8B5556BBC}" type="presParOf" srcId="{55BE6D0D-0F59-4ED1-9981-1E6C5402173A}" destId="{0FAC41A3-98A9-495A-9686-E9523812584E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00D194-A718-484F-B9D6-778E180F0F66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2E9959-3D7A-4CFE-B5AF-A0A7DF9C5F93}">
      <dgm:prSet phldrT="[Text]" custT="1"/>
      <dgm:spPr>
        <a:solidFill>
          <a:schemeClr val="bg2">
            <a:lumMod val="40000"/>
            <a:lumOff val="6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177800" indent="-177800" algn="ctr">
            <a:tabLst/>
          </a:pPr>
          <a:r>
            <a:rPr lang="en-US" sz="1600" b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rPr>
            <a:t>Building permit submittal</a:t>
          </a:r>
        </a:p>
      </dgm:t>
    </dgm:pt>
    <dgm:pt modelId="{976D1AF9-63BA-4378-BE53-A438C3F57254}" type="parTrans" cxnId="{5C128C4C-AB02-45AA-A34B-D3592A533FAD}">
      <dgm:prSet/>
      <dgm:spPr/>
      <dgm:t>
        <a:bodyPr/>
        <a:lstStyle/>
        <a:p>
          <a:endParaRPr lang="en-US"/>
        </a:p>
      </dgm:t>
    </dgm:pt>
    <dgm:pt modelId="{4EAE87EA-9F79-428E-AC52-4954B14E9179}" type="sibTrans" cxnId="{5C128C4C-AB02-45AA-A34B-D3592A533FAD}">
      <dgm:prSet/>
      <dgm:spPr/>
      <dgm:t>
        <a:bodyPr/>
        <a:lstStyle/>
        <a:p>
          <a:endParaRPr lang="en-US" dirty="0">
            <a:solidFill>
              <a:schemeClr val="bg1"/>
            </a:solidFill>
            <a:latin typeface="Gotham" panose="02000504050000020004" pitchFamily="2" charset="0"/>
          </a:endParaRPr>
        </a:p>
      </dgm:t>
    </dgm:pt>
    <dgm:pt modelId="{DF2417EE-837E-45A8-B8B9-93927418D367}">
      <dgm:prSet phldrT="[Text]" custT="1"/>
      <dgm:spPr>
        <a:solidFill>
          <a:schemeClr val="bg2">
            <a:lumMod val="40000"/>
            <a:lumOff val="6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/>
          <a:r>
            <a:rPr lang="en-US" sz="16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Plan Review</a:t>
          </a:r>
        </a:p>
      </dgm:t>
    </dgm:pt>
    <dgm:pt modelId="{D3DDD009-228B-444E-8779-067C6F576159}" type="parTrans" cxnId="{6785F79C-2FF2-49BC-A88F-F5D3E2D7FD95}">
      <dgm:prSet/>
      <dgm:spPr/>
      <dgm:t>
        <a:bodyPr/>
        <a:lstStyle/>
        <a:p>
          <a:endParaRPr lang="en-US"/>
        </a:p>
      </dgm:t>
    </dgm:pt>
    <dgm:pt modelId="{90ED3C04-A2CD-4FF3-8D0C-BF0C59FA15AF}" type="sibTrans" cxnId="{6785F79C-2FF2-49BC-A88F-F5D3E2D7FD95}">
      <dgm:prSet/>
      <dgm:spPr/>
      <dgm:t>
        <a:bodyPr/>
        <a:lstStyle/>
        <a:p>
          <a:endParaRPr lang="en-US" dirty="0">
            <a:solidFill>
              <a:schemeClr val="bg1"/>
            </a:solidFill>
            <a:latin typeface="Gotham" panose="02000504050000020004" pitchFamily="2" charset="0"/>
          </a:endParaRPr>
        </a:p>
      </dgm:t>
    </dgm:pt>
    <dgm:pt modelId="{FCFC48DC-06A2-4398-94A5-077D84A0C12F}">
      <dgm:prSet phldrT="[Text]" custT="1"/>
      <dgm:spPr>
        <a:solidFill>
          <a:schemeClr val="bg2">
            <a:lumMod val="40000"/>
            <a:lumOff val="6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231775" indent="-231775" algn="ctr"/>
          <a:r>
            <a:rPr lang="en-US" sz="16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Permit Issued—Construction begins… </a:t>
          </a:r>
        </a:p>
      </dgm:t>
    </dgm:pt>
    <dgm:pt modelId="{FBAF8C6D-9232-4285-B4C9-04354A2AD5D8}" type="parTrans" cxnId="{797B1196-CD10-48D6-B842-C69835DAAEF0}">
      <dgm:prSet/>
      <dgm:spPr/>
      <dgm:t>
        <a:bodyPr/>
        <a:lstStyle/>
        <a:p>
          <a:endParaRPr lang="en-US"/>
        </a:p>
      </dgm:t>
    </dgm:pt>
    <dgm:pt modelId="{34A011B1-34D8-4E90-8A72-49BF9F705298}" type="sibTrans" cxnId="{797B1196-CD10-48D6-B842-C69835DAAEF0}">
      <dgm:prSet/>
      <dgm:spPr/>
      <dgm:t>
        <a:bodyPr/>
        <a:lstStyle/>
        <a:p>
          <a:endParaRPr lang="en-US" dirty="0">
            <a:solidFill>
              <a:schemeClr val="bg1"/>
            </a:solidFill>
            <a:latin typeface="Gotham" panose="02000504050000020004" pitchFamily="2" charset="0"/>
          </a:endParaRPr>
        </a:p>
      </dgm:t>
    </dgm:pt>
    <dgm:pt modelId="{D0E4349C-7D7C-435D-AD73-33F7FA41F005}">
      <dgm:prSet custT="1"/>
      <dgm:spPr>
        <a:solidFill>
          <a:schemeClr val="bg2">
            <a:lumMod val="40000"/>
            <a:lumOff val="6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231775" indent="-231775" algn="l"/>
          <a:r>
            <a:rPr lang="en-US" sz="16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Inspections occur at required stages</a:t>
          </a:r>
          <a:endParaRPr lang="en-US" sz="1300" b="1" dirty="0">
            <a:solidFill>
              <a:schemeClr val="bg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0EAC01-A51F-47D1-8870-5F1278400100}" type="parTrans" cxnId="{A40C6D67-85B3-4529-81C5-2588A7C05FF0}">
      <dgm:prSet/>
      <dgm:spPr/>
      <dgm:t>
        <a:bodyPr/>
        <a:lstStyle/>
        <a:p>
          <a:endParaRPr lang="en-US"/>
        </a:p>
      </dgm:t>
    </dgm:pt>
    <dgm:pt modelId="{A0C475CC-F36F-469E-ABD7-2DC656958111}" type="sibTrans" cxnId="{A40C6D67-85B3-4529-81C5-2588A7C05FF0}">
      <dgm:prSet/>
      <dgm:spPr/>
      <dgm:t>
        <a:bodyPr/>
        <a:lstStyle/>
        <a:p>
          <a:endParaRPr lang="en-US" dirty="0">
            <a:solidFill>
              <a:schemeClr val="bg1"/>
            </a:solidFill>
            <a:latin typeface="Gotham" panose="02000504050000020004" pitchFamily="2" charset="0"/>
          </a:endParaRPr>
        </a:p>
      </dgm:t>
    </dgm:pt>
    <dgm:pt modelId="{4D4DAB10-60D9-4AA2-B3B5-1133D312DE27}">
      <dgm:prSet custT="1"/>
      <dgm:spPr>
        <a:gradFill flip="none" rotWithShape="1">
          <a:gsLst>
            <a:gs pos="88000">
              <a:schemeClr val="accent4">
                <a:lumMod val="75000"/>
              </a:schemeClr>
            </a:gs>
            <a:gs pos="0">
              <a:schemeClr val="accent4">
                <a:lumMod val="50000"/>
              </a:schemeClr>
            </a:gs>
            <a:gs pos="94000">
              <a:schemeClr val="accent4">
                <a:lumMod val="75000"/>
              </a:schemeClr>
            </a:gs>
            <a:gs pos="0">
              <a:schemeClr val="accent4">
                <a:lumMod val="40000"/>
                <a:lumOff val="60000"/>
              </a:schemeClr>
            </a:gs>
            <a:gs pos="100000">
              <a:schemeClr val="bg1"/>
            </a:gs>
          </a:gsLst>
          <a:path path="circle">
            <a:fillToRect l="50000" t="50000" r="50000" b="50000"/>
          </a:path>
          <a:tileRect/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spcBef>
              <a:spcPts val="600"/>
            </a:spcBef>
          </a:pPr>
          <a:br>
            <a: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6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Certificate of Occupancy </a:t>
          </a:r>
          <a:br>
            <a:rPr lang="en-US" sz="16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200" b="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or Letter of Completion  </a:t>
          </a:r>
          <a:br>
            <a:rPr lang="en-US" sz="13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endParaRPr lang="en-US" sz="1300" dirty="0">
            <a:solidFill>
              <a:schemeClr val="bg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0CB779-303C-4D71-88BB-72148746B02C}" type="parTrans" cxnId="{085E972E-E4D2-4EA3-9FD4-4450124F8CCF}">
      <dgm:prSet/>
      <dgm:spPr/>
      <dgm:t>
        <a:bodyPr/>
        <a:lstStyle/>
        <a:p>
          <a:endParaRPr lang="en-US"/>
        </a:p>
      </dgm:t>
    </dgm:pt>
    <dgm:pt modelId="{3D35F8A1-3E8A-484F-8A00-757A4F9380AF}" type="sibTrans" cxnId="{085E972E-E4D2-4EA3-9FD4-4450124F8CCF}">
      <dgm:prSet/>
      <dgm:spPr/>
      <dgm:t>
        <a:bodyPr/>
        <a:lstStyle/>
        <a:p>
          <a:endParaRPr lang="en-US"/>
        </a:p>
      </dgm:t>
    </dgm:pt>
    <dgm:pt modelId="{3F7D7D6C-7EF1-41FA-BAF2-A3EBCA5F8A2C}" type="pres">
      <dgm:prSet presAssocID="{6B00D194-A718-484F-B9D6-778E180F0F66}" presName="diagram" presStyleCnt="0">
        <dgm:presLayoutVars>
          <dgm:dir/>
          <dgm:resizeHandles val="exact"/>
        </dgm:presLayoutVars>
      </dgm:prSet>
      <dgm:spPr/>
    </dgm:pt>
    <dgm:pt modelId="{03E6A801-290B-47E3-9D81-B494B9D8254C}" type="pres">
      <dgm:prSet presAssocID="{132E9959-3D7A-4CFE-B5AF-A0A7DF9C5F93}" presName="node" presStyleLbl="node1" presStyleIdx="0" presStyleCnt="5" custLinFactNeighborX="-57076" custLinFactNeighborY="52360">
        <dgm:presLayoutVars>
          <dgm:bulletEnabled val="1"/>
        </dgm:presLayoutVars>
      </dgm:prSet>
      <dgm:spPr/>
    </dgm:pt>
    <dgm:pt modelId="{BF5B4E96-9642-4EA5-ACD4-BC5872595135}" type="pres">
      <dgm:prSet presAssocID="{4EAE87EA-9F79-428E-AC52-4954B14E9179}" presName="sibTrans" presStyleLbl="sibTrans2D1" presStyleIdx="0" presStyleCnt="4" custScaleX="165320" custLinFactNeighborX="17021" custLinFactNeighborY="2258"/>
      <dgm:spPr/>
    </dgm:pt>
    <dgm:pt modelId="{A9F6F9AB-2A31-4F26-BE00-E3DDF5F517C6}" type="pres">
      <dgm:prSet presAssocID="{4EAE87EA-9F79-428E-AC52-4954B14E9179}" presName="connectorText" presStyleLbl="sibTrans2D1" presStyleIdx="0" presStyleCnt="4"/>
      <dgm:spPr/>
    </dgm:pt>
    <dgm:pt modelId="{E0387726-6445-4739-B762-C7A16D4556EB}" type="pres">
      <dgm:prSet presAssocID="{DF2417EE-837E-45A8-B8B9-93927418D367}" presName="node" presStyleLbl="node1" presStyleIdx="1" presStyleCnt="5" custLinFactNeighborX="-73709" custLinFactNeighborY="54694">
        <dgm:presLayoutVars>
          <dgm:bulletEnabled val="1"/>
        </dgm:presLayoutVars>
      </dgm:prSet>
      <dgm:spPr/>
    </dgm:pt>
    <dgm:pt modelId="{979E4AC9-9092-4FE3-BCA0-63C2DE46F13B}" type="pres">
      <dgm:prSet presAssocID="{90ED3C04-A2CD-4FF3-8D0C-BF0C59FA15AF}" presName="sibTrans" presStyleLbl="sibTrans2D1" presStyleIdx="1" presStyleCnt="4" custScaleX="157691" custLinFactNeighborX="17689" custLinFactNeighborY="5207"/>
      <dgm:spPr/>
    </dgm:pt>
    <dgm:pt modelId="{60090B57-FFD4-4F4B-9778-1E6D921CBDC2}" type="pres">
      <dgm:prSet presAssocID="{90ED3C04-A2CD-4FF3-8D0C-BF0C59FA15AF}" presName="connectorText" presStyleLbl="sibTrans2D1" presStyleIdx="1" presStyleCnt="4"/>
      <dgm:spPr/>
    </dgm:pt>
    <dgm:pt modelId="{A98448B0-7A36-43B1-B3E1-E4E4F29CD647}" type="pres">
      <dgm:prSet presAssocID="{FCFC48DC-06A2-4398-94A5-077D84A0C12F}" presName="node" presStyleLbl="node1" presStyleIdx="2" presStyleCnt="5" custLinFactNeighborX="-80438" custLinFactNeighborY="54694">
        <dgm:presLayoutVars>
          <dgm:bulletEnabled val="1"/>
        </dgm:presLayoutVars>
      </dgm:prSet>
      <dgm:spPr/>
    </dgm:pt>
    <dgm:pt modelId="{3CE66624-981B-4593-84D1-022BB144F0BF}" type="pres">
      <dgm:prSet presAssocID="{34A011B1-34D8-4E90-8A72-49BF9F705298}" presName="sibTrans" presStyleLbl="sibTrans2D1" presStyleIdx="2" presStyleCnt="4" custScaleX="157387" custLinFactNeighborX="13692" custLinFactNeighborY="2342"/>
      <dgm:spPr/>
    </dgm:pt>
    <dgm:pt modelId="{37D84AFB-4062-4AA1-B486-99C3E5EB9274}" type="pres">
      <dgm:prSet presAssocID="{34A011B1-34D8-4E90-8A72-49BF9F705298}" presName="connectorText" presStyleLbl="sibTrans2D1" presStyleIdx="2" presStyleCnt="4"/>
      <dgm:spPr/>
    </dgm:pt>
    <dgm:pt modelId="{02664E97-08EB-419E-BFEB-7E6ABF88ADB1}" type="pres">
      <dgm:prSet presAssocID="{D0E4349C-7D7C-435D-AD73-33F7FA41F005}" presName="node" presStyleLbl="node1" presStyleIdx="3" presStyleCnt="5" custLinFactY="-69222" custLinFactNeighborX="47869" custLinFactNeighborY="-100000">
        <dgm:presLayoutVars>
          <dgm:bulletEnabled val="1"/>
        </dgm:presLayoutVars>
      </dgm:prSet>
      <dgm:spPr/>
    </dgm:pt>
    <dgm:pt modelId="{85306AA0-5601-4237-896E-188B4D7C3C9D}" type="pres">
      <dgm:prSet presAssocID="{A0C475CC-F36F-469E-ABD7-2DC656958111}" presName="sibTrans" presStyleLbl="sibTrans2D1" presStyleIdx="3" presStyleCnt="4" custAng="356236" custScaleX="186631" custLinFactY="6018" custLinFactNeighborX="-15568" custLinFactNeighborY="100000"/>
      <dgm:spPr/>
    </dgm:pt>
    <dgm:pt modelId="{3239F8EC-FDA7-4415-B617-B10CFF499973}" type="pres">
      <dgm:prSet presAssocID="{A0C475CC-F36F-469E-ABD7-2DC656958111}" presName="connectorText" presStyleLbl="sibTrans2D1" presStyleIdx="3" presStyleCnt="4"/>
      <dgm:spPr/>
    </dgm:pt>
    <dgm:pt modelId="{C4C866DD-9C16-4C1C-BA3D-D7A0CAEB1D69}" type="pres">
      <dgm:prSet presAssocID="{4D4DAB10-60D9-4AA2-B3B5-1133D312DE27}" presName="node" presStyleLbl="node1" presStyleIdx="4" presStyleCnt="5" custScaleX="145824" custScaleY="214499" custLinFactNeighborX="14747" custLinFactNeighborY="-35450">
        <dgm:presLayoutVars>
          <dgm:bulletEnabled val="1"/>
        </dgm:presLayoutVars>
      </dgm:prSet>
      <dgm:spPr>
        <a:prstGeom prst="star7">
          <a:avLst/>
        </a:prstGeom>
      </dgm:spPr>
    </dgm:pt>
  </dgm:ptLst>
  <dgm:cxnLst>
    <dgm:cxn modelId="{E267E801-D8E1-40FB-9667-205927A8584B}" type="presOf" srcId="{FCFC48DC-06A2-4398-94A5-077D84A0C12F}" destId="{A98448B0-7A36-43B1-B3E1-E4E4F29CD647}" srcOrd="0" destOrd="0" presId="urn:microsoft.com/office/officeart/2005/8/layout/process5"/>
    <dgm:cxn modelId="{248E2203-3DFB-4AC4-9E30-1005E67A0186}" type="presOf" srcId="{4D4DAB10-60D9-4AA2-B3B5-1133D312DE27}" destId="{C4C866DD-9C16-4C1C-BA3D-D7A0CAEB1D69}" srcOrd="0" destOrd="0" presId="urn:microsoft.com/office/officeart/2005/8/layout/process5"/>
    <dgm:cxn modelId="{9E08DA05-891B-406F-8AEC-908C92B0D511}" type="presOf" srcId="{90ED3C04-A2CD-4FF3-8D0C-BF0C59FA15AF}" destId="{60090B57-FFD4-4F4B-9778-1E6D921CBDC2}" srcOrd="1" destOrd="0" presId="urn:microsoft.com/office/officeart/2005/8/layout/process5"/>
    <dgm:cxn modelId="{085E972E-E4D2-4EA3-9FD4-4450124F8CCF}" srcId="{6B00D194-A718-484F-B9D6-778E180F0F66}" destId="{4D4DAB10-60D9-4AA2-B3B5-1133D312DE27}" srcOrd="4" destOrd="0" parTransId="{4D0CB779-303C-4D71-88BB-72148746B02C}" sibTransId="{3D35F8A1-3E8A-484F-8A00-757A4F9380AF}"/>
    <dgm:cxn modelId="{E021325B-EBF6-4F42-B4D1-F4B7DDA25DEE}" type="presOf" srcId="{6B00D194-A718-484F-B9D6-778E180F0F66}" destId="{3F7D7D6C-7EF1-41FA-BAF2-A3EBCA5F8A2C}" srcOrd="0" destOrd="0" presId="urn:microsoft.com/office/officeart/2005/8/layout/process5"/>
    <dgm:cxn modelId="{E4C62165-2C8C-4889-9751-289DB5DB1720}" type="presOf" srcId="{A0C475CC-F36F-469E-ABD7-2DC656958111}" destId="{3239F8EC-FDA7-4415-B617-B10CFF499973}" srcOrd="1" destOrd="0" presId="urn:microsoft.com/office/officeart/2005/8/layout/process5"/>
    <dgm:cxn modelId="{6B160847-F605-48FC-A5FB-31048901D951}" type="presOf" srcId="{132E9959-3D7A-4CFE-B5AF-A0A7DF9C5F93}" destId="{03E6A801-290B-47E3-9D81-B494B9D8254C}" srcOrd="0" destOrd="0" presId="urn:microsoft.com/office/officeart/2005/8/layout/process5"/>
    <dgm:cxn modelId="{A40C6D67-85B3-4529-81C5-2588A7C05FF0}" srcId="{6B00D194-A718-484F-B9D6-778E180F0F66}" destId="{D0E4349C-7D7C-435D-AD73-33F7FA41F005}" srcOrd="3" destOrd="0" parTransId="{390EAC01-A51F-47D1-8870-5F1278400100}" sibTransId="{A0C475CC-F36F-469E-ABD7-2DC656958111}"/>
    <dgm:cxn modelId="{5C128C4C-AB02-45AA-A34B-D3592A533FAD}" srcId="{6B00D194-A718-484F-B9D6-778E180F0F66}" destId="{132E9959-3D7A-4CFE-B5AF-A0A7DF9C5F93}" srcOrd="0" destOrd="0" parTransId="{976D1AF9-63BA-4378-BE53-A438C3F57254}" sibTransId="{4EAE87EA-9F79-428E-AC52-4954B14E9179}"/>
    <dgm:cxn modelId="{A19D6B6D-6A8E-4EB3-AB23-022EBA76D2F3}" type="presOf" srcId="{90ED3C04-A2CD-4FF3-8D0C-BF0C59FA15AF}" destId="{979E4AC9-9092-4FE3-BCA0-63C2DE46F13B}" srcOrd="0" destOrd="0" presId="urn:microsoft.com/office/officeart/2005/8/layout/process5"/>
    <dgm:cxn modelId="{F5E1F27F-3D61-4DF3-AC09-B32192BB0F31}" type="presOf" srcId="{4EAE87EA-9F79-428E-AC52-4954B14E9179}" destId="{A9F6F9AB-2A31-4F26-BE00-E3DDF5F517C6}" srcOrd="1" destOrd="0" presId="urn:microsoft.com/office/officeart/2005/8/layout/process5"/>
    <dgm:cxn modelId="{AD64A08A-4789-41A5-BC8B-2F4C364E44F6}" type="presOf" srcId="{A0C475CC-F36F-469E-ABD7-2DC656958111}" destId="{85306AA0-5601-4237-896E-188B4D7C3C9D}" srcOrd="0" destOrd="0" presId="urn:microsoft.com/office/officeart/2005/8/layout/process5"/>
    <dgm:cxn modelId="{6CFE9793-115A-4B22-B18A-B5FE85D85F21}" type="presOf" srcId="{D0E4349C-7D7C-435D-AD73-33F7FA41F005}" destId="{02664E97-08EB-419E-BFEB-7E6ABF88ADB1}" srcOrd="0" destOrd="0" presId="urn:microsoft.com/office/officeart/2005/8/layout/process5"/>
    <dgm:cxn modelId="{797B1196-CD10-48D6-B842-C69835DAAEF0}" srcId="{6B00D194-A718-484F-B9D6-778E180F0F66}" destId="{FCFC48DC-06A2-4398-94A5-077D84A0C12F}" srcOrd="2" destOrd="0" parTransId="{FBAF8C6D-9232-4285-B4C9-04354A2AD5D8}" sibTransId="{34A011B1-34D8-4E90-8A72-49BF9F705298}"/>
    <dgm:cxn modelId="{6785F79C-2FF2-49BC-A88F-F5D3E2D7FD95}" srcId="{6B00D194-A718-484F-B9D6-778E180F0F66}" destId="{DF2417EE-837E-45A8-B8B9-93927418D367}" srcOrd="1" destOrd="0" parTransId="{D3DDD009-228B-444E-8779-067C6F576159}" sibTransId="{90ED3C04-A2CD-4FF3-8D0C-BF0C59FA15AF}"/>
    <dgm:cxn modelId="{38C96FB0-30E9-42B0-B5A4-FD8F058B15E6}" type="presOf" srcId="{34A011B1-34D8-4E90-8A72-49BF9F705298}" destId="{37D84AFB-4062-4AA1-B486-99C3E5EB9274}" srcOrd="1" destOrd="0" presId="urn:microsoft.com/office/officeart/2005/8/layout/process5"/>
    <dgm:cxn modelId="{8EF125BE-F6FA-4ADA-ACC5-2252ADF31897}" type="presOf" srcId="{34A011B1-34D8-4E90-8A72-49BF9F705298}" destId="{3CE66624-981B-4593-84D1-022BB144F0BF}" srcOrd="0" destOrd="0" presId="urn:microsoft.com/office/officeart/2005/8/layout/process5"/>
    <dgm:cxn modelId="{027E3BC1-3FF1-4A60-A061-2FCC734D2F9B}" type="presOf" srcId="{DF2417EE-837E-45A8-B8B9-93927418D367}" destId="{E0387726-6445-4739-B762-C7A16D4556EB}" srcOrd="0" destOrd="0" presId="urn:microsoft.com/office/officeart/2005/8/layout/process5"/>
    <dgm:cxn modelId="{5456EAFE-CA86-4662-8B44-D1981D6A0FF4}" type="presOf" srcId="{4EAE87EA-9F79-428E-AC52-4954B14E9179}" destId="{BF5B4E96-9642-4EA5-ACD4-BC5872595135}" srcOrd="0" destOrd="0" presId="urn:microsoft.com/office/officeart/2005/8/layout/process5"/>
    <dgm:cxn modelId="{EC994D8C-31D2-41D8-B26B-CB6F912AF08F}" type="presParOf" srcId="{3F7D7D6C-7EF1-41FA-BAF2-A3EBCA5F8A2C}" destId="{03E6A801-290B-47E3-9D81-B494B9D8254C}" srcOrd="0" destOrd="0" presId="urn:microsoft.com/office/officeart/2005/8/layout/process5"/>
    <dgm:cxn modelId="{4FDD4AB3-1EAF-4E9E-97A0-137C32D2FC64}" type="presParOf" srcId="{3F7D7D6C-7EF1-41FA-BAF2-A3EBCA5F8A2C}" destId="{BF5B4E96-9642-4EA5-ACD4-BC5872595135}" srcOrd="1" destOrd="0" presId="urn:microsoft.com/office/officeart/2005/8/layout/process5"/>
    <dgm:cxn modelId="{A8048D77-D365-4CAF-9D1C-E59A822DF051}" type="presParOf" srcId="{BF5B4E96-9642-4EA5-ACD4-BC5872595135}" destId="{A9F6F9AB-2A31-4F26-BE00-E3DDF5F517C6}" srcOrd="0" destOrd="0" presId="urn:microsoft.com/office/officeart/2005/8/layout/process5"/>
    <dgm:cxn modelId="{1544428F-64FE-4A26-8A03-6C5064AFC3CB}" type="presParOf" srcId="{3F7D7D6C-7EF1-41FA-BAF2-A3EBCA5F8A2C}" destId="{E0387726-6445-4739-B762-C7A16D4556EB}" srcOrd="2" destOrd="0" presId="urn:microsoft.com/office/officeart/2005/8/layout/process5"/>
    <dgm:cxn modelId="{33225BEE-D2E0-4C92-9657-0867664B4145}" type="presParOf" srcId="{3F7D7D6C-7EF1-41FA-BAF2-A3EBCA5F8A2C}" destId="{979E4AC9-9092-4FE3-BCA0-63C2DE46F13B}" srcOrd="3" destOrd="0" presId="urn:microsoft.com/office/officeart/2005/8/layout/process5"/>
    <dgm:cxn modelId="{8C3FA126-2B7E-495C-B1E2-C5F399560901}" type="presParOf" srcId="{979E4AC9-9092-4FE3-BCA0-63C2DE46F13B}" destId="{60090B57-FFD4-4F4B-9778-1E6D921CBDC2}" srcOrd="0" destOrd="0" presId="urn:microsoft.com/office/officeart/2005/8/layout/process5"/>
    <dgm:cxn modelId="{438B924A-2012-44E4-9E44-1F0EB26DABEF}" type="presParOf" srcId="{3F7D7D6C-7EF1-41FA-BAF2-A3EBCA5F8A2C}" destId="{A98448B0-7A36-43B1-B3E1-E4E4F29CD647}" srcOrd="4" destOrd="0" presId="urn:microsoft.com/office/officeart/2005/8/layout/process5"/>
    <dgm:cxn modelId="{6F43BA09-7A7F-46A8-BDAB-9D2E8F0AF7DF}" type="presParOf" srcId="{3F7D7D6C-7EF1-41FA-BAF2-A3EBCA5F8A2C}" destId="{3CE66624-981B-4593-84D1-022BB144F0BF}" srcOrd="5" destOrd="0" presId="urn:microsoft.com/office/officeart/2005/8/layout/process5"/>
    <dgm:cxn modelId="{5405635A-5F54-485B-8D64-70519EA0CDA0}" type="presParOf" srcId="{3CE66624-981B-4593-84D1-022BB144F0BF}" destId="{37D84AFB-4062-4AA1-B486-99C3E5EB9274}" srcOrd="0" destOrd="0" presId="urn:microsoft.com/office/officeart/2005/8/layout/process5"/>
    <dgm:cxn modelId="{F1E6EA57-2CC9-4B0B-B9A0-27FD7A3E1BDE}" type="presParOf" srcId="{3F7D7D6C-7EF1-41FA-BAF2-A3EBCA5F8A2C}" destId="{02664E97-08EB-419E-BFEB-7E6ABF88ADB1}" srcOrd="6" destOrd="0" presId="urn:microsoft.com/office/officeart/2005/8/layout/process5"/>
    <dgm:cxn modelId="{0946C5F8-5C0E-4CCC-AAF1-AC39CD6E3F1C}" type="presParOf" srcId="{3F7D7D6C-7EF1-41FA-BAF2-A3EBCA5F8A2C}" destId="{85306AA0-5601-4237-896E-188B4D7C3C9D}" srcOrd="7" destOrd="0" presId="urn:microsoft.com/office/officeart/2005/8/layout/process5"/>
    <dgm:cxn modelId="{70B5B3AF-83C4-4F48-B513-AFB6517C793E}" type="presParOf" srcId="{85306AA0-5601-4237-896E-188B4D7C3C9D}" destId="{3239F8EC-FDA7-4415-B617-B10CFF499973}" srcOrd="0" destOrd="0" presId="urn:microsoft.com/office/officeart/2005/8/layout/process5"/>
    <dgm:cxn modelId="{B95916F1-D56E-4719-A95A-4B692C4F9DFE}" type="presParOf" srcId="{3F7D7D6C-7EF1-41FA-BAF2-A3EBCA5F8A2C}" destId="{C4C866DD-9C16-4C1C-BA3D-D7A0CAEB1D69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B30B40-6BFE-47D5-8E16-98B2D60E4918}">
      <dsp:nvSpPr>
        <dsp:cNvPr id="0" name=""/>
        <dsp:cNvSpPr/>
      </dsp:nvSpPr>
      <dsp:spPr>
        <a:xfrm>
          <a:off x="0" y="613128"/>
          <a:ext cx="8128000" cy="1183746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254000" bIns="1879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latin typeface="Arial" panose="020B0604020202020204" pitchFamily="34" charset="0"/>
              <a:cs typeface="Arial" panose="020B0604020202020204" pitchFamily="34" charset="0"/>
            </a:rPr>
            <a:t>PHASE 1</a:t>
          </a:r>
        </a:p>
      </dsp:txBody>
      <dsp:txXfrm>
        <a:off x="0" y="909065"/>
        <a:ext cx="7832064" cy="591873"/>
      </dsp:txXfrm>
    </dsp:sp>
    <dsp:sp modelId="{81E8A682-5B4B-4472-90DD-8C60663BEF8C}">
      <dsp:nvSpPr>
        <dsp:cNvPr id="0" name=""/>
        <dsp:cNvSpPr/>
      </dsp:nvSpPr>
      <dsp:spPr>
        <a:xfrm>
          <a:off x="0" y="1496386"/>
          <a:ext cx="2503424" cy="22803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b="1" kern="1200" dirty="0">
              <a:solidFill>
                <a:srgbClr val="A53923"/>
              </a:solidFill>
              <a:latin typeface="Arial" panose="020B0604020202020204" pitchFamily="34" charset="0"/>
              <a:cs typeface="Arial" panose="020B0604020202020204" pitchFamily="34" charset="0"/>
            </a:rPr>
            <a:t>Development Review</a:t>
          </a:r>
        </a:p>
      </dsp:txBody>
      <dsp:txXfrm>
        <a:off x="0" y="1496386"/>
        <a:ext cx="2503424" cy="2280331"/>
      </dsp:txXfrm>
    </dsp:sp>
    <dsp:sp modelId="{464BB935-228D-4C35-BBEB-A91BD6DF373F}">
      <dsp:nvSpPr>
        <dsp:cNvPr id="0" name=""/>
        <dsp:cNvSpPr/>
      </dsp:nvSpPr>
      <dsp:spPr>
        <a:xfrm>
          <a:off x="2503423" y="978128"/>
          <a:ext cx="5624576" cy="1183746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254000" bIns="1879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latin typeface="Arial" panose="020B0604020202020204" pitchFamily="34" charset="0"/>
              <a:cs typeface="Arial" panose="020B0604020202020204" pitchFamily="34" charset="0"/>
            </a:rPr>
            <a:t>PHASE 2</a:t>
          </a:r>
        </a:p>
      </dsp:txBody>
      <dsp:txXfrm>
        <a:off x="2503423" y="1274065"/>
        <a:ext cx="5328640" cy="591873"/>
      </dsp:txXfrm>
    </dsp:sp>
    <dsp:sp modelId="{7FC85C54-A7B8-4E00-87C3-02DFA768F795}">
      <dsp:nvSpPr>
        <dsp:cNvPr id="0" name=""/>
        <dsp:cNvSpPr/>
      </dsp:nvSpPr>
      <dsp:spPr>
        <a:xfrm>
          <a:off x="2503423" y="1890968"/>
          <a:ext cx="2503424" cy="22803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A53923"/>
              </a:solidFill>
              <a:latin typeface="Arial" panose="020B0604020202020204" pitchFamily="34" charset="0"/>
              <a:cs typeface="Arial" panose="020B0604020202020204" pitchFamily="34" charset="0"/>
            </a:rPr>
            <a:t>Public Infrastructure Installation and Inspection </a:t>
          </a:r>
          <a:br>
            <a:rPr lang="en-US" sz="2400" b="0" kern="1200" dirty="0">
              <a:solidFill>
                <a:srgbClr val="A53923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600" b="0" kern="1200" dirty="0">
              <a:solidFill>
                <a:srgbClr val="A53923"/>
              </a:solidFill>
              <a:latin typeface="Arial" panose="020B0604020202020204" pitchFamily="34" charset="0"/>
              <a:cs typeface="Arial" panose="020B0604020202020204" pitchFamily="34" charset="0"/>
            </a:rPr>
            <a:t>(associated with development projects)</a:t>
          </a:r>
        </a:p>
      </dsp:txBody>
      <dsp:txXfrm>
        <a:off x="2503423" y="1890968"/>
        <a:ext cx="2503424" cy="2280331"/>
      </dsp:txXfrm>
    </dsp:sp>
    <dsp:sp modelId="{5BA51812-C58C-43F9-978F-89AAADA2B25E}">
      <dsp:nvSpPr>
        <dsp:cNvPr id="0" name=""/>
        <dsp:cNvSpPr/>
      </dsp:nvSpPr>
      <dsp:spPr>
        <a:xfrm>
          <a:off x="5006848" y="1372711"/>
          <a:ext cx="3121152" cy="1183746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254000" bIns="1879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latin typeface="Arial" panose="020B0604020202020204" pitchFamily="34" charset="0"/>
              <a:cs typeface="Arial" panose="020B0604020202020204" pitchFamily="34" charset="0"/>
            </a:rPr>
            <a:t>PHASE 3</a:t>
          </a:r>
        </a:p>
      </dsp:txBody>
      <dsp:txXfrm>
        <a:off x="5006848" y="1668648"/>
        <a:ext cx="2825216" cy="591873"/>
      </dsp:txXfrm>
    </dsp:sp>
    <dsp:sp modelId="{F18832E2-2CAF-46D1-9E35-02664DA0FF6B}">
      <dsp:nvSpPr>
        <dsp:cNvPr id="0" name=""/>
        <dsp:cNvSpPr/>
      </dsp:nvSpPr>
      <dsp:spPr>
        <a:xfrm>
          <a:off x="5006848" y="2285550"/>
          <a:ext cx="2503424" cy="22469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A53923"/>
              </a:solidFill>
              <a:latin typeface="Arial" panose="020B0604020202020204" pitchFamily="34" charset="0"/>
              <a:cs typeface="Arial" panose="020B0604020202020204" pitchFamily="34" charset="0"/>
            </a:rPr>
            <a:t>Building Permit </a:t>
          </a:r>
          <a:br>
            <a:rPr lang="en-US" sz="2400" b="1" kern="1200" dirty="0">
              <a:solidFill>
                <a:srgbClr val="A53923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2400" b="1" kern="1200" dirty="0">
              <a:solidFill>
                <a:srgbClr val="A53923"/>
              </a:solidFill>
              <a:latin typeface="Arial" panose="020B0604020202020204" pitchFamily="34" charset="0"/>
              <a:cs typeface="Arial" panose="020B0604020202020204" pitchFamily="34" charset="0"/>
            </a:rPr>
            <a:t>Review and Inspection</a:t>
          </a:r>
        </a:p>
      </dsp:txBody>
      <dsp:txXfrm>
        <a:off x="5006848" y="2285550"/>
        <a:ext cx="2503424" cy="22469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365E33-AE87-4120-9A64-588E55FE0C05}">
      <dsp:nvSpPr>
        <dsp:cNvPr id="0" name=""/>
        <dsp:cNvSpPr/>
      </dsp:nvSpPr>
      <dsp:spPr>
        <a:xfrm>
          <a:off x="3020914" y="18203"/>
          <a:ext cx="985040" cy="98504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entury Gothic" panose="020B0502020202020204" pitchFamily="34" charset="0"/>
            </a:rPr>
            <a:t>Planning</a:t>
          </a:r>
        </a:p>
      </dsp:txBody>
      <dsp:txXfrm>
        <a:off x="3165170" y="162459"/>
        <a:ext cx="696528" cy="696528"/>
      </dsp:txXfrm>
    </dsp:sp>
    <dsp:sp modelId="{F9BBF4EC-B0DF-40E2-8980-30047610D008}">
      <dsp:nvSpPr>
        <dsp:cNvPr id="0" name=""/>
        <dsp:cNvSpPr/>
      </dsp:nvSpPr>
      <dsp:spPr>
        <a:xfrm rot="1851763">
          <a:off x="4057710" y="412599"/>
          <a:ext cx="445426" cy="562882"/>
        </a:xfrm>
        <a:prstGeom prst="mathMinus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>
        <a:off x="4067171" y="490901"/>
        <a:ext cx="311798" cy="337730"/>
      </dsp:txXfrm>
    </dsp:sp>
    <dsp:sp modelId="{1A862651-ADF5-4A78-B81A-795C2C5F1DE3}">
      <dsp:nvSpPr>
        <dsp:cNvPr id="0" name=""/>
        <dsp:cNvSpPr/>
      </dsp:nvSpPr>
      <dsp:spPr>
        <a:xfrm>
          <a:off x="5147955" y="3136774"/>
          <a:ext cx="1016238" cy="1016238"/>
        </a:xfrm>
        <a:prstGeom prst="ellipse">
          <a:avLst/>
        </a:prstGeom>
        <a:solidFill>
          <a:schemeClr val="accent3">
            <a:hueOff val="301178"/>
            <a:satOff val="11111"/>
            <a:lumOff val="-163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>
              <a:latin typeface="Century Gothic" panose="020B0502020202020204" pitchFamily="34" charset="0"/>
            </a:rPr>
            <a:t>Water /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>
              <a:latin typeface="Century Gothic" panose="020B0502020202020204" pitchFamily="34" charset="0"/>
            </a:rPr>
            <a:t>Waste-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>
              <a:latin typeface="Century Gothic" panose="020B0502020202020204" pitchFamily="34" charset="0"/>
            </a:rPr>
            <a:t>Water</a:t>
          </a:r>
        </a:p>
      </dsp:txBody>
      <dsp:txXfrm>
        <a:off x="5296780" y="3285599"/>
        <a:ext cx="718588" cy="718588"/>
      </dsp:txXfrm>
    </dsp:sp>
    <dsp:sp modelId="{C63836C1-B18E-4F20-A96B-9ED14E3C96E1}">
      <dsp:nvSpPr>
        <dsp:cNvPr id="0" name=""/>
        <dsp:cNvSpPr/>
      </dsp:nvSpPr>
      <dsp:spPr>
        <a:xfrm rot="16139032">
          <a:off x="5504221" y="2687663"/>
          <a:ext cx="279488" cy="502157"/>
        </a:xfrm>
        <a:prstGeom prst="mathMinus">
          <a:avLst/>
        </a:prstGeom>
        <a:solidFill>
          <a:schemeClr val="accent3">
            <a:hueOff val="301178"/>
            <a:satOff val="11111"/>
            <a:lumOff val="-163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 dirty="0"/>
        </a:p>
      </dsp:txBody>
      <dsp:txXfrm rot="10800000">
        <a:off x="5546887" y="2830010"/>
        <a:ext cx="195642" cy="301295"/>
      </dsp:txXfrm>
    </dsp:sp>
    <dsp:sp modelId="{20066E22-B358-4C01-88A1-A06E62502091}">
      <dsp:nvSpPr>
        <dsp:cNvPr id="0" name=""/>
        <dsp:cNvSpPr/>
      </dsp:nvSpPr>
      <dsp:spPr>
        <a:xfrm>
          <a:off x="5123545" y="1760574"/>
          <a:ext cx="1016238" cy="1016238"/>
        </a:xfrm>
        <a:prstGeom prst="ellipse">
          <a:avLst/>
        </a:prstGeom>
        <a:solidFill>
          <a:schemeClr val="accent3">
            <a:hueOff val="602355"/>
            <a:satOff val="22222"/>
            <a:lumOff val="-326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000" kern="1200" dirty="0">
              <a:latin typeface="Century Gothic" panose="020B0502020202020204" pitchFamily="34" charset="0"/>
            </a:rPr>
            <a:t>Addressing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050" kern="1200" dirty="0">
              <a:latin typeface="Century Gothic" panose="020B0502020202020204" pitchFamily="34" charset="0"/>
            </a:rPr>
            <a:t>&amp;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100" kern="1200" dirty="0">
              <a:latin typeface="Century Gothic" panose="020B0502020202020204" pitchFamily="34" charset="0"/>
            </a:rPr>
            <a:t>Plat Review</a:t>
          </a:r>
        </a:p>
      </dsp:txBody>
      <dsp:txXfrm>
        <a:off x="5272370" y="1909399"/>
        <a:ext cx="718588" cy="718588"/>
      </dsp:txXfrm>
    </dsp:sp>
    <dsp:sp modelId="{443EF82C-8147-4731-A6DB-45ED46F047AF}">
      <dsp:nvSpPr>
        <dsp:cNvPr id="0" name=""/>
        <dsp:cNvSpPr/>
      </dsp:nvSpPr>
      <dsp:spPr>
        <a:xfrm rot="14229656">
          <a:off x="5023131" y="1397055"/>
          <a:ext cx="455216" cy="562882"/>
        </a:xfrm>
        <a:prstGeom prst="mathMinus">
          <a:avLst/>
        </a:prstGeom>
        <a:solidFill>
          <a:schemeClr val="accent3">
            <a:hueOff val="602355"/>
            <a:satOff val="22222"/>
            <a:lumOff val="-326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5128442" y="1567002"/>
        <a:ext cx="318651" cy="337730"/>
      </dsp:txXfrm>
    </dsp:sp>
    <dsp:sp modelId="{BB0FA83C-8B39-494C-B16E-353EF3E42176}">
      <dsp:nvSpPr>
        <dsp:cNvPr id="0" name=""/>
        <dsp:cNvSpPr/>
      </dsp:nvSpPr>
      <dsp:spPr>
        <a:xfrm>
          <a:off x="4355175" y="570081"/>
          <a:ext cx="1016238" cy="1016238"/>
        </a:xfrm>
        <a:prstGeom prst="ellipse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Century Gothic" panose="020B0502020202020204" pitchFamily="34" charset="0"/>
            </a:rPr>
            <a:t>Power</a:t>
          </a:r>
          <a:endParaRPr lang="en-US" sz="1200" kern="1200" dirty="0">
            <a:latin typeface="Century Gothic" panose="020B0502020202020204" pitchFamily="34" charset="0"/>
          </a:endParaRPr>
        </a:p>
      </dsp:txBody>
      <dsp:txXfrm>
        <a:off x="4504000" y="718906"/>
        <a:ext cx="718588" cy="718588"/>
      </dsp:txXfrm>
    </dsp:sp>
    <dsp:sp modelId="{4BDC894B-CCC9-4CF5-A53F-7DF05C1CB765}">
      <dsp:nvSpPr>
        <dsp:cNvPr id="0" name=""/>
        <dsp:cNvSpPr/>
      </dsp:nvSpPr>
      <dsp:spPr>
        <a:xfrm rot="18419591">
          <a:off x="5101960" y="4050074"/>
          <a:ext cx="413409" cy="562882"/>
        </a:xfrm>
        <a:prstGeom prst="mathMinus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5126658" y="4212179"/>
        <a:ext cx="289386" cy="337730"/>
      </dsp:txXfrm>
    </dsp:sp>
    <dsp:sp modelId="{FA37AC49-B3E1-49FC-A8E1-8B84EC61C1EE}">
      <dsp:nvSpPr>
        <dsp:cNvPr id="0" name=""/>
        <dsp:cNvSpPr/>
      </dsp:nvSpPr>
      <dsp:spPr>
        <a:xfrm>
          <a:off x="4462879" y="4465967"/>
          <a:ext cx="1002133" cy="1017946"/>
        </a:xfrm>
        <a:prstGeom prst="ellipse">
          <a:avLst/>
        </a:prstGeom>
        <a:solidFill>
          <a:schemeClr val="accent3">
            <a:hueOff val="1204711"/>
            <a:satOff val="44444"/>
            <a:lumOff val="-653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Century Gothic" panose="020B0502020202020204" pitchFamily="34" charset="0"/>
            </a:rPr>
            <a:t>Trans-</a:t>
          </a:r>
          <a:r>
            <a:rPr lang="en-US" sz="1100" kern="1200" dirty="0" err="1">
              <a:latin typeface="Century Gothic" panose="020B0502020202020204" pitchFamily="34" charset="0"/>
            </a:rPr>
            <a:t>portation</a:t>
          </a:r>
          <a:endParaRPr lang="en-US" sz="1100" kern="1200" dirty="0">
            <a:latin typeface="Century Gothic" panose="020B0502020202020204" pitchFamily="34" charset="0"/>
          </a:endParaRPr>
        </a:p>
      </dsp:txBody>
      <dsp:txXfrm>
        <a:off x="4609638" y="4615042"/>
        <a:ext cx="708615" cy="719796"/>
      </dsp:txXfrm>
    </dsp:sp>
    <dsp:sp modelId="{DBDBC335-C8D9-4293-9727-CC73991E0A67}">
      <dsp:nvSpPr>
        <dsp:cNvPr id="0" name=""/>
        <dsp:cNvSpPr/>
      </dsp:nvSpPr>
      <dsp:spPr>
        <a:xfrm rot="9720000">
          <a:off x="4028427" y="4899996"/>
          <a:ext cx="462311" cy="607610"/>
        </a:xfrm>
        <a:prstGeom prst="mathMinus">
          <a:avLst/>
        </a:prstGeom>
        <a:solidFill>
          <a:schemeClr val="accent3">
            <a:hueOff val="1204711"/>
            <a:satOff val="44444"/>
            <a:lumOff val="-653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 rot="10800000">
        <a:off x="4163726" y="5000089"/>
        <a:ext cx="323618" cy="364566"/>
      </dsp:txXfrm>
    </dsp:sp>
    <dsp:sp modelId="{FB81DD26-9FE3-4DF4-A32D-3DC67B654508}">
      <dsp:nvSpPr>
        <dsp:cNvPr id="0" name=""/>
        <dsp:cNvSpPr/>
      </dsp:nvSpPr>
      <dsp:spPr>
        <a:xfrm>
          <a:off x="2979868" y="4938120"/>
          <a:ext cx="1067132" cy="1016238"/>
        </a:xfrm>
        <a:prstGeom prst="ellipse">
          <a:avLst/>
        </a:prstGeom>
        <a:solidFill>
          <a:schemeClr val="accent3">
            <a:hueOff val="1505888"/>
            <a:satOff val="55556"/>
            <a:lumOff val="-81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entury Gothic" panose="020B0502020202020204" pitchFamily="34" charset="0"/>
            </a:rPr>
            <a:t>Parks &amp; </a:t>
          </a:r>
          <a:r>
            <a:rPr lang="en-US" sz="1050" kern="1200" dirty="0">
              <a:latin typeface="Century Gothic" panose="020B0502020202020204" pitchFamily="34" charset="0"/>
            </a:rPr>
            <a:t>Recreation</a:t>
          </a:r>
        </a:p>
      </dsp:txBody>
      <dsp:txXfrm>
        <a:off x="3136146" y="5086945"/>
        <a:ext cx="754576" cy="718588"/>
      </dsp:txXfrm>
    </dsp:sp>
    <dsp:sp modelId="{F4C0013C-AD5F-4BA3-A865-1D4A751C2E24}">
      <dsp:nvSpPr>
        <dsp:cNvPr id="0" name=""/>
        <dsp:cNvSpPr/>
      </dsp:nvSpPr>
      <dsp:spPr>
        <a:xfrm rot="11880000">
          <a:off x="2547842" y="4904184"/>
          <a:ext cx="464668" cy="607610"/>
        </a:xfrm>
        <a:prstGeom prst="mathMinus">
          <a:avLst/>
        </a:prstGeom>
        <a:solidFill>
          <a:schemeClr val="accent3">
            <a:hueOff val="1505888"/>
            <a:satOff val="55556"/>
            <a:lumOff val="-817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 rot="10800000">
        <a:off x="2683831" y="5047244"/>
        <a:ext cx="325268" cy="364566"/>
      </dsp:txXfrm>
    </dsp:sp>
    <dsp:sp modelId="{65E31F57-41C9-4E6F-A10E-98DA693CD7C5}">
      <dsp:nvSpPr>
        <dsp:cNvPr id="0" name=""/>
        <dsp:cNvSpPr/>
      </dsp:nvSpPr>
      <dsp:spPr>
        <a:xfrm>
          <a:off x="1566561" y="4445002"/>
          <a:ext cx="992723" cy="1059876"/>
        </a:xfrm>
        <a:prstGeom prst="ellipse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Century Gothic" panose="020B0502020202020204" pitchFamily="34" charset="0"/>
            </a:rPr>
            <a:t>Economic </a:t>
          </a:r>
          <a:r>
            <a:rPr lang="en-US" sz="750" kern="1200" dirty="0">
              <a:latin typeface="Century Gothic" panose="020B0502020202020204" pitchFamily="34" charset="0"/>
            </a:rPr>
            <a:t>Development</a:t>
          </a:r>
        </a:p>
      </dsp:txBody>
      <dsp:txXfrm>
        <a:off x="1711942" y="4600217"/>
        <a:ext cx="701961" cy="749446"/>
      </dsp:txXfrm>
    </dsp:sp>
    <dsp:sp modelId="{060BF43B-EAE9-4CE7-A3D2-9D5D8D53148D}">
      <dsp:nvSpPr>
        <dsp:cNvPr id="0" name=""/>
        <dsp:cNvSpPr/>
      </dsp:nvSpPr>
      <dsp:spPr>
        <a:xfrm rot="14040000">
          <a:off x="1292418" y="4155088"/>
          <a:ext cx="474692" cy="456507"/>
        </a:xfrm>
        <a:prstGeom prst="mathMinus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 rot="10800000">
        <a:off x="1401143" y="4301787"/>
        <a:ext cx="337740" cy="273905"/>
      </dsp:txXfrm>
    </dsp:sp>
    <dsp:sp modelId="{C8E11C7E-8BD6-42AC-ABDF-0DD25E5B6C2A}">
      <dsp:nvSpPr>
        <dsp:cNvPr id="0" name=""/>
        <dsp:cNvSpPr/>
      </dsp:nvSpPr>
      <dsp:spPr>
        <a:xfrm>
          <a:off x="627291" y="3248541"/>
          <a:ext cx="1078331" cy="985040"/>
        </a:xfrm>
        <a:prstGeom prst="ellipse">
          <a:avLst/>
        </a:prstGeom>
        <a:solidFill>
          <a:schemeClr val="accent3">
            <a:hueOff val="2108244"/>
            <a:satOff val="77778"/>
            <a:lumOff val="-1143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>
              <a:latin typeface="Century Gothic" panose="020B0502020202020204" pitchFamily="34" charset="0"/>
            </a:rPr>
            <a:t>Storm-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>
              <a:latin typeface="Century Gothic" panose="020B0502020202020204" pitchFamily="34" charset="0"/>
            </a:rPr>
            <a:t>water</a:t>
          </a:r>
        </a:p>
      </dsp:txBody>
      <dsp:txXfrm>
        <a:off x="785209" y="3392797"/>
        <a:ext cx="762495" cy="696528"/>
      </dsp:txXfrm>
    </dsp:sp>
    <dsp:sp modelId="{51E4F26F-943E-421E-9F65-CF1FF3C5694C}">
      <dsp:nvSpPr>
        <dsp:cNvPr id="0" name=""/>
        <dsp:cNvSpPr/>
      </dsp:nvSpPr>
      <dsp:spPr>
        <a:xfrm rot="16200000">
          <a:off x="895589" y="2659962"/>
          <a:ext cx="541734" cy="668373"/>
        </a:xfrm>
        <a:prstGeom prst="mathMinus">
          <a:avLst/>
        </a:prstGeom>
        <a:solidFill>
          <a:schemeClr val="accent3">
            <a:hueOff val="2108244"/>
            <a:satOff val="77778"/>
            <a:lumOff val="-1143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976849" y="2874897"/>
        <a:ext cx="379214" cy="401023"/>
      </dsp:txXfrm>
    </dsp:sp>
    <dsp:sp modelId="{E487A0B3-2293-4722-A9F7-AFF15D254621}">
      <dsp:nvSpPr>
        <dsp:cNvPr id="0" name=""/>
        <dsp:cNvSpPr/>
      </dsp:nvSpPr>
      <dsp:spPr>
        <a:xfrm>
          <a:off x="658337" y="1707783"/>
          <a:ext cx="1016238" cy="1016238"/>
        </a:xfrm>
        <a:prstGeom prst="ellipse">
          <a:avLst/>
        </a:prstGeom>
        <a:solidFill>
          <a:schemeClr val="accent3">
            <a:hueOff val="2409421"/>
            <a:satOff val="88889"/>
            <a:lumOff val="-1307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entury Gothic" panose="020B0502020202020204" pitchFamily="34" charset="0"/>
            </a:rPr>
            <a:t>Fire</a:t>
          </a:r>
        </a:p>
      </dsp:txBody>
      <dsp:txXfrm>
        <a:off x="807162" y="1856608"/>
        <a:ext cx="718588" cy="718588"/>
      </dsp:txXfrm>
    </dsp:sp>
    <dsp:sp modelId="{47D93B9C-F9A1-456C-85C4-871E6E8E372E}">
      <dsp:nvSpPr>
        <dsp:cNvPr id="0" name=""/>
        <dsp:cNvSpPr/>
      </dsp:nvSpPr>
      <dsp:spPr>
        <a:xfrm rot="18360000">
          <a:off x="1373009" y="1226747"/>
          <a:ext cx="368738" cy="616065"/>
        </a:xfrm>
        <a:prstGeom prst="mathMinus">
          <a:avLst/>
        </a:prstGeom>
        <a:solidFill>
          <a:schemeClr val="accent3">
            <a:hueOff val="2409421"/>
            <a:satOff val="88889"/>
            <a:lumOff val="-1307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1395809" y="1394707"/>
        <a:ext cx="258117" cy="369639"/>
      </dsp:txXfrm>
    </dsp:sp>
    <dsp:sp modelId="{1B739F66-39B5-4D8C-874F-FD3544015589}">
      <dsp:nvSpPr>
        <dsp:cNvPr id="0" name=""/>
        <dsp:cNvSpPr/>
      </dsp:nvSpPr>
      <dsp:spPr>
        <a:xfrm>
          <a:off x="1554803" y="473904"/>
          <a:ext cx="1016238" cy="1016238"/>
        </a:xfrm>
        <a:prstGeom prst="ellips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entury Gothic" panose="020B0502020202020204" pitchFamily="34" charset="0"/>
            </a:rPr>
            <a:t>Building</a:t>
          </a:r>
        </a:p>
      </dsp:txBody>
      <dsp:txXfrm>
        <a:off x="1703628" y="622729"/>
        <a:ext cx="718588" cy="718588"/>
      </dsp:txXfrm>
    </dsp:sp>
    <dsp:sp modelId="{55BE6D0D-0F59-4ED1-9981-1E6C5402173A}">
      <dsp:nvSpPr>
        <dsp:cNvPr id="0" name=""/>
        <dsp:cNvSpPr/>
      </dsp:nvSpPr>
      <dsp:spPr>
        <a:xfrm rot="20520000">
          <a:off x="2511435" y="347077"/>
          <a:ext cx="447713" cy="552373"/>
        </a:xfrm>
        <a:prstGeom prst="mathMinus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2514722" y="478305"/>
        <a:ext cx="313399" cy="3314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E6A801-290B-47E3-9D81-B494B9D8254C}">
      <dsp:nvSpPr>
        <dsp:cNvPr id="0" name=""/>
        <dsp:cNvSpPr/>
      </dsp:nvSpPr>
      <dsp:spPr>
        <a:xfrm>
          <a:off x="12526" y="696034"/>
          <a:ext cx="2212891" cy="1327734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7800" lvl="0" indent="-17780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/>
          </a:pPr>
          <a:r>
            <a:rPr lang="en-US" sz="1600" b="1" kern="12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rPr>
            <a:t>Building permit submittal</a:t>
          </a:r>
        </a:p>
      </dsp:txBody>
      <dsp:txXfrm>
        <a:off x="51414" y="734922"/>
        <a:ext cx="2135115" cy="1249958"/>
      </dsp:txXfrm>
    </dsp:sp>
    <dsp:sp modelId="{BF5B4E96-9642-4EA5-ACD4-BC5872595135}">
      <dsp:nvSpPr>
        <dsp:cNvPr id="0" name=""/>
        <dsp:cNvSpPr/>
      </dsp:nvSpPr>
      <dsp:spPr>
        <a:xfrm rot="39022">
          <a:off x="2296305" y="1113301"/>
          <a:ext cx="453098" cy="54879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 dirty="0">
            <a:solidFill>
              <a:schemeClr val="bg1"/>
            </a:solidFill>
            <a:latin typeface="Gotham" panose="02000504050000020004" pitchFamily="2" charset="0"/>
          </a:endParaRPr>
        </a:p>
      </dsp:txBody>
      <dsp:txXfrm>
        <a:off x="2296309" y="1222289"/>
        <a:ext cx="317169" cy="329279"/>
      </dsp:txXfrm>
    </dsp:sp>
    <dsp:sp modelId="{E0387726-6445-4739-B762-C7A16D4556EB}">
      <dsp:nvSpPr>
        <dsp:cNvPr id="0" name=""/>
        <dsp:cNvSpPr/>
      </dsp:nvSpPr>
      <dsp:spPr>
        <a:xfrm>
          <a:off x="2742504" y="727023"/>
          <a:ext cx="2212891" cy="1327734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Plan Review</a:t>
          </a:r>
        </a:p>
      </dsp:txBody>
      <dsp:txXfrm>
        <a:off x="2781392" y="765911"/>
        <a:ext cx="2135115" cy="1249958"/>
      </dsp:txXfrm>
    </dsp:sp>
    <dsp:sp modelId="{979E4AC9-9092-4FE3-BCA0-63C2DE46F13B}">
      <dsp:nvSpPr>
        <dsp:cNvPr id="0" name=""/>
        <dsp:cNvSpPr/>
      </dsp:nvSpPr>
      <dsp:spPr>
        <a:xfrm>
          <a:off x="5073836" y="1145068"/>
          <a:ext cx="615330" cy="54879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 dirty="0">
            <a:solidFill>
              <a:schemeClr val="bg1"/>
            </a:solidFill>
            <a:latin typeface="Gotham" panose="02000504050000020004" pitchFamily="2" charset="0"/>
          </a:endParaRPr>
        </a:p>
      </dsp:txBody>
      <dsp:txXfrm>
        <a:off x="5073836" y="1254827"/>
        <a:ext cx="450691" cy="329279"/>
      </dsp:txXfrm>
    </dsp:sp>
    <dsp:sp modelId="{A98448B0-7A36-43B1-B3E1-E4E4F29CD647}">
      <dsp:nvSpPr>
        <dsp:cNvPr id="0" name=""/>
        <dsp:cNvSpPr/>
      </dsp:nvSpPr>
      <dsp:spPr>
        <a:xfrm>
          <a:off x="5691646" y="727023"/>
          <a:ext cx="2212891" cy="1327734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231775" lvl="0" indent="-231775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Permit Issued—Construction begins… </a:t>
          </a:r>
        </a:p>
      </dsp:txBody>
      <dsp:txXfrm>
        <a:off x="5730534" y="765911"/>
        <a:ext cx="2135115" cy="1249958"/>
      </dsp:txXfrm>
    </dsp:sp>
    <dsp:sp modelId="{3CE66624-981B-4593-84D1-022BB144F0BF}">
      <dsp:nvSpPr>
        <dsp:cNvPr id="0" name=""/>
        <dsp:cNvSpPr/>
      </dsp:nvSpPr>
      <dsp:spPr>
        <a:xfrm rot="3">
          <a:off x="7992542" y="1129346"/>
          <a:ext cx="522514" cy="54879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 dirty="0">
            <a:solidFill>
              <a:schemeClr val="bg1"/>
            </a:solidFill>
            <a:latin typeface="Gotham" panose="02000504050000020004" pitchFamily="2" charset="0"/>
          </a:endParaRPr>
        </a:p>
      </dsp:txBody>
      <dsp:txXfrm>
        <a:off x="7992542" y="1239105"/>
        <a:ext cx="365760" cy="329279"/>
      </dsp:txXfrm>
    </dsp:sp>
    <dsp:sp modelId="{02664E97-08EB-419E-BFEB-7E6ABF88ADB1}">
      <dsp:nvSpPr>
        <dsp:cNvPr id="0" name=""/>
        <dsp:cNvSpPr/>
      </dsp:nvSpPr>
      <dsp:spPr>
        <a:xfrm>
          <a:off x="8530941" y="727025"/>
          <a:ext cx="2212891" cy="1327734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231775" lvl="0" indent="-231775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Inspections occur at required stages</a:t>
          </a:r>
          <a:endParaRPr lang="en-US" sz="1300" b="1" kern="1200" dirty="0">
            <a:solidFill>
              <a:schemeClr val="bg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569829" y="765913"/>
        <a:ext cx="2135115" cy="1249958"/>
      </dsp:txXfrm>
    </dsp:sp>
    <dsp:sp modelId="{85306AA0-5601-4237-896E-188B4D7C3C9D}">
      <dsp:nvSpPr>
        <dsp:cNvPr id="0" name=""/>
        <dsp:cNvSpPr/>
      </dsp:nvSpPr>
      <dsp:spPr>
        <a:xfrm rot="9820281">
          <a:off x="6737136" y="2472654"/>
          <a:ext cx="1729504" cy="54879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 dirty="0">
            <a:solidFill>
              <a:schemeClr val="bg1"/>
            </a:solidFill>
            <a:latin typeface="Gotham" panose="02000504050000020004" pitchFamily="2" charset="0"/>
          </a:endParaRPr>
        </a:p>
      </dsp:txBody>
      <dsp:txXfrm rot="10800000">
        <a:off x="6898455" y="2559269"/>
        <a:ext cx="1564865" cy="329279"/>
      </dsp:txXfrm>
    </dsp:sp>
    <dsp:sp modelId="{C4C866DD-9C16-4C1C-BA3D-D7A0CAEB1D69}">
      <dsp:nvSpPr>
        <dsp:cNvPr id="0" name=""/>
        <dsp:cNvSpPr/>
      </dsp:nvSpPr>
      <dsp:spPr>
        <a:xfrm>
          <a:off x="3685904" y="1743041"/>
          <a:ext cx="3226926" cy="2847977"/>
        </a:xfrm>
        <a:prstGeom prst="star7">
          <a:avLst/>
        </a:prstGeom>
        <a:gradFill flip="none" rotWithShape="1">
          <a:gsLst>
            <a:gs pos="88000">
              <a:schemeClr val="accent4">
                <a:lumMod val="75000"/>
              </a:schemeClr>
            </a:gs>
            <a:gs pos="0">
              <a:schemeClr val="accent4">
                <a:lumMod val="50000"/>
              </a:schemeClr>
            </a:gs>
            <a:gs pos="94000">
              <a:schemeClr val="accent4">
                <a:lumMod val="75000"/>
              </a:schemeClr>
            </a:gs>
            <a:gs pos="0">
              <a:schemeClr val="accent4">
                <a:lumMod val="40000"/>
                <a:lumOff val="60000"/>
              </a:schemeClr>
            </a:gs>
            <a:gs pos="100000">
              <a:schemeClr val="bg1"/>
            </a:gs>
          </a:gsLst>
          <a:path path="circle">
            <a:fillToRect l="50000" t="50000" r="50000" b="50000"/>
          </a:path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6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600" b="1" kern="1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Certificate of Occupancy </a:t>
          </a:r>
          <a:br>
            <a:rPr lang="en-US" sz="1600" b="1" kern="1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200" b="0" kern="1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or Letter of Completion  </a:t>
          </a:r>
          <a:br>
            <a:rPr lang="en-US" sz="1300" kern="1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endParaRPr lang="en-US" sz="1300" kern="1200" dirty="0">
            <a:solidFill>
              <a:schemeClr val="bg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03963" y="2307121"/>
        <a:ext cx="1790808" cy="15805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65023A-D742-49A6-B2B8-B68CA3C34AF7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2EDCF-F7E0-4E37-B0AF-2A7964B88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5925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1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1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r">
              <a:defRPr sz="1200"/>
            </a:lvl1pPr>
          </a:lstStyle>
          <a:p>
            <a:fld id="{90F72991-F5B4-42EC-82C9-D22B875ACB48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7" tIns="46659" rIns="93317" bIns="4665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9"/>
          </a:xfrm>
          <a:prstGeom prst="rect">
            <a:avLst/>
          </a:prstGeom>
        </p:spPr>
        <p:txBody>
          <a:bodyPr vert="horz" lIns="93317" tIns="46659" rIns="93317" bIns="4665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0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0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r">
              <a:defRPr sz="1200"/>
            </a:lvl1pPr>
          </a:lstStyle>
          <a:p>
            <a:fld id="{432CCF9E-7D15-4583-86E9-05B5D17E2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830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5DD828D0-8B28-465C-BF8C-322BBA4FAD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927B953-A22E-4B02-9FFC-C597CB6F2F13}" type="slidenum">
              <a:rPr lang="en-US" altLang="en-US" smtClean="0"/>
              <a:pPr/>
              <a:t>2</a:t>
            </a:fld>
            <a:endParaRPr lang="en-US" altLang="en-US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7C40B484-6F88-4EB1-836C-1013F17DE9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194D8FF7-F898-4641-BBAF-01AF59F2B1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34FCB731-4FB2-4B6B-9D0D-3CC169AFC2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A72C9FC-08EF-4AD4-8000-4393BABFDBD9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0FF3DC62-EE53-4D46-B4F2-FC164897D3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E33B399A-7A70-4F90-8E86-6F69FACDFD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8FD1241D-D0E6-4D8E-B479-4C84690352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6503CCD-5802-4921-8645-478A2928DFDF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A54CDF5B-5F25-46A2-BB03-6D2ECB4BD3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20F65286-E809-4B15-A7CD-69CE3BE5D1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microsoft.com/office/2007/relationships/hdphoto" Target="../media/hdphoto3.wdp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75449" y="2478835"/>
            <a:ext cx="10999695" cy="2158674"/>
          </a:xfrm>
        </p:spPr>
        <p:txBody>
          <a:bodyPr anchor="b"/>
          <a:lstStyle>
            <a:lvl1pPr algn="ctr">
              <a:defRPr sz="6000" b="1">
                <a:solidFill>
                  <a:srgbClr val="CC5D1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Slide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6419850" y="0"/>
            <a:ext cx="4827494" cy="19094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23" name="Straight Connector 22"/>
          <p:cNvCxnSpPr/>
          <p:nvPr userDrawn="1"/>
        </p:nvCxnSpPr>
        <p:spPr>
          <a:xfrm flipH="1" flipV="1">
            <a:off x="0" y="125728"/>
            <a:ext cx="3663728" cy="316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114861" y="0"/>
            <a:ext cx="17929" cy="288686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 userDrawn="1"/>
        </p:nvCxnSpPr>
        <p:spPr>
          <a:xfrm flipV="1">
            <a:off x="199465" y="125728"/>
            <a:ext cx="0" cy="303926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1005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75449" y="2478835"/>
            <a:ext cx="10999695" cy="2158674"/>
          </a:xfrm>
        </p:spPr>
        <p:txBody>
          <a:bodyPr anchor="b"/>
          <a:lstStyle>
            <a:lvl1pPr algn="ctr">
              <a:defRPr sz="6000" b="1">
                <a:solidFill>
                  <a:srgbClr val="CC5D1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Customer Experience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4827494" cy="19094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23" name="Straight Connector 22"/>
          <p:cNvCxnSpPr/>
          <p:nvPr userDrawn="1"/>
        </p:nvCxnSpPr>
        <p:spPr>
          <a:xfrm flipH="1" flipV="1">
            <a:off x="0" y="125728"/>
            <a:ext cx="3663728" cy="316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147918" y="0"/>
            <a:ext cx="17929" cy="288686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 userDrawn="1"/>
        </p:nvCxnSpPr>
        <p:spPr>
          <a:xfrm flipV="1">
            <a:off x="313765" y="125728"/>
            <a:ext cx="0" cy="303926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31" y="254619"/>
            <a:ext cx="6619217" cy="196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67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527299" y="1547505"/>
            <a:ext cx="9547996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15000"/>
            </a:pPr>
            <a:r>
              <a:rPr lang="en-US" sz="4400" b="1" dirty="0">
                <a:solidFill>
                  <a:srgbClr val="CC5D12"/>
                </a:solidFill>
              </a:rPr>
              <a:t>Customer Experience</a:t>
            </a:r>
            <a:r>
              <a:rPr lang="en-US" sz="4400" dirty="0">
                <a:solidFill>
                  <a:srgbClr val="CC5D12"/>
                </a:solidFill>
              </a:rPr>
              <a:t> </a:t>
            </a:r>
            <a:r>
              <a:rPr lang="en-US" sz="2800" dirty="0">
                <a:solidFill>
                  <a:schemeClr val="bg2"/>
                </a:solidFill>
              </a:rPr>
              <a:t>(</a:t>
            </a:r>
            <a:r>
              <a:rPr lang="en-US" sz="2800" b="1" dirty="0">
                <a:solidFill>
                  <a:schemeClr val="bg2"/>
                </a:solidFill>
              </a:rPr>
              <a:t>CX</a:t>
            </a:r>
            <a:r>
              <a:rPr lang="en-US" sz="2800" dirty="0">
                <a:solidFill>
                  <a:schemeClr val="bg2"/>
                </a:solidFill>
              </a:rPr>
              <a:t>) is the interaction between an organization and a customer over the duration of their relationship. This interaction includes a customer's attraction, awareness, discovery, cultivation, advocacy and purchase and use of a service. It is measured by the individual's experience during </a:t>
            </a:r>
            <a:r>
              <a:rPr lang="en-US" sz="4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all points </a:t>
            </a:r>
            <a:r>
              <a:rPr lang="en-US" sz="2800" dirty="0">
                <a:solidFill>
                  <a:schemeClr val="bg2"/>
                </a:solidFill>
              </a:rPr>
              <a:t>of contact against the individual's expectations.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43" b="100000" l="0" r="97710">
                        <a14:foregroundMark x1="86260" y1="75684" x2="81552" y2="77964"/>
                        <a14:foregroundMark x1="69084" y1="95441" x2="74682" y2="95137"/>
                        <a14:foregroundMark x1="15776" y1="27052" x2="15776" y2="18085"/>
                        <a14:foregroundMark x1="78880" y1="15046" x2="79389" y2="22492"/>
                        <a14:backgroundMark x1="7379" y1="10638" x2="11832" y2="61550"/>
                        <a14:backgroundMark x1="20483" y1="40881" x2="20483" y2="53951"/>
                        <a14:backgroundMark x1="55344" y1="6079" x2="70992" y2="18085"/>
                        <a14:backgroundMark x1="63740" y1="14438" x2="69975" y2="19909"/>
                        <a14:backgroundMark x1="78117" y1="35410" x2="76336" y2="52584"/>
                        <a14:backgroundMark x1="68193" y1="71277" x2="72010" y2="80243"/>
                        <a14:backgroundMark x1="68193" y1="66413" x2="70356" y2="70061"/>
                        <a14:backgroundMark x1="70102" y1="76140" x2="59669" y2="84650"/>
                        <a14:backgroundMark x1="39059" y1="82523" x2="18448" y2="82827"/>
                        <a14:backgroundMark x1="60305" y1="85866" x2="69975" y2="85866"/>
                        <a14:backgroundMark x1="8015" y1="53951" x2="2672" y2="69301"/>
                        <a14:backgroundMark x1="7634" y1="85410" x2="10305" y2="92097"/>
                        <a14:backgroundMark x1="2036" y1="75684" x2="2036" y2="82827"/>
                        <a14:backgroundMark x1="16412" y1="96657" x2="74427" y2="96201"/>
                        <a14:backgroundMark x1="74809" y1="37538" x2="74809" y2="40881"/>
                        <a14:backgroundMark x1="21883" y1="57295" x2="22774" y2="60030"/>
                        <a14:backgroundMark x1="23919" y1="60790" x2="24682" y2="621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94029" y="4784676"/>
            <a:ext cx="2281266" cy="1909762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 userDrawn="1"/>
        </p:nvSpPr>
        <p:spPr>
          <a:xfrm>
            <a:off x="10934662" y="5398261"/>
            <a:ext cx="1615733" cy="12209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60000"/>
                    <a:lumOff val="40000"/>
                  </a:schemeClr>
                </a:solidFill>
                <a:latin typeface="Snap ITC" panose="04040A07060A02020202" pitchFamily="82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X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57503">
            <a:off x="8986162" y="5517633"/>
            <a:ext cx="1615733" cy="1220996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60000"/>
                    <a:lumOff val="40000"/>
                  </a:schemeClr>
                </a:solidFill>
                <a:latin typeface="Snap ITC" panose="04040A07060A02020202" pitchFamily="8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683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18498" y="910202"/>
            <a:ext cx="6910589" cy="1325563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Identify, Evaluate &amp; </a:t>
            </a:r>
            <a:r>
              <a:rPr lang="en-US" sz="4400" dirty="0" err="1"/>
              <a:t>Improve“Touch</a:t>
            </a:r>
            <a:r>
              <a:rPr lang="en-US" sz="4400" dirty="0"/>
              <a:t> Points”</a:t>
            </a:r>
            <a:br>
              <a:rPr lang="en-US" sz="4400" dirty="0"/>
            </a:br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778476" y="1572983"/>
            <a:ext cx="28667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Survey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/>
          <a:srcRect l="3802" r="3287"/>
          <a:stretch/>
        </p:blipFill>
        <p:spPr>
          <a:xfrm>
            <a:off x="2150076" y="2773312"/>
            <a:ext cx="2570206" cy="36181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77981" y="2773312"/>
            <a:ext cx="2607922" cy="36663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/>
          <a:srcRect r="2084" b="2680"/>
          <a:stretch/>
        </p:blipFill>
        <p:spPr>
          <a:xfrm>
            <a:off x="7873792" y="3117206"/>
            <a:ext cx="2503824" cy="16681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97" b="89697" l="6111" r="90000">
                        <a14:backgroundMark x1="21667" y1="57576" x2="26667" y2="6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9810" y="3951287"/>
            <a:ext cx="3625850" cy="332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046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1504" y="220362"/>
            <a:ext cx="5862413" cy="62175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5" b="100000" l="0" r="89706">
                        <a14:foregroundMark x1="26961" y1="74915" x2="55392" y2="89153"/>
                        <a14:foregroundMark x1="50490" y1="95254" x2="51471" y2="95932"/>
                        <a14:foregroundMark x1="59804" y1="89831" x2="61275" y2="91525"/>
                        <a14:foregroundMark x1="20098" y1="9153" x2="14706" y2="20000"/>
                        <a14:foregroundMark x1="55392" y1="76949" x2="80882" y2="83729"/>
                        <a14:foregroundMark x1="84804" y1="85424" x2="85294" y2="89492"/>
                        <a14:backgroundMark x1="55392" y1="24407" x2="54412" y2="42712"/>
                        <a14:backgroundMark x1="48039" y1="18305" x2="42647" y2="38644"/>
                        <a14:backgroundMark x1="40196" y1="38983" x2="62255" y2="49492"/>
                        <a14:backgroundMark x1="48039" y1="55254" x2="45588" y2="57966"/>
                        <a14:backgroundMark x1="52941" y1="66780" x2="67157" y2="72542"/>
                        <a14:backgroundMark x1="53431" y1="69831" x2="56863" y2="73220"/>
                        <a14:backgroundMark x1="57843" y1="73559" x2="64216" y2="74237"/>
                        <a14:backgroundMark x1="51961" y1="90847" x2="55882" y2="92542"/>
                        <a14:backgroundMark x1="22059" y1="92203" x2="4902" y2="49492"/>
                        <a14:backgroundMark x1="6373" y1="18644" x2="6373" y2="32542"/>
                        <a14:backgroundMark x1="33333" y1="89153" x2="37745" y2="93220"/>
                        <a14:backgroundMark x1="64216" y1="98983" x2="64216" y2="98983"/>
                        <a14:backgroundMark x1="60294" y1="98644" x2="60294" y2="98644"/>
                        <a14:backgroundMark x1="72549" y1="96271" x2="73039" y2="99661"/>
                        <a14:backgroundMark x1="74020" y1="91864" x2="74020" y2="918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565400" y="1580276"/>
            <a:ext cx="2984500" cy="48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046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7" b="98587" l="4628" r="958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74298" y="0"/>
            <a:ext cx="1764762" cy="1651000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 rot="20071716">
            <a:off x="1112107" y="2283821"/>
            <a:ext cx="31262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Thank You! Please</a:t>
            </a:r>
            <a:r>
              <a:rPr lang="en-US" sz="4400" baseline="0" dirty="0"/>
              <a:t> give us your feedback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33007" y="1519880"/>
            <a:ext cx="5494496" cy="48989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9" b="99681" l="5251" r="89499">
                        <a14:foregroundMark x1="44869" y1="59585" x2="46301" y2="85144"/>
                        <a14:foregroundMark x1="63723" y1="51757" x2="63723" y2="54313"/>
                        <a14:backgroundMark x1="34845" y1="2236" x2="46778" y2="26837"/>
                        <a14:backgroundMark x1="10024" y1="44728" x2="27208" y2="77316"/>
                        <a14:backgroundMark x1="60143" y1="62141" x2="68735" y2="621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886292" y="2866857"/>
            <a:ext cx="2305708" cy="383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05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 rot="20610633">
            <a:off x="2563341" y="1508492"/>
            <a:ext cx="32868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/>
              <a:t>More: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5725298" y="856735"/>
            <a:ext cx="488915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Scheduling meetings with customers to get their feedback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9112" y="3606800"/>
            <a:ext cx="5220983" cy="260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287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473" l="3865" r="98551"/>
                    </a14:imgEffect>
                  </a14:imgLayer>
                </a14:imgProps>
              </a:ext>
            </a:extLst>
          </a:blip>
          <a:srcRect b="2724"/>
          <a:stretch/>
        </p:blipFill>
        <p:spPr bwMode="auto">
          <a:xfrm>
            <a:off x="5852984" y="914401"/>
            <a:ext cx="6339016" cy="55071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 userDrawn="1"/>
        </p:nvSpPr>
        <p:spPr>
          <a:xfrm rot="20610633">
            <a:off x="1386817" y="1656920"/>
            <a:ext cx="61523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57764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589 -0.6 L -0.21589 -0.6 C -0.21354 -0.59723 -0.19935 -0.5794 -0.19362 -0.575 C -0.18802 -0.57037 -0.18229 -0.56575 -0.17643 -0.56227 C -0.16914 -0.55811 -0.17214 -0.56088 -0.16732 -0.5551 C -0.16068 -0.5375 -0.1711 -0.56482 -0.16224 -0.54237 C -0.16081 -0.53889 -0.15899 -0.53565 -0.15821 -0.53172 C -0.15677 -0.52431 -0.15782 -0.52778 -0.15508 -0.52084 C -0.15482 -0.51783 -0.15456 -0.51482 -0.15417 -0.51181 C -0.15391 -0.50996 -0.15326 -0.50834 -0.15313 -0.50649 C -0.15261 -0.49862 -0.15248 -0.49075 -0.15209 -0.48311 C -0.15183 -0.47871 -0.1513 -0.47454 -0.15104 -0.47037 C -0.15065 -0.46389 -0.15039 -0.45718 -0.15013 -0.45047 C -0.15039 -0.42107 -0.15052 -0.39167 -0.15104 -0.36227 C -0.15117 -0.35857 -0.1517 -0.3551 -0.15209 -0.35139 C -0.15339 -0.33959 -0.153 -0.34885 -0.15417 -0.33519 C -0.15456 -0.33056 -0.15469 -0.3257 -0.15508 -0.32084 C -0.15534 -0.31899 -0.15586 -0.31737 -0.15612 -0.31551 C -0.15664 -0.31181 -0.15651 -0.30811 -0.15716 -0.30463 C -0.15755 -0.30255 -0.1586 -0.30116 -0.15925 -0.29931 C -0.16341 -0.28426 -0.15638 -0.30394 -0.16224 -0.28843 C -0.16797 -0.28912 -0.1737 -0.28889 -0.17943 -0.29028 C -0.18242 -0.29098 -0.18581 -0.29561 -0.18854 -0.29746 C -0.18985 -0.29838 -0.19128 -0.29862 -0.19258 -0.29931 C -0.19453 -0.30162 -0.19753 -0.3044 -0.1987 -0.30834 C -0.19935 -0.31042 -0.19922 -0.3132 -0.19974 -0.31551 C -0.20026 -0.31806 -0.20104 -0.32014 -0.20183 -0.32269 C -0.20143 -0.33889 -0.2013 -0.3551 -0.20078 -0.3713 C -0.20065 -0.37315 -0.20026 -0.375 -0.19974 -0.37662 C -0.19623 -0.38889 -0.18828 -0.39375 -0.18255 -0.40186 C -0.18099 -0.40417 -0.18008 -0.40718 -0.17839 -0.40903 C -0.17591 -0.41204 -0.17292 -0.41366 -0.17032 -0.41644 C -0.16693 -0.41968 -0.16354 -0.42338 -0.16016 -0.42709 C -0.15925 -0.42825 -0.15821 -0.42987 -0.15716 -0.43079 C -0.1556 -0.43218 -0.15378 -0.43334 -0.15209 -0.43426 C -0.15104 -0.43496 -0.15 -0.43542 -0.14909 -0.43612 C -0.14115 -0.44306 -0.15065 -0.43704 -0.14297 -0.44167 C -0.13581 -0.45 -0.14492 -0.44028 -0.1349 -0.447 C -0.13373 -0.44769 -0.13295 -0.44954 -0.13177 -0.45047 C -0.13086 -0.45139 -0.12982 -0.45186 -0.12878 -0.45232 C -0.12409 -0.45487 -0.1194 -0.45741 -0.11459 -0.4595 C -0.11328 -0.46019 -0.11185 -0.46065 -0.11055 -0.46135 C -0.10521 -0.46412 -0.10977 -0.4625 -0.10339 -0.46505 C -0.10013 -0.46621 -0.09662 -0.46713 -0.09336 -0.46852 C -0.07787 -0.47547 -0.09805 -0.46899 -0.07917 -0.4757 C -0.0763 -0.47686 -0.06654 -0.47871 -0.06393 -0.4794 C -0.04805 -0.48334 -0.07005 -0.47871 -0.0487 -0.48311 C -0.03893 -0.48727 -0.04167 -0.48658 -0.02435 -0.48843 C 0.00234 -0.49144 -0.01354 -0.48982 0.0233 -0.49213 L 0.11758 -0.49028 C 0.125 -0.49005 0.13242 -0.48959 0.13984 -0.48843 C 0.14948 -0.48681 0.1707 -0.48172 0.18138 -0.47755 C 0.18437 -0.47639 0.1875 -0.475 0.19049 -0.47408 C 0.2056 -0.46922 0.19166 -0.4757 0.20677 -0.46852 C 0.20911 -0.46737 0.21146 -0.46621 0.2138 -0.46505 C 0.2151 -0.46436 0.21653 -0.46412 0.21784 -0.4632 C 0.23372 -0.45139 0.21823 -0.4595 0.23411 -0.45232 C 0.24166 -0.44352 0.24752 -0.43704 0.25442 -0.42709 C 0.25716 -0.42315 0.25989 -0.41899 0.2625 -0.41459 C 0.26523 -0.40996 0.26758 -0.4044 0.27057 -0.40024 C 0.27343 -0.39607 0.27669 -0.39283 0.27968 -0.38936 C 0.28802 -0.36459 0.27799 -0.3926 0.2858 -0.375 C 0.28724 -0.37153 0.28984 -0.36412 0.28984 -0.36412 C 0.29023 -0.35672 0.29192 -0.32061 0.29192 -0.31551 C 0.29166 -0.30348 0.29101 -0.29121 0.28984 -0.2794 C 0.28932 -0.27431 0.28789 -0.26968 0.28685 -0.26505 C 0.28672 -0.26482 0.28281 -0.24769 0.28177 -0.24514 C 0.2806 -0.24237 0.2789 -0.24051 0.27773 -0.23797 C 0.27187 -0.22639 0.27539 -0.2301 0.26758 -0.21991 C 0.26276 -0.21389 0.26107 -0.21389 0.25534 -0.20926 C 0.23958 -0.19584 0.24205 -0.19375 0.21784 -0.1875 C 0.21315 -0.18635 0.20846 -0.1845 0.20364 -0.18403 C 0.19362 -0.18264 0.18346 -0.18264 0.1733 -0.18218 C 0.14596 -0.1845 0.11849 -0.18519 0.09114 -0.18936 C 0.08828 -0.18982 0.07044 -0.19954 0.06588 -0.20186 C 0.06341 -0.20556 0.06107 -0.20903 0.05872 -0.21274 C 0.04635 -0.23311 0.05846 -0.21528 0.04752 -0.23079 C 0.04492 -0.24051 0.0414 -0.24862 0.04153 -0.2595 C 0.04205 -0.30463 0.03958 -0.31019 0.04661 -0.33889 C 0.04752 -0.3426 0.04817 -0.34653 0.04961 -0.34977 C 0.05794 -0.3676 0.06419 -0.37524 0.07591 -0.38565 C 0.08554 -0.39422 0.09505 -0.40325 0.10534 -0.40903 L 0.14687 -0.43264 C 0.15677 -0.4382 0.16823 -0.44468 0.17838 -0.44885 C 0.18229 -0.45047 0.18646 -0.45139 0.19049 -0.45232 C 0.19674 -0.45394 0.20351 -0.4551 0.20976 -0.45602 L 0.22291 -0.45787 L 0.30911 -0.45602 C 0.31419 -0.45579 0.33906 -0.45209 0.34857 -0.45047 C 0.36328 -0.44306 0.36679 -0.44213 0.38203 -0.43079 C 0.38958 -0.42524 0.39687 -0.41852 0.40442 -0.41274 C 0.41041 -0.40811 0.41679 -0.40533 0.42265 -0.40024 C 0.45455 -0.37246 0.44179 -0.38426 0.45911 -0.3588 C 0.47135 -0.34051 0.46901 -0.34838 0.48138 -0.32084 C 0.48281 -0.3176 0.48346 -0.31366 0.4845 -0.30996 C 0.48724 -0.29931 0.48984 -0.28843 0.49258 -0.27755 C 0.49674 -0.26112 0.49414 -0.27755 0.49961 -0.24514 C 0.50573 -0.20903 0.50234 -0.22755 0.50468 -0.20371 C 0.50495 -0.20139 0.50547 -0.19908 0.50573 -0.19653 C 0.50651 -0.19005 0.50703 -0.18334 0.50781 -0.17662 C 0.50924 -0.12014 0.50937 -0.13311 0.50781 -0.05973 C 0.50768 -0.05487 0.50742 -0.05 0.50677 -0.04514 C 0.50599 -0.04028 0.50468 -0.03565 0.50377 -0.03079 C 0.50299 -0.02246 0.5026 -0.01389 0.50169 -0.00556 C 0.5013 -0.00186 0.50026 0.00162 0.49961 0.00532 C 0.49896 0.00949 0.49843 0.01365 0.49765 0.01782 C 0.497 0.02083 0.49622 0.02384 0.49557 0.02685 C 0.49479 0.03101 0.4944 0.03541 0.49362 0.03958 C 0.49192 0.04768 0.49075 0.04722 0.48854 0.05578 C 0.48724 0.06041 0.48685 0.0655 0.48541 0.07013 C 0.48476 0.07245 0.48333 0.07361 0.48242 0.07546 C 0.47995 0.08078 0.47773 0.08634 0.47539 0.09166 C 0.4737 0.09537 0.47252 0.10023 0.47031 0.10254 C 0.46862 0.10439 0.46679 0.10578 0.46523 0.10787 C 0.46367 0.10995 0.46263 0.11296 0.4612 0.11504 C 0.45755 0.12083 0.45364 0.12592 0.45 0.13148 C 0.44765 0.13495 0.44583 0.14004 0.44284 0.14213 C 0.42448 0.15532 0.45742 0.13125 0.42968 0.15486 C 0.42474 0.15902 0.41966 0.16226 0.41445 0.1655 C 0.40768 0.1699 0.40573 0.16921 0.3983 0.17291 C 0.39518 0.1743 0.39232 0.17685 0.38919 0.17824 C 0.38086 0.18194 0.37773 0.18148 0.36992 0.18356 C 0.3431 0.19074 0.35937 0.1875 0.33945 0.19074 C 0.32786 0.19606 0.33073 0.1956 0.31523 0.19629 L 0.23515 0.19814 L 0.16315 0.19629 C 0.16146 0.19606 0.14804 0.19305 0.14596 0.19259 C 0.14218 0.19074 0.13854 0.18865 0.13476 0.18726 C 0.13073 0.18564 0.11718 0.18402 0.11445 0.18356 C 0.09284 0.17546 0.10169 0.178 0.08815 0.17453 C 0.08476 0.17222 0.08151 0.16921 0.07799 0.16736 C 0.07565 0.1662 0.07317 0.16643 0.07096 0.1655 C 0.06849 0.16458 0.06614 0.16319 0.0638 0.16203 C 0.05989 0.16018 0.05885 0.15995 0.05468 0.15833 C 0.05195 0.15601 0.0483 0.15555 0.04661 0.15115 C 0.04258 0.1405 0.04531 0.14745 0.0375 0.13148 C 0.03489 0.11319 0.03893 0.13842 0.03034 0.10787 C 0.02864 0.10185 0.02669 0.09606 0.02526 0.09004 C 0.02383 0.08356 0.02317 0.07963 0.02122 0.07361 C 0.02057 0.07175 0.01992 0.07013 0.01927 0.06828 C 0.01849 0.06412 0.01771 0.05995 0.01718 0.05578 C 0.0138 0.03032 0.01666 0.04583 0.01315 0.025 C 0.01198 0.01805 0.01133 0.01203 0.00807 0.00694 C 0.0069 0.00532 0.00534 0.00486 0.00403 0.00347 C 0.00013 -0.00047 0.00234 -0.00024 -1.45833E-6 -0.00024 L -1.45833E-6 -0.00024 " pathEditMode="relative" ptsTypes="AAAAAAAAAAAAAAAAAAAAAAAAAAAAAAAAAAAAAA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9361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527299" y="1547505"/>
            <a:ext cx="95479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15000"/>
            </a:pPr>
            <a:r>
              <a:rPr lang="en-US" sz="2800" dirty="0">
                <a:solidFill>
                  <a:schemeClr val="bg2"/>
                </a:solidFill>
              </a:rPr>
              <a:t>(</a:t>
            </a:r>
            <a:r>
              <a:rPr lang="en-US" sz="2800" b="1" dirty="0">
                <a:solidFill>
                  <a:schemeClr val="bg2"/>
                </a:solidFill>
              </a:rPr>
              <a:t>CX</a:t>
            </a:r>
            <a:r>
              <a:rPr lang="en-US" sz="2800" dirty="0">
                <a:solidFill>
                  <a:schemeClr val="bg2"/>
                </a:solidFill>
              </a:rPr>
              <a:t>) is the interaction between an organization and a customer over the duration of their relationship. This interaction includes a customer's attraction, awareness, discovery, cultivation, advocacy and purchase and use of a service. It is measured by the individual's experience during contact against the individual's expectations.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95275" y="141251"/>
            <a:ext cx="1117282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8053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 userDrawn="1"/>
        </p:nvSpPr>
        <p:spPr>
          <a:xfrm>
            <a:off x="295275" y="141251"/>
            <a:ext cx="111728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95274" y="141251"/>
            <a:ext cx="1117282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1583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95275" y="141251"/>
            <a:ext cx="1117282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5049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95275" y="141251"/>
            <a:ext cx="1117282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8144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1143001" y="1875910"/>
            <a:ext cx="98583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/>
            <a:endParaRPr lang="en-US" sz="6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5275" y="141251"/>
            <a:ext cx="1117282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6596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95275" y="141251"/>
            <a:ext cx="1117282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8227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133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0309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5390" y="169921"/>
            <a:ext cx="4888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V="1">
            <a:off x="127342" y="2"/>
            <a:ext cx="5179" cy="151050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flipV="1">
            <a:off x="188259" y="0"/>
            <a:ext cx="1393" cy="103462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127342" y="1510510"/>
            <a:ext cx="151951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H="1" flipV="1">
            <a:off x="0" y="125728"/>
            <a:ext cx="3663728" cy="316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116924" y="4329951"/>
            <a:ext cx="0" cy="252804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 flipV="1">
            <a:off x="0" y="6723529"/>
            <a:ext cx="12192000" cy="448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>
            <a:off x="12048565" y="6176963"/>
            <a:ext cx="4674" cy="68103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 flipV="1">
            <a:off x="8848165" y="6575613"/>
            <a:ext cx="3343835" cy="1792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H="1">
            <a:off x="11698845" y="6347012"/>
            <a:ext cx="349720" cy="37651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 userDrawn="1"/>
        </p:nvCxnSpPr>
        <p:spPr>
          <a:xfrm>
            <a:off x="12048565" y="0"/>
            <a:ext cx="0" cy="51731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>
          <a:xfrm flipH="1">
            <a:off x="11760051" y="125728"/>
            <a:ext cx="43195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01911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1" r:id="rId4"/>
    <p:sldLayoutId id="2147483652" r:id="rId5"/>
    <p:sldLayoutId id="2147483655" r:id="rId6"/>
    <p:sldLayoutId id="2147483656" r:id="rId7"/>
    <p:sldLayoutId id="2147483657" r:id="rId8"/>
    <p:sldLayoutId id="2147483658" r:id="rId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rgbClr val="CC5D1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40000"/>
              <a:lumOff val="6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40000"/>
              <a:lumOff val="6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43211" y="131726"/>
            <a:ext cx="691058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68" y="-26897"/>
            <a:ext cx="4108408" cy="166958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 flipV="1">
            <a:off x="127342" y="2"/>
            <a:ext cx="5179" cy="151050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flipV="1">
            <a:off x="188259" y="0"/>
            <a:ext cx="1393" cy="103462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127342" y="1510510"/>
            <a:ext cx="151951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H="1" flipV="1">
            <a:off x="0" y="125728"/>
            <a:ext cx="3663728" cy="316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116924" y="4329951"/>
            <a:ext cx="0" cy="252804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 flipV="1">
            <a:off x="0" y="6723529"/>
            <a:ext cx="12192000" cy="448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>
            <a:off x="12048565" y="6176963"/>
            <a:ext cx="4674" cy="68103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 flipV="1">
            <a:off x="8848165" y="6575613"/>
            <a:ext cx="3343835" cy="1792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H="1">
            <a:off x="11698845" y="6347012"/>
            <a:ext cx="349720" cy="37651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 userDrawn="1"/>
        </p:nvCxnSpPr>
        <p:spPr>
          <a:xfrm>
            <a:off x="12048565" y="0"/>
            <a:ext cx="0" cy="51731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>
          <a:xfrm flipH="1">
            <a:off x="11760051" y="125728"/>
            <a:ext cx="43195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63830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CC5D1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40000"/>
              <a:lumOff val="6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40000"/>
              <a:lumOff val="6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11" Type="http://schemas.openxmlformats.org/officeDocument/2006/relationships/image" Target="../media/image40.jp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30" y="1216089"/>
            <a:ext cx="3858208" cy="14849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5886" y="1639163"/>
            <a:ext cx="10794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entury Gothic" panose="020B0502020202020204" pitchFamily="34" charset="0"/>
              </a:rPr>
              <a:t>May 6, 2021 Town Hall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5886" y="2347049"/>
            <a:ext cx="107945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Economic Development &amp;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Development Services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7D02E2-A331-4226-9AA7-B3402E4B5D42}"/>
              </a:ext>
            </a:extLst>
          </p:cNvPr>
          <p:cNvSpPr txBox="1"/>
          <p:nvPr/>
        </p:nvSpPr>
        <p:spPr>
          <a:xfrm>
            <a:off x="1936490" y="4089522"/>
            <a:ext cx="69645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2400" dirty="0"/>
              <a:t>Kelly Jones, Economic Development Director</a:t>
            </a:r>
          </a:p>
          <a:p>
            <a:r>
              <a:rPr lang="en-US" sz="2400" dirty="0"/>
              <a:t>Brett Limbaugh, Development Services Director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85" y="296817"/>
            <a:ext cx="1838393" cy="151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358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27" y="1218841"/>
            <a:ext cx="4042851" cy="15559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2006" y="984770"/>
            <a:ext cx="110871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Economic Development leads and focuses on growing employment and business opportunities to sustain the economic health of Loveland and the Northern Colorado region.  </a:t>
            </a:r>
          </a:p>
          <a:p>
            <a:endParaRPr lang="en-US" sz="2000" dirty="0">
              <a:solidFill>
                <a:schemeClr val="bg1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Activities and Projects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Business site visits and outreach activities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Downtown development consulting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Concierge role for startups and businesses expanding or relocating to Loveland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Support and coordination with local agencies (LBDC, Warehouse)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Regional Economic Dev (REDI) Team leadership and coordination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Site selector contact point for large developments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Research and coordination in response to inquiries from large search firms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95275" y="141251"/>
            <a:ext cx="11172825" cy="792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4000" b="0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rPr>
              <a:t>  Business Development Division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53197" y="4795897"/>
            <a:ext cx="538162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Partners / Local Agencies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Regional Economic Development Initiative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Loveland Business Development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The Warehouse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Larimer SBDC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Chamber of Commerce</a:t>
            </a:r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4795897"/>
            <a:ext cx="600075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Guiding Principles and Documents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Economic Development Strategic Plan 2018-2022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Incentive Policy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Workforce 2.0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REDI Memorandum of Understanding</a:t>
            </a:r>
          </a:p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336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03" y="1399232"/>
            <a:ext cx="3103280" cy="11943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390" y="169921"/>
            <a:ext cx="11108410" cy="994211"/>
          </a:xfrm>
        </p:spPr>
        <p:txBody>
          <a:bodyPr>
            <a:normAutofit/>
          </a:bodyPr>
          <a:lstStyle/>
          <a:p>
            <a:pPr algn="l">
              <a:spcBef>
                <a:spcPts val="1000"/>
              </a:spcBef>
            </a:pPr>
            <a:r>
              <a:rPr lang="en-US" sz="3600" b="0" spc="150" dirty="0">
                <a:latin typeface="Century Gothic" panose="020B0502020202020204" pitchFamily="34" charset="0"/>
                <a:ea typeface="Muli Black" charset="0"/>
                <a:cs typeface="Muli Black" charset="0"/>
              </a:rPr>
              <a:t>    </a:t>
            </a:r>
            <a:r>
              <a:rPr lang="en-US" b="0" spc="150" dirty="0">
                <a:latin typeface="Century Gothic" panose="020B0502020202020204" pitchFamily="34" charset="0"/>
                <a:ea typeface="Muli Black" charset="0"/>
                <a:cs typeface="Muli Black" charset="0"/>
              </a:rPr>
              <a:t>Five-year Strategy: Back to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200" y="1744953"/>
            <a:ext cx="10515600" cy="844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spc="150" dirty="0">
                <a:solidFill>
                  <a:schemeClr val="bg1"/>
                </a:solidFill>
                <a:latin typeface="Century Gothic" panose="020B0502020202020204" pitchFamily="34" charset="0"/>
                <a:ea typeface="Muli Black" charset="0"/>
                <a:cs typeface="Muli Black" charset="0"/>
              </a:rPr>
              <a:t>T – TRACE Core Principles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603ED20-F535-417A-A77B-2FE45F5F39CB}" type="slidenum">
              <a:rPr lang="en-US" smtClean="0"/>
              <a:t>11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43" y="6210232"/>
            <a:ext cx="1549515" cy="457942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</p:pic>
      <p:grpSp>
        <p:nvGrpSpPr>
          <p:cNvPr id="28" name="Group 27"/>
          <p:cNvGrpSpPr/>
          <p:nvPr/>
        </p:nvGrpSpPr>
        <p:grpSpPr>
          <a:xfrm>
            <a:off x="9685009" y="2952354"/>
            <a:ext cx="1615828" cy="1431847"/>
            <a:chOff x="8034685" y="4709754"/>
            <a:chExt cx="3016802" cy="1431847"/>
          </a:xfrm>
        </p:grpSpPr>
        <p:grpSp>
          <p:nvGrpSpPr>
            <p:cNvPr id="29" name="Group 28"/>
            <p:cNvGrpSpPr/>
            <p:nvPr/>
          </p:nvGrpSpPr>
          <p:grpSpPr>
            <a:xfrm>
              <a:off x="8034685" y="5201576"/>
              <a:ext cx="3016802" cy="940025"/>
              <a:chOff x="4479899" y="4545938"/>
              <a:chExt cx="3016802" cy="940025"/>
            </a:xfrm>
          </p:grpSpPr>
          <p:sp>
            <p:nvSpPr>
              <p:cNvPr id="31" name="Text Placeholder 38"/>
              <p:cNvSpPr txBox="1">
                <a:spLocks/>
              </p:cNvSpPr>
              <p:nvPr/>
            </p:nvSpPr>
            <p:spPr>
              <a:xfrm>
                <a:off x="4479900" y="4545938"/>
                <a:ext cx="3016801" cy="443198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None/>
                  <a:defRPr lang="en-US" sz="3600" b="1" i="0" kern="1200" cap="all" spc="150" baseline="0" dirty="0" smtClean="0">
                    <a:solidFill>
                      <a:schemeClr val="tx1"/>
                    </a:solidFill>
                    <a:latin typeface="Muli Black" charset="0"/>
                    <a:ea typeface="Muli Black" charset="0"/>
                    <a:cs typeface="Muli Black" charset="0"/>
                  </a:defRPr>
                </a:lvl1pPr>
                <a:lvl2pPr marL="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lang="en-US" sz="1800" b="1" i="0" kern="1200" cap="all" spc="600" baseline="0" dirty="0" smtClean="0">
                    <a:solidFill>
                      <a:schemeClr val="tx1"/>
                    </a:solidFill>
                    <a:latin typeface="Muli Black" charset="0"/>
                    <a:ea typeface="Muli Black" charset="0"/>
                    <a:cs typeface="Muli Black" charset="0"/>
                  </a:defRPr>
                </a:lvl2pPr>
                <a:lvl3pPr marL="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lang="en-US" sz="1400" b="0" i="0" kern="1200" cap="all" spc="400" baseline="0" dirty="0" smtClean="0">
                    <a:solidFill>
                      <a:schemeClr val="accent4"/>
                    </a:solidFill>
                    <a:latin typeface="Muli" charset="0"/>
                    <a:ea typeface="Muli" charset="0"/>
                    <a:cs typeface="Muli" charset="0"/>
                  </a:defRPr>
                </a:lvl3pPr>
                <a:lvl4pPr marL="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400" b="1" i="0" kern="1200" spc="100" baseline="0">
                    <a:solidFill>
                      <a:schemeClr val="tx1"/>
                    </a:solidFill>
                    <a:latin typeface="Muli ExtraBold" charset="0"/>
                    <a:ea typeface="Muli ExtraBold" charset="0"/>
                    <a:cs typeface="Muli ExtraBold" charset="0"/>
                  </a:defRPr>
                </a:lvl4pPr>
                <a:lvl5pPr marL="0" indent="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/>
                  <a:buNone/>
                  <a:defRPr lang="en-US" sz="1000" b="0" i="0" kern="1200" dirty="0">
                    <a:solidFill>
                      <a:schemeClr val="accent4"/>
                    </a:solidFill>
                    <a:latin typeface="Muli" charset="0"/>
                    <a:ea typeface="Muli" charset="0"/>
                    <a:cs typeface="Muli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3" indent="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1" i="0" u="none" strike="noStrike" kern="1200" cap="none" spc="10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Franklin Gothic Medium" panose="020B0603020102020204"/>
                  </a:rPr>
                  <a:t>E</a:t>
                </a:r>
                <a:r>
                  <a:rPr kumimoji="0" lang="en-US" sz="1401" b="1" i="0" u="none" strike="noStrike" kern="1200" cap="none" spc="10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Franklin Gothic Medium" panose="020B0603020102020204"/>
                  </a:rPr>
                  <a:t>xpansion</a:t>
                </a:r>
              </a:p>
            </p:txBody>
          </p:sp>
          <p:sp>
            <p:nvSpPr>
              <p:cNvPr id="32" name="Text Placeholder 38"/>
              <p:cNvSpPr txBox="1">
                <a:spLocks/>
              </p:cNvSpPr>
              <p:nvPr/>
            </p:nvSpPr>
            <p:spPr>
              <a:xfrm>
                <a:off x="4479899" y="4992238"/>
                <a:ext cx="3016800" cy="493725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None/>
                  <a:defRPr lang="en-US" sz="3600" b="1" i="0" kern="1200" cap="all" spc="150" baseline="0" dirty="0" smtClean="0">
                    <a:solidFill>
                      <a:schemeClr val="tx1"/>
                    </a:solidFill>
                    <a:latin typeface="Muli Black" charset="0"/>
                    <a:ea typeface="Muli Black" charset="0"/>
                    <a:cs typeface="Muli Black" charset="0"/>
                  </a:defRPr>
                </a:lvl1pPr>
                <a:lvl2pPr marL="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lang="en-US" sz="1800" b="1" i="0" kern="1200" cap="all" spc="600" baseline="0" dirty="0" smtClean="0">
                    <a:solidFill>
                      <a:schemeClr val="tx1"/>
                    </a:solidFill>
                    <a:latin typeface="Muli Black" charset="0"/>
                    <a:ea typeface="Muli Black" charset="0"/>
                    <a:cs typeface="Muli Black" charset="0"/>
                  </a:defRPr>
                </a:lvl2pPr>
                <a:lvl3pPr marL="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lang="en-US" sz="1400" b="0" i="0" kern="1200" cap="all" spc="400" baseline="0" dirty="0" smtClean="0">
                    <a:solidFill>
                      <a:schemeClr val="accent4"/>
                    </a:solidFill>
                    <a:latin typeface="Muli" charset="0"/>
                    <a:ea typeface="Muli" charset="0"/>
                    <a:cs typeface="Muli" charset="0"/>
                  </a:defRPr>
                </a:lvl3pPr>
                <a:lvl4pPr marL="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400" b="1" i="0" kern="1200" spc="100" baseline="0">
                    <a:solidFill>
                      <a:schemeClr val="tx1"/>
                    </a:solidFill>
                    <a:latin typeface="Muli ExtraBold" charset="0"/>
                    <a:ea typeface="Muli ExtraBold" charset="0"/>
                    <a:cs typeface="Muli ExtraBold" charset="0"/>
                  </a:defRPr>
                </a:lvl4pPr>
                <a:lvl5pPr marL="0" indent="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/>
                  <a:buNone/>
                  <a:defRPr lang="en-US" sz="1000" b="0" i="0" kern="1200" dirty="0">
                    <a:solidFill>
                      <a:schemeClr val="accent4"/>
                    </a:solidFill>
                    <a:latin typeface="Muli" charset="0"/>
                    <a:ea typeface="Muli" charset="0"/>
                    <a:cs typeface="Muli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4" indent="0" algn="l" defTabSz="914400" rtl="0" eaLnBrk="1" fontAlgn="auto" latinLnBrk="0" hangingPunct="1">
                  <a:lnSpc>
                    <a:spcPct val="12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Franklin Gothic Book" panose="020B0503020102020204"/>
                  </a:rPr>
                  <a:t>Performance Dashboard</a:t>
                </a:r>
              </a:p>
            </p:txBody>
          </p:sp>
        </p:grpSp>
        <p:sp>
          <p:nvSpPr>
            <p:cNvPr id="30" name="Freeform 228"/>
            <p:cNvSpPr>
              <a:spLocks noChangeArrowheads="1"/>
            </p:cNvSpPr>
            <p:nvPr/>
          </p:nvSpPr>
          <p:spPr bwMode="auto">
            <a:xfrm>
              <a:off x="8034687" y="4709754"/>
              <a:ext cx="580794" cy="402968"/>
            </a:xfrm>
            <a:custGeom>
              <a:avLst/>
              <a:gdLst>
                <a:gd name="T0" fmla="*/ 153626 w 426"/>
                <a:gd name="T1" fmla="*/ 134106 h 426"/>
                <a:gd name="T2" fmla="*/ 153626 w 426"/>
                <a:gd name="T3" fmla="*/ 153626 h 426"/>
                <a:gd name="T4" fmla="*/ 0 w 426"/>
                <a:gd name="T5" fmla="*/ 153626 h 426"/>
                <a:gd name="T6" fmla="*/ 0 w 426"/>
                <a:gd name="T7" fmla="*/ 0 h 426"/>
                <a:gd name="T8" fmla="*/ 19158 w 426"/>
                <a:gd name="T9" fmla="*/ 0 h 426"/>
                <a:gd name="T10" fmla="*/ 19158 w 426"/>
                <a:gd name="T11" fmla="*/ 134106 h 426"/>
                <a:gd name="T12" fmla="*/ 153626 w 426"/>
                <a:gd name="T13" fmla="*/ 134106 h 426"/>
                <a:gd name="T14" fmla="*/ 43015 w 426"/>
                <a:gd name="T15" fmla="*/ 124708 h 426"/>
                <a:gd name="T16" fmla="*/ 28556 w 426"/>
                <a:gd name="T17" fmla="*/ 110249 h 426"/>
                <a:gd name="T18" fmla="*/ 43015 w 426"/>
                <a:gd name="T19" fmla="*/ 95790 h 426"/>
                <a:gd name="T20" fmla="*/ 44461 w 426"/>
                <a:gd name="T21" fmla="*/ 95790 h 426"/>
                <a:gd name="T22" fmla="*/ 59643 w 426"/>
                <a:gd name="T23" fmla="*/ 70126 h 426"/>
                <a:gd name="T24" fmla="*/ 57474 w 426"/>
                <a:gd name="T25" fmla="*/ 62173 h 426"/>
                <a:gd name="T26" fmla="*/ 71933 w 426"/>
                <a:gd name="T27" fmla="*/ 47714 h 426"/>
                <a:gd name="T28" fmla="*/ 86392 w 426"/>
                <a:gd name="T29" fmla="*/ 62173 h 426"/>
                <a:gd name="T30" fmla="*/ 84223 w 426"/>
                <a:gd name="T31" fmla="*/ 70126 h 426"/>
                <a:gd name="T32" fmla="*/ 99405 w 426"/>
                <a:gd name="T33" fmla="*/ 95790 h 426"/>
                <a:gd name="T34" fmla="*/ 100851 w 426"/>
                <a:gd name="T35" fmla="*/ 95790 h 426"/>
                <a:gd name="T36" fmla="*/ 101574 w 426"/>
                <a:gd name="T37" fmla="*/ 95790 h 426"/>
                <a:gd name="T38" fmla="*/ 127238 w 426"/>
                <a:gd name="T39" fmla="*/ 50968 h 426"/>
                <a:gd name="T40" fmla="*/ 124708 w 426"/>
                <a:gd name="T41" fmla="*/ 43015 h 426"/>
                <a:gd name="T42" fmla="*/ 139167 w 426"/>
                <a:gd name="T43" fmla="*/ 28556 h 426"/>
                <a:gd name="T44" fmla="*/ 153264 w 426"/>
                <a:gd name="T45" fmla="*/ 43015 h 426"/>
                <a:gd name="T46" fmla="*/ 139167 w 426"/>
                <a:gd name="T47" fmla="*/ 57474 h 426"/>
                <a:gd name="T48" fmla="*/ 138082 w 426"/>
                <a:gd name="T49" fmla="*/ 57474 h 426"/>
                <a:gd name="T50" fmla="*/ 112418 w 426"/>
                <a:gd name="T51" fmla="*/ 102297 h 426"/>
                <a:gd name="T52" fmla="*/ 115310 w 426"/>
                <a:gd name="T53" fmla="*/ 110249 h 426"/>
                <a:gd name="T54" fmla="*/ 100851 w 426"/>
                <a:gd name="T55" fmla="*/ 124708 h 426"/>
                <a:gd name="T56" fmla="*/ 86392 w 426"/>
                <a:gd name="T57" fmla="*/ 110249 h 426"/>
                <a:gd name="T58" fmla="*/ 88561 w 426"/>
                <a:gd name="T59" fmla="*/ 102297 h 426"/>
                <a:gd name="T60" fmla="*/ 73017 w 426"/>
                <a:gd name="T61" fmla="*/ 76632 h 426"/>
                <a:gd name="T62" fmla="*/ 71933 w 426"/>
                <a:gd name="T63" fmla="*/ 76632 h 426"/>
                <a:gd name="T64" fmla="*/ 70848 w 426"/>
                <a:gd name="T65" fmla="*/ 76632 h 426"/>
                <a:gd name="T66" fmla="*/ 55305 w 426"/>
                <a:gd name="T67" fmla="*/ 102297 h 426"/>
                <a:gd name="T68" fmla="*/ 57474 w 426"/>
                <a:gd name="T69" fmla="*/ 110249 h 426"/>
                <a:gd name="T70" fmla="*/ 43015 w 426"/>
                <a:gd name="T71" fmla="*/ 124708 h 42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26" h="426">
                  <a:moveTo>
                    <a:pt x="425" y="371"/>
                  </a:moveTo>
                  <a:lnTo>
                    <a:pt x="425" y="425"/>
                  </a:lnTo>
                  <a:lnTo>
                    <a:pt x="0" y="425"/>
                  </a:lnTo>
                  <a:lnTo>
                    <a:pt x="0" y="0"/>
                  </a:lnTo>
                  <a:lnTo>
                    <a:pt x="53" y="0"/>
                  </a:lnTo>
                  <a:lnTo>
                    <a:pt x="53" y="371"/>
                  </a:lnTo>
                  <a:lnTo>
                    <a:pt x="425" y="371"/>
                  </a:lnTo>
                  <a:close/>
                  <a:moveTo>
                    <a:pt x="119" y="345"/>
                  </a:moveTo>
                  <a:cubicBezTo>
                    <a:pt x="97" y="345"/>
                    <a:pt x="79" y="327"/>
                    <a:pt x="79" y="305"/>
                  </a:cubicBezTo>
                  <a:cubicBezTo>
                    <a:pt x="79" y="283"/>
                    <a:pt x="97" y="265"/>
                    <a:pt x="119" y="265"/>
                  </a:cubicBezTo>
                  <a:lnTo>
                    <a:pt x="123" y="265"/>
                  </a:lnTo>
                  <a:lnTo>
                    <a:pt x="165" y="194"/>
                  </a:lnTo>
                  <a:cubicBezTo>
                    <a:pt x="161" y="187"/>
                    <a:pt x="159" y="180"/>
                    <a:pt x="159" y="172"/>
                  </a:cubicBezTo>
                  <a:cubicBezTo>
                    <a:pt x="159" y="150"/>
                    <a:pt x="177" y="132"/>
                    <a:pt x="199" y="132"/>
                  </a:cubicBezTo>
                  <a:cubicBezTo>
                    <a:pt x="221" y="132"/>
                    <a:pt x="239" y="150"/>
                    <a:pt x="239" y="172"/>
                  </a:cubicBezTo>
                  <a:cubicBezTo>
                    <a:pt x="239" y="180"/>
                    <a:pt x="236" y="187"/>
                    <a:pt x="233" y="194"/>
                  </a:cubicBezTo>
                  <a:lnTo>
                    <a:pt x="275" y="265"/>
                  </a:lnTo>
                  <a:lnTo>
                    <a:pt x="279" y="265"/>
                  </a:lnTo>
                  <a:lnTo>
                    <a:pt x="281" y="265"/>
                  </a:lnTo>
                  <a:lnTo>
                    <a:pt x="352" y="141"/>
                  </a:lnTo>
                  <a:cubicBezTo>
                    <a:pt x="348" y="135"/>
                    <a:pt x="345" y="127"/>
                    <a:pt x="345" y="119"/>
                  </a:cubicBezTo>
                  <a:cubicBezTo>
                    <a:pt x="345" y="97"/>
                    <a:pt x="363" y="79"/>
                    <a:pt x="385" y="79"/>
                  </a:cubicBezTo>
                  <a:cubicBezTo>
                    <a:pt x="406" y="79"/>
                    <a:pt x="424" y="97"/>
                    <a:pt x="424" y="119"/>
                  </a:cubicBezTo>
                  <a:cubicBezTo>
                    <a:pt x="424" y="141"/>
                    <a:pt x="406" y="159"/>
                    <a:pt x="385" y="159"/>
                  </a:cubicBezTo>
                  <a:lnTo>
                    <a:pt x="382" y="159"/>
                  </a:lnTo>
                  <a:lnTo>
                    <a:pt x="311" y="283"/>
                  </a:lnTo>
                  <a:cubicBezTo>
                    <a:pt x="316" y="289"/>
                    <a:pt x="319" y="297"/>
                    <a:pt x="319" y="305"/>
                  </a:cubicBezTo>
                  <a:cubicBezTo>
                    <a:pt x="319" y="327"/>
                    <a:pt x="301" y="345"/>
                    <a:pt x="279" y="345"/>
                  </a:cubicBezTo>
                  <a:cubicBezTo>
                    <a:pt x="257" y="345"/>
                    <a:pt x="239" y="327"/>
                    <a:pt x="239" y="305"/>
                  </a:cubicBezTo>
                  <a:cubicBezTo>
                    <a:pt x="239" y="297"/>
                    <a:pt x="241" y="289"/>
                    <a:pt x="245" y="283"/>
                  </a:cubicBezTo>
                  <a:lnTo>
                    <a:pt x="202" y="212"/>
                  </a:lnTo>
                  <a:lnTo>
                    <a:pt x="199" y="212"/>
                  </a:lnTo>
                  <a:lnTo>
                    <a:pt x="196" y="212"/>
                  </a:lnTo>
                  <a:lnTo>
                    <a:pt x="153" y="283"/>
                  </a:lnTo>
                  <a:cubicBezTo>
                    <a:pt x="157" y="289"/>
                    <a:pt x="159" y="297"/>
                    <a:pt x="159" y="305"/>
                  </a:cubicBezTo>
                  <a:cubicBezTo>
                    <a:pt x="159" y="327"/>
                    <a:pt x="141" y="345"/>
                    <a:pt x="119" y="34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061AC"/>
                </a:solidFill>
                <a:effectLst/>
                <a:uLnTx/>
                <a:uFillTx/>
                <a:latin typeface="Muli Regular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119687" y="3012621"/>
            <a:ext cx="1232139" cy="2294465"/>
            <a:chOff x="4350504" y="599336"/>
            <a:chExt cx="3051484" cy="2604842"/>
          </a:xfrm>
        </p:grpSpPr>
        <p:grpSp>
          <p:nvGrpSpPr>
            <p:cNvPr id="34" name="Group 33"/>
            <p:cNvGrpSpPr/>
            <p:nvPr/>
          </p:nvGrpSpPr>
          <p:grpSpPr>
            <a:xfrm>
              <a:off x="4350505" y="1084406"/>
              <a:ext cx="3051483" cy="2119772"/>
              <a:chOff x="4445216" y="2272742"/>
              <a:chExt cx="3051483" cy="2119772"/>
            </a:xfrm>
          </p:grpSpPr>
          <p:sp>
            <p:nvSpPr>
              <p:cNvPr id="36" name="Text Placeholder 38"/>
              <p:cNvSpPr txBox="1">
                <a:spLocks/>
              </p:cNvSpPr>
              <p:nvPr/>
            </p:nvSpPr>
            <p:spPr>
              <a:xfrm>
                <a:off x="4445216" y="2272742"/>
                <a:ext cx="3016801" cy="440256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None/>
                  <a:defRPr lang="en-US" sz="3600" b="1" i="0" kern="1200" cap="all" spc="150" baseline="0" dirty="0" smtClean="0">
                    <a:solidFill>
                      <a:schemeClr val="tx1"/>
                    </a:solidFill>
                    <a:latin typeface="Muli Black" charset="0"/>
                    <a:ea typeface="Muli Black" charset="0"/>
                    <a:cs typeface="Muli Black" charset="0"/>
                  </a:defRPr>
                </a:lvl1pPr>
                <a:lvl2pPr marL="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lang="en-US" sz="1800" b="1" i="0" kern="1200" cap="all" spc="600" baseline="0" dirty="0" smtClean="0">
                    <a:solidFill>
                      <a:schemeClr val="tx1"/>
                    </a:solidFill>
                    <a:latin typeface="Muli Black" charset="0"/>
                    <a:ea typeface="Muli Black" charset="0"/>
                    <a:cs typeface="Muli Black" charset="0"/>
                  </a:defRPr>
                </a:lvl2pPr>
                <a:lvl3pPr marL="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lang="en-US" sz="1400" b="0" i="0" kern="1200" cap="all" spc="400" baseline="0" dirty="0" smtClean="0">
                    <a:solidFill>
                      <a:schemeClr val="accent4"/>
                    </a:solidFill>
                    <a:latin typeface="Muli" charset="0"/>
                    <a:ea typeface="Muli" charset="0"/>
                    <a:cs typeface="Muli" charset="0"/>
                  </a:defRPr>
                </a:lvl3pPr>
                <a:lvl4pPr marL="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400" b="1" i="0" kern="1200" spc="100" baseline="0">
                    <a:solidFill>
                      <a:schemeClr val="tx1"/>
                    </a:solidFill>
                    <a:latin typeface="Muli ExtraBold" charset="0"/>
                    <a:ea typeface="Muli ExtraBold" charset="0"/>
                    <a:cs typeface="Muli ExtraBold" charset="0"/>
                  </a:defRPr>
                </a:lvl4pPr>
                <a:lvl5pPr marL="0" indent="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/>
                  <a:buNone/>
                  <a:defRPr lang="en-US" sz="1000" b="0" i="0" kern="1200" dirty="0">
                    <a:solidFill>
                      <a:schemeClr val="accent4"/>
                    </a:solidFill>
                    <a:latin typeface="Muli" charset="0"/>
                    <a:ea typeface="Muli" charset="0"/>
                    <a:cs typeface="Muli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3" indent="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en-US" sz="2800" dirty="0">
                    <a:solidFill>
                      <a:schemeClr val="bg1"/>
                    </a:solidFill>
                    <a:latin typeface="Franklin Gothic Medium" panose="020B0603020102020204"/>
                  </a:rPr>
                  <a:t>T</a:t>
                </a:r>
                <a:r>
                  <a:rPr lang="en-US" sz="1401" dirty="0">
                    <a:solidFill>
                      <a:schemeClr val="bg1"/>
                    </a:solidFill>
                    <a:latin typeface="Franklin Gothic Medium" panose="020B0603020102020204"/>
                  </a:rPr>
                  <a:t>ourism</a:t>
                </a:r>
              </a:p>
            </p:txBody>
          </p:sp>
          <p:sp>
            <p:nvSpPr>
              <p:cNvPr id="37" name="Text Placeholder 38"/>
              <p:cNvSpPr txBox="1">
                <a:spLocks/>
              </p:cNvSpPr>
              <p:nvPr/>
            </p:nvSpPr>
            <p:spPr>
              <a:xfrm>
                <a:off x="4479898" y="2764845"/>
                <a:ext cx="3016801" cy="1627669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None/>
                  <a:defRPr lang="en-US" sz="3600" b="1" i="0" kern="1200" cap="all" spc="150" baseline="0" dirty="0" smtClean="0">
                    <a:solidFill>
                      <a:schemeClr val="tx1"/>
                    </a:solidFill>
                    <a:latin typeface="Muli Black" charset="0"/>
                    <a:ea typeface="Muli Black" charset="0"/>
                    <a:cs typeface="Muli Black" charset="0"/>
                  </a:defRPr>
                </a:lvl1pPr>
                <a:lvl2pPr marL="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lang="en-US" sz="1800" b="1" i="0" kern="1200" cap="all" spc="600" baseline="0" dirty="0" smtClean="0">
                    <a:solidFill>
                      <a:schemeClr val="tx1"/>
                    </a:solidFill>
                    <a:latin typeface="Muli Black" charset="0"/>
                    <a:ea typeface="Muli Black" charset="0"/>
                    <a:cs typeface="Muli Black" charset="0"/>
                  </a:defRPr>
                </a:lvl2pPr>
                <a:lvl3pPr marL="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lang="en-US" sz="1400" b="0" i="0" kern="1200" cap="all" spc="400" baseline="0" dirty="0" smtClean="0">
                    <a:solidFill>
                      <a:schemeClr val="accent4"/>
                    </a:solidFill>
                    <a:latin typeface="Muli" charset="0"/>
                    <a:ea typeface="Muli" charset="0"/>
                    <a:cs typeface="Muli" charset="0"/>
                  </a:defRPr>
                </a:lvl3pPr>
                <a:lvl4pPr marL="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400" b="1" i="0" kern="1200" spc="100" baseline="0">
                    <a:solidFill>
                      <a:schemeClr val="tx1"/>
                    </a:solidFill>
                    <a:latin typeface="Muli ExtraBold" charset="0"/>
                    <a:ea typeface="Muli ExtraBold" charset="0"/>
                    <a:cs typeface="Muli ExtraBold" charset="0"/>
                  </a:defRPr>
                </a:lvl4pPr>
                <a:lvl5pPr marL="0" indent="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/>
                  <a:buNone/>
                  <a:defRPr lang="en-US" sz="1000" b="0" i="0" kern="1200" dirty="0">
                    <a:solidFill>
                      <a:schemeClr val="accent4"/>
                    </a:solidFill>
                    <a:latin typeface="Muli" charset="0"/>
                    <a:ea typeface="Muli" charset="0"/>
                    <a:cs typeface="Muli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4" indent="0" algn="l" defTabSz="914400" rtl="0" eaLnBrk="1" fontAlgn="auto" latinLnBrk="0" hangingPunct="1">
                  <a:lnSpc>
                    <a:spcPct val="12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en-US" sz="1400" dirty="0">
                    <a:solidFill>
                      <a:schemeClr val="tx1"/>
                    </a:solidFill>
                    <a:latin typeface="Franklin Gothic Book" panose="020B0503020102020204"/>
                  </a:rPr>
                  <a:t>Lod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Franklin Gothic Book" panose="020B0503020102020204"/>
                  </a:rPr>
                  <a:t>ging tax </a:t>
                </a:r>
              </a:p>
              <a:p>
                <a:pPr marL="0" marR="0" lvl="4" indent="0" algn="l" defTabSz="914400" rtl="0" eaLnBrk="1" fontAlgn="auto" latinLnBrk="0" hangingPunct="1">
                  <a:lnSpc>
                    <a:spcPct val="12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lang="en-US" sz="1400" dirty="0">
                  <a:solidFill>
                    <a:schemeClr val="tx1"/>
                  </a:solidFill>
                  <a:latin typeface="Franklin Gothic Book" panose="020B0503020102020204"/>
                </a:endParaRPr>
              </a:p>
              <a:p>
                <a:pPr marL="0" marR="0" lvl="4" indent="0" algn="l" defTabSz="914400" rtl="0" eaLnBrk="1" fontAlgn="auto" latinLnBrk="0" hangingPunct="1">
                  <a:lnSpc>
                    <a:spcPct val="12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en-US" sz="1400" dirty="0">
                    <a:solidFill>
                      <a:schemeClr val="tx1"/>
                    </a:solidFill>
                    <a:latin typeface="Franklin Gothic Book" panose="020B0503020102020204"/>
                  </a:rPr>
                  <a:t>Conference bookings 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Franklin Gothic Book" panose="020B0503020102020204"/>
                </a:endParaRPr>
              </a:p>
              <a:p>
                <a:pPr marL="0" marR="0" lvl="4" indent="0" algn="l" defTabSz="914400" rtl="0" eaLnBrk="1" fontAlgn="auto" latinLnBrk="0" hangingPunct="1">
                  <a:lnSpc>
                    <a:spcPct val="12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57F74"/>
                    </a:solidFill>
                    <a:effectLst/>
                    <a:uLnTx/>
                    <a:uFillTx/>
                    <a:latin typeface="Franklin Gothic Book" panose="020B0503020102020204"/>
                  </a:rPr>
                  <a:t> </a:t>
                </a:r>
              </a:p>
            </p:txBody>
          </p:sp>
        </p:grpSp>
        <p:sp>
          <p:nvSpPr>
            <p:cNvPr id="35" name="Freeform 249"/>
            <p:cNvSpPr>
              <a:spLocks noChangeArrowheads="1"/>
            </p:cNvSpPr>
            <p:nvPr/>
          </p:nvSpPr>
          <p:spPr bwMode="auto">
            <a:xfrm>
              <a:off x="4350504" y="599336"/>
              <a:ext cx="786907" cy="349602"/>
            </a:xfrm>
            <a:custGeom>
              <a:avLst/>
              <a:gdLst>
                <a:gd name="T0" fmla="*/ 117130 w 433"/>
                <a:gd name="T1" fmla="*/ 97728 h 433"/>
                <a:gd name="T2" fmla="*/ 89824 w 433"/>
                <a:gd name="T3" fmla="*/ 70422 h 433"/>
                <a:gd name="T4" fmla="*/ 155216 w 433"/>
                <a:gd name="T5" fmla="*/ 21558 h 433"/>
                <a:gd name="T6" fmla="*/ 136173 w 433"/>
                <a:gd name="T7" fmla="*/ 2515 h 433"/>
                <a:gd name="T8" fmla="*/ 54254 w 433"/>
                <a:gd name="T9" fmla="*/ 35211 h 433"/>
                <a:gd name="T10" fmla="*/ 28384 w 433"/>
                <a:gd name="T11" fmla="*/ 9342 h 433"/>
                <a:gd name="T12" fmla="*/ 5389 w 433"/>
                <a:gd name="T13" fmla="*/ 5389 h 433"/>
                <a:gd name="T14" fmla="*/ 9342 w 433"/>
                <a:gd name="T15" fmla="*/ 28384 h 433"/>
                <a:gd name="T16" fmla="*/ 35211 w 433"/>
                <a:gd name="T17" fmla="*/ 54254 h 433"/>
                <a:gd name="T18" fmla="*/ 2515 w 433"/>
                <a:gd name="T19" fmla="*/ 136173 h 433"/>
                <a:gd name="T20" fmla="*/ 21558 w 433"/>
                <a:gd name="T21" fmla="*/ 155216 h 433"/>
                <a:gd name="T22" fmla="*/ 70781 w 433"/>
                <a:gd name="T23" fmla="*/ 89824 h 433"/>
                <a:gd name="T24" fmla="*/ 98088 w 433"/>
                <a:gd name="T25" fmla="*/ 117130 h 433"/>
                <a:gd name="T26" fmla="*/ 98088 w 433"/>
                <a:gd name="T27" fmla="*/ 155216 h 433"/>
                <a:gd name="T28" fmla="*/ 117130 w 433"/>
                <a:gd name="T29" fmla="*/ 155216 h 433"/>
                <a:gd name="T30" fmla="*/ 126472 w 433"/>
                <a:gd name="T31" fmla="*/ 126472 h 433"/>
                <a:gd name="T32" fmla="*/ 155216 w 433"/>
                <a:gd name="T33" fmla="*/ 117130 h 433"/>
                <a:gd name="T34" fmla="*/ 155216 w 433"/>
                <a:gd name="T35" fmla="*/ 97728 h 433"/>
                <a:gd name="T36" fmla="*/ 117130 w 433"/>
                <a:gd name="T37" fmla="*/ 97728 h 43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33" h="433">
                  <a:moveTo>
                    <a:pt x="326" y="272"/>
                  </a:moveTo>
                  <a:lnTo>
                    <a:pt x="250" y="196"/>
                  </a:lnTo>
                  <a:lnTo>
                    <a:pt x="432" y="60"/>
                  </a:lnTo>
                  <a:lnTo>
                    <a:pt x="379" y="7"/>
                  </a:lnTo>
                  <a:lnTo>
                    <a:pt x="151" y="98"/>
                  </a:lnTo>
                  <a:lnTo>
                    <a:pt x="79" y="26"/>
                  </a:lnTo>
                  <a:cubicBezTo>
                    <a:pt x="59" y="5"/>
                    <a:pt x="30" y="0"/>
                    <a:pt x="15" y="15"/>
                  </a:cubicBezTo>
                  <a:cubicBezTo>
                    <a:pt x="0" y="30"/>
                    <a:pt x="5" y="59"/>
                    <a:pt x="26" y="79"/>
                  </a:cubicBezTo>
                  <a:lnTo>
                    <a:pt x="98" y="151"/>
                  </a:lnTo>
                  <a:lnTo>
                    <a:pt x="7" y="379"/>
                  </a:lnTo>
                  <a:lnTo>
                    <a:pt x="60" y="432"/>
                  </a:lnTo>
                  <a:lnTo>
                    <a:pt x="197" y="250"/>
                  </a:lnTo>
                  <a:lnTo>
                    <a:pt x="273" y="326"/>
                  </a:lnTo>
                  <a:lnTo>
                    <a:pt x="273" y="432"/>
                  </a:lnTo>
                  <a:lnTo>
                    <a:pt x="326" y="432"/>
                  </a:lnTo>
                  <a:lnTo>
                    <a:pt x="352" y="352"/>
                  </a:lnTo>
                  <a:lnTo>
                    <a:pt x="432" y="326"/>
                  </a:lnTo>
                  <a:lnTo>
                    <a:pt x="432" y="272"/>
                  </a:lnTo>
                  <a:lnTo>
                    <a:pt x="326" y="272"/>
                  </a:ln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061AC"/>
                </a:solidFill>
                <a:effectLst/>
                <a:uLnTx/>
                <a:uFillTx/>
                <a:latin typeface="Muli Regular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780987" y="2911435"/>
            <a:ext cx="1261825" cy="2582866"/>
            <a:chOff x="4424908" y="4040381"/>
            <a:chExt cx="3071793" cy="2952524"/>
          </a:xfrm>
        </p:grpSpPr>
        <p:sp>
          <p:nvSpPr>
            <p:cNvPr id="39" name="Text Placeholder 38"/>
            <p:cNvSpPr txBox="1">
              <a:spLocks/>
            </p:cNvSpPr>
            <p:nvPr/>
          </p:nvSpPr>
          <p:spPr>
            <a:xfrm>
              <a:off x="4424908" y="4649556"/>
              <a:ext cx="3016802" cy="4432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None/>
                <a:defRPr lang="en-US" sz="3600" b="1" i="0" kern="1200" cap="all" spc="150" baseline="0" dirty="0" smtClean="0">
                  <a:solidFill>
                    <a:schemeClr val="tx1"/>
                  </a:solidFill>
                  <a:latin typeface="Muli Black" charset="0"/>
                  <a:ea typeface="Muli Black" charset="0"/>
                  <a:cs typeface="Muli Black" charset="0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lang="en-US" sz="1800" b="1" i="0" kern="1200" cap="all" spc="600" baseline="0" dirty="0" smtClean="0">
                  <a:solidFill>
                    <a:schemeClr val="tx1"/>
                  </a:solidFill>
                  <a:latin typeface="Muli Black" charset="0"/>
                  <a:ea typeface="Muli Black" charset="0"/>
                  <a:cs typeface="Muli Black" charset="0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lang="en-US" sz="1400" b="0" i="0" kern="1200" cap="all" spc="400" baseline="0" dirty="0" smtClean="0">
                  <a:solidFill>
                    <a:schemeClr val="accent4"/>
                  </a:solidFill>
                  <a:latin typeface="Muli" charset="0"/>
                  <a:ea typeface="Muli" charset="0"/>
                  <a:cs typeface="Muli" charset="0"/>
                </a:defRPr>
              </a:lvl3pPr>
              <a:lvl4pPr marL="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400" b="1" i="0" kern="1200" spc="100" baseline="0">
                  <a:solidFill>
                    <a:schemeClr val="tx1"/>
                  </a:solidFill>
                  <a:latin typeface="Muli ExtraBold" charset="0"/>
                  <a:ea typeface="Muli ExtraBold" charset="0"/>
                  <a:cs typeface="Muli ExtraBold" charset="0"/>
                </a:defRPr>
              </a:lvl4pPr>
              <a:lvl5pPr marL="0" indent="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/>
                <a:buNone/>
                <a:defRPr lang="en-US" sz="1000" b="0" i="0" kern="1200" dirty="0">
                  <a:solidFill>
                    <a:schemeClr val="accent4"/>
                  </a:solidFill>
                  <a:latin typeface="Muli" charset="0"/>
                  <a:ea typeface="Muli" charset="0"/>
                  <a:cs typeface="Muli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1200" cap="none" spc="1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Franklin Gothic Medium" panose="020B0603020102020204"/>
                </a:rPr>
                <a:t>T</a:t>
              </a:r>
              <a:r>
                <a:rPr kumimoji="0" lang="en-US" sz="1401" b="1" i="0" u="none" strike="noStrike" kern="1200" cap="none" spc="1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Franklin Gothic Medium" panose="020B0603020102020204"/>
                </a:rPr>
                <a:t>alent</a:t>
              </a:r>
            </a:p>
          </p:txBody>
        </p:sp>
        <p:sp>
          <p:nvSpPr>
            <p:cNvPr id="40" name="Text Placeholder 38"/>
            <p:cNvSpPr txBox="1">
              <a:spLocks/>
            </p:cNvSpPr>
            <p:nvPr/>
          </p:nvSpPr>
          <p:spPr>
            <a:xfrm>
              <a:off x="4479899" y="5131749"/>
              <a:ext cx="3016802" cy="186115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None/>
                <a:defRPr lang="en-US" sz="3600" b="1" i="0" kern="1200" cap="all" spc="150" baseline="0" dirty="0" smtClean="0">
                  <a:solidFill>
                    <a:schemeClr val="tx1"/>
                  </a:solidFill>
                  <a:latin typeface="Muli Black" charset="0"/>
                  <a:ea typeface="Muli Black" charset="0"/>
                  <a:cs typeface="Muli Black" charset="0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lang="en-US" sz="1800" b="1" i="0" kern="1200" cap="all" spc="600" baseline="0" dirty="0" smtClean="0">
                  <a:solidFill>
                    <a:schemeClr val="tx1"/>
                  </a:solidFill>
                  <a:latin typeface="Muli Black" charset="0"/>
                  <a:ea typeface="Muli Black" charset="0"/>
                  <a:cs typeface="Muli Black" charset="0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lang="en-US" sz="1400" b="0" i="0" kern="1200" cap="all" spc="400" baseline="0" dirty="0" smtClean="0">
                  <a:solidFill>
                    <a:schemeClr val="accent4"/>
                  </a:solidFill>
                  <a:latin typeface="Muli" charset="0"/>
                  <a:ea typeface="Muli" charset="0"/>
                  <a:cs typeface="Muli" charset="0"/>
                </a:defRPr>
              </a:lvl3pPr>
              <a:lvl4pPr marL="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400" b="1" i="0" kern="1200" spc="100" baseline="0">
                  <a:solidFill>
                    <a:schemeClr val="tx1"/>
                  </a:solidFill>
                  <a:latin typeface="Muli ExtraBold" charset="0"/>
                  <a:ea typeface="Muli ExtraBold" charset="0"/>
                  <a:cs typeface="Muli ExtraBold" charset="0"/>
                </a:defRPr>
              </a:lvl4pPr>
              <a:lvl5pPr marL="0" indent="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/>
                <a:buNone/>
                <a:defRPr lang="en-US" sz="1000" b="0" i="0" kern="1200" dirty="0">
                  <a:solidFill>
                    <a:schemeClr val="accent4"/>
                  </a:solidFill>
                  <a:latin typeface="Muli" charset="0"/>
                  <a:ea typeface="Muli" charset="0"/>
                  <a:cs typeface="Muli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400" rtl="0" eaLnBrk="1" fontAlgn="auto" latinLnBrk="0" hangingPunct="1">
                <a:lnSpc>
                  <a:spcPct val="12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Franklin Gothic Book" panose="020B0503020102020204"/>
                </a:rPr>
                <a:t>Thompson Career Campus</a:t>
              </a:r>
            </a:p>
            <a:p>
              <a:pPr marL="0" marR="0" lvl="4" indent="0" algn="l" defTabSz="914400" rtl="0" eaLnBrk="1" fontAlgn="auto" latinLnBrk="0" hangingPunct="1">
                <a:lnSpc>
                  <a:spcPct val="12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 panose="020B0503020102020204"/>
              </a:endParaRPr>
            </a:p>
            <a:p>
              <a:pPr marL="0" marR="0" lvl="4" indent="0" algn="l" defTabSz="914400" rtl="0" eaLnBrk="1" fontAlgn="auto" latinLnBrk="0" hangingPunct="1">
                <a:lnSpc>
                  <a:spcPct val="12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Franklin Gothic Book" panose="020B0503020102020204"/>
                </a:rPr>
                <a:t>Northern Colorado Talent Website </a:t>
              </a:r>
            </a:p>
          </p:txBody>
        </p:sp>
        <p:sp>
          <p:nvSpPr>
            <p:cNvPr id="41" name="Freeform 268"/>
            <p:cNvSpPr>
              <a:spLocks noChangeArrowheads="1"/>
            </p:cNvSpPr>
            <p:nvPr/>
          </p:nvSpPr>
          <p:spPr bwMode="auto">
            <a:xfrm>
              <a:off x="4479899" y="4040381"/>
              <a:ext cx="1084785" cy="457240"/>
            </a:xfrm>
            <a:custGeom>
              <a:avLst/>
              <a:gdLst>
                <a:gd name="T0" fmla="*/ 105388 w 172676"/>
                <a:gd name="T1" fmla="*/ 28575 h 152042"/>
                <a:gd name="T2" fmla="*/ 134329 w 172676"/>
                <a:gd name="T3" fmla="*/ 71520 h 152042"/>
                <a:gd name="T4" fmla="*/ 114794 w 172676"/>
                <a:gd name="T5" fmla="*/ 106592 h 152042"/>
                <a:gd name="T6" fmla="*/ 114794 w 172676"/>
                <a:gd name="T7" fmla="*/ 114465 h 152042"/>
                <a:gd name="T8" fmla="*/ 172676 w 172676"/>
                <a:gd name="T9" fmla="*/ 152042 h 152042"/>
                <a:gd name="T10" fmla="*/ 38100 w 172676"/>
                <a:gd name="T11" fmla="*/ 152042 h 152042"/>
                <a:gd name="T12" fmla="*/ 95621 w 172676"/>
                <a:gd name="T13" fmla="*/ 114465 h 152042"/>
                <a:gd name="T14" fmla="*/ 95621 w 172676"/>
                <a:gd name="T15" fmla="*/ 106592 h 152042"/>
                <a:gd name="T16" fmla="*/ 76447 w 172676"/>
                <a:gd name="T17" fmla="*/ 71520 h 152042"/>
                <a:gd name="T18" fmla="*/ 105388 w 172676"/>
                <a:gd name="T19" fmla="*/ 28575 h 152042"/>
                <a:gd name="T20" fmla="*/ 67363 w 172676"/>
                <a:gd name="T21" fmla="*/ 0 h 152042"/>
                <a:gd name="T22" fmla="*/ 94888 w 172676"/>
                <a:gd name="T23" fmla="*/ 18610 h 152042"/>
                <a:gd name="T24" fmla="*/ 70985 w 172676"/>
                <a:gd name="T25" fmla="*/ 36503 h 152042"/>
                <a:gd name="T26" fmla="*/ 66277 w 172676"/>
                <a:gd name="T27" fmla="*/ 71217 h 152042"/>
                <a:gd name="T28" fmla="*/ 73520 w 172676"/>
                <a:gd name="T29" fmla="*/ 97342 h 152042"/>
                <a:gd name="T30" fmla="*/ 79315 w 172676"/>
                <a:gd name="T31" fmla="*/ 105931 h 152042"/>
                <a:gd name="T32" fmla="*/ 49255 w 172676"/>
                <a:gd name="T33" fmla="*/ 117741 h 152042"/>
                <a:gd name="T34" fmla="*/ 42012 w 172676"/>
                <a:gd name="T35" fmla="*/ 123467 h 152042"/>
                <a:gd name="T36" fmla="*/ 0 w 172676"/>
                <a:gd name="T37" fmla="*/ 123467 h 152042"/>
                <a:gd name="T38" fmla="*/ 57947 w 172676"/>
                <a:gd name="T39" fmla="*/ 85890 h 152042"/>
                <a:gd name="T40" fmla="*/ 57947 w 172676"/>
                <a:gd name="T41" fmla="*/ 78017 h 152042"/>
                <a:gd name="T42" fmla="*/ 38390 w 172676"/>
                <a:gd name="T43" fmla="*/ 42587 h 152042"/>
                <a:gd name="T44" fmla="*/ 67363 w 172676"/>
                <a:gd name="T45" fmla="*/ 0 h 15204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72676" h="152042">
                  <a:moveTo>
                    <a:pt x="105388" y="28575"/>
                  </a:moveTo>
                  <a:cubicBezTo>
                    <a:pt x="134329" y="28575"/>
                    <a:pt x="134329" y="47900"/>
                    <a:pt x="134329" y="71520"/>
                  </a:cubicBezTo>
                  <a:cubicBezTo>
                    <a:pt x="134329" y="86193"/>
                    <a:pt x="125647" y="100866"/>
                    <a:pt x="114794" y="106592"/>
                  </a:cubicBezTo>
                  <a:lnTo>
                    <a:pt x="114794" y="114465"/>
                  </a:lnTo>
                  <a:cubicBezTo>
                    <a:pt x="147353" y="116970"/>
                    <a:pt x="172676" y="133075"/>
                    <a:pt x="172676" y="152042"/>
                  </a:cubicBezTo>
                  <a:lnTo>
                    <a:pt x="38100" y="152042"/>
                  </a:lnTo>
                  <a:cubicBezTo>
                    <a:pt x="38100" y="133075"/>
                    <a:pt x="63062" y="117328"/>
                    <a:pt x="95621" y="114465"/>
                  </a:cubicBezTo>
                  <a:lnTo>
                    <a:pt x="95621" y="106592"/>
                  </a:lnTo>
                  <a:cubicBezTo>
                    <a:pt x="85130" y="100866"/>
                    <a:pt x="76447" y="86193"/>
                    <a:pt x="76447" y="71520"/>
                  </a:cubicBezTo>
                  <a:cubicBezTo>
                    <a:pt x="76447" y="47543"/>
                    <a:pt x="76447" y="28575"/>
                    <a:pt x="105388" y="28575"/>
                  </a:cubicBezTo>
                  <a:close/>
                  <a:moveTo>
                    <a:pt x="67363" y="0"/>
                  </a:moveTo>
                  <a:cubicBezTo>
                    <a:pt x="85472" y="0"/>
                    <a:pt x="92353" y="7158"/>
                    <a:pt x="94888" y="18610"/>
                  </a:cubicBezTo>
                  <a:cubicBezTo>
                    <a:pt x="83299" y="20757"/>
                    <a:pt x="75331" y="26841"/>
                    <a:pt x="70985" y="36503"/>
                  </a:cubicBezTo>
                  <a:cubicBezTo>
                    <a:pt x="66277" y="46166"/>
                    <a:pt x="66277" y="58334"/>
                    <a:pt x="66277" y="71217"/>
                  </a:cubicBezTo>
                  <a:cubicBezTo>
                    <a:pt x="66277" y="79806"/>
                    <a:pt x="68812" y="89111"/>
                    <a:pt x="73520" y="97342"/>
                  </a:cubicBezTo>
                  <a:cubicBezTo>
                    <a:pt x="75331" y="100205"/>
                    <a:pt x="77142" y="103068"/>
                    <a:pt x="79315" y="105931"/>
                  </a:cubicBezTo>
                  <a:cubicBezTo>
                    <a:pt x="68088" y="108436"/>
                    <a:pt x="57585" y="112373"/>
                    <a:pt x="49255" y="117741"/>
                  </a:cubicBezTo>
                  <a:cubicBezTo>
                    <a:pt x="46720" y="119531"/>
                    <a:pt x="44185" y="121320"/>
                    <a:pt x="42012" y="123467"/>
                  </a:cubicBezTo>
                  <a:lnTo>
                    <a:pt x="0" y="123467"/>
                  </a:lnTo>
                  <a:cubicBezTo>
                    <a:pt x="0" y="104142"/>
                    <a:pt x="25352" y="88395"/>
                    <a:pt x="57947" y="85890"/>
                  </a:cubicBezTo>
                  <a:lnTo>
                    <a:pt x="57947" y="78017"/>
                  </a:lnTo>
                  <a:cubicBezTo>
                    <a:pt x="47082" y="72291"/>
                    <a:pt x="38390" y="57260"/>
                    <a:pt x="38390" y="42587"/>
                  </a:cubicBezTo>
                  <a:cubicBezTo>
                    <a:pt x="38390" y="18968"/>
                    <a:pt x="38390" y="0"/>
                    <a:pt x="673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061AC"/>
                </a:solidFill>
                <a:effectLst/>
                <a:uLnTx/>
                <a:uFillTx/>
                <a:latin typeface="Muli Regular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534270" y="2900660"/>
            <a:ext cx="1179975" cy="2973225"/>
            <a:chOff x="4347629" y="4708244"/>
            <a:chExt cx="3019676" cy="2836545"/>
          </a:xfrm>
        </p:grpSpPr>
        <p:grpSp>
          <p:nvGrpSpPr>
            <p:cNvPr id="43" name="Group 42"/>
            <p:cNvGrpSpPr/>
            <p:nvPr/>
          </p:nvGrpSpPr>
          <p:grpSpPr>
            <a:xfrm>
              <a:off x="4347629" y="5207242"/>
              <a:ext cx="3019676" cy="2337547"/>
              <a:chOff x="4477026" y="4554132"/>
              <a:chExt cx="3019676" cy="2337547"/>
            </a:xfrm>
          </p:grpSpPr>
          <p:sp>
            <p:nvSpPr>
              <p:cNvPr id="45" name="Text Placeholder 38"/>
              <p:cNvSpPr txBox="1">
                <a:spLocks/>
              </p:cNvSpPr>
              <p:nvPr/>
            </p:nvSpPr>
            <p:spPr>
              <a:xfrm>
                <a:off x="4477026" y="4554132"/>
                <a:ext cx="3016802" cy="422824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None/>
                  <a:defRPr lang="en-US" sz="3600" b="1" i="0" kern="1200" cap="all" spc="150" baseline="0" dirty="0" smtClean="0">
                    <a:solidFill>
                      <a:schemeClr val="tx1"/>
                    </a:solidFill>
                    <a:latin typeface="Muli Black" charset="0"/>
                    <a:ea typeface="Muli Black" charset="0"/>
                    <a:cs typeface="Muli Black" charset="0"/>
                  </a:defRPr>
                </a:lvl1pPr>
                <a:lvl2pPr marL="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lang="en-US" sz="1800" b="1" i="0" kern="1200" cap="all" spc="600" baseline="0" dirty="0" smtClean="0">
                    <a:solidFill>
                      <a:schemeClr val="tx1"/>
                    </a:solidFill>
                    <a:latin typeface="Muli Black" charset="0"/>
                    <a:ea typeface="Muli Black" charset="0"/>
                    <a:cs typeface="Muli Black" charset="0"/>
                  </a:defRPr>
                </a:lvl2pPr>
                <a:lvl3pPr marL="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lang="en-US" sz="1400" b="0" i="0" kern="1200" cap="all" spc="400" baseline="0" dirty="0" smtClean="0">
                    <a:solidFill>
                      <a:schemeClr val="accent4"/>
                    </a:solidFill>
                    <a:latin typeface="Muli" charset="0"/>
                    <a:ea typeface="Muli" charset="0"/>
                    <a:cs typeface="Muli" charset="0"/>
                  </a:defRPr>
                </a:lvl3pPr>
                <a:lvl4pPr marL="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400" b="1" i="0" kern="1200" spc="100" baseline="0">
                    <a:solidFill>
                      <a:schemeClr val="tx1"/>
                    </a:solidFill>
                    <a:latin typeface="Muli ExtraBold" charset="0"/>
                    <a:ea typeface="Muli ExtraBold" charset="0"/>
                    <a:cs typeface="Muli ExtraBold" charset="0"/>
                  </a:defRPr>
                </a:lvl4pPr>
                <a:lvl5pPr marL="0" indent="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/>
                  <a:buNone/>
                  <a:defRPr lang="en-US" sz="1000" b="0" i="0" kern="1200" dirty="0">
                    <a:solidFill>
                      <a:schemeClr val="accent4"/>
                    </a:solidFill>
                    <a:latin typeface="Muli" charset="0"/>
                    <a:ea typeface="Muli" charset="0"/>
                    <a:cs typeface="Muli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3" indent="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1" i="0" u="none" strike="noStrike" kern="1200" cap="none" spc="10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Franklin Gothic Medium" panose="020B0603020102020204"/>
                  </a:rPr>
                  <a:t>R</a:t>
                </a:r>
                <a:r>
                  <a:rPr kumimoji="0" lang="en-US" sz="1401" b="1" i="0" u="none" strike="noStrike" kern="1200" cap="none" spc="10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Franklin Gothic Medium" panose="020B0603020102020204"/>
                  </a:rPr>
                  <a:t>etention</a:t>
                </a:r>
              </a:p>
            </p:txBody>
          </p:sp>
          <p:sp>
            <p:nvSpPr>
              <p:cNvPr id="46" name="Text Placeholder 38"/>
              <p:cNvSpPr txBox="1">
                <a:spLocks/>
              </p:cNvSpPr>
              <p:nvPr/>
            </p:nvSpPr>
            <p:spPr>
              <a:xfrm>
                <a:off x="4479900" y="5018334"/>
                <a:ext cx="3016802" cy="1873345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None/>
                  <a:defRPr lang="en-US" sz="3600" b="1" i="0" kern="1200" cap="all" spc="150" baseline="0" dirty="0" smtClean="0">
                    <a:solidFill>
                      <a:schemeClr val="tx1"/>
                    </a:solidFill>
                    <a:latin typeface="Muli Black" charset="0"/>
                    <a:ea typeface="Muli Black" charset="0"/>
                    <a:cs typeface="Muli Black" charset="0"/>
                  </a:defRPr>
                </a:lvl1pPr>
                <a:lvl2pPr marL="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lang="en-US" sz="1800" b="1" i="0" kern="1200" cap="all" spc="600" baseline="0" dirty="0" smtClean="0">
                    <a:solidFill>
                      <a:schemeClr val="tx1"/>
                    </a:solidFill>
                    <a:latin typeface="Muli Black" charset="0"/>
                    <a:ea typeface="Muli Black" charset="0"/>
                    <a:cs typeface="Muli Black" charset="0"/>
                  </a:defRPr>
                </a:lvl2pPr>
                <a:lvl3pPr marL="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lang="en-US" sz="1400" b="0" i="0" kern="1200" cap="all" spc="400" baseline="0" dirty="0" smtClean="0">
                    <a:solidFill>
                      <a:schemeClr val="accent4"/>
                    </a:solidFill>
                    <a:latin typeface="Muli" charset="0"/>
                    <a:ea typeface="Muli" charset="0"/>
                    <a:cs typeface="Muli" charset="0"/>
                  </a:defRPr>
                </a:lvl3pPr>
                <a:lvl4pPr marL="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400" b="1" i="0" kern="1200" spc="100" baseline="0">
                    <a:solidFill>
                      <a:schemeClr val="tx1"/>
                    </a:solidFill>
                    <a:latin typeface="Muli ExtraBold" charset="0"/>
                    <a:ea typeface="Muli ExtraBold" charset="0"/>
                    <a:cs typeface="Muli ExtraBold" charset="0"/>
                  </a:defRPr>
                </a:lvl4pPr>
                <a:lvl5pPr marL="0" indent="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/>
                  <a:buNone/>
                  <a:defRPr lang="en-US" sz="1000" b="0" i="0" kern="1200" dirty="0">
                    <a:solidFill>
                      <a:schemeClr val="accent4"/>
                    </a:solidFill>
                    <a:latin typeface="Muli" charset="0"/>
                    <a:ea typeface="Muli" charset="0"/>
                    <a:cs typeface="Muli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4" indent="0" algn="l" defTabSz="914400" rtl="0" eaLnBrk="1" fontAlgn="auto" latinLnBrk="0" hangingPunct="1">
                  <a:lnSpc>
                    <a:spcPct val="12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Franklin Gothic Book" panose="020B0503020102020204"/>
                  </a:rPr>
                  <a:t>Quarterly Executive Level Breakfasts</a:t>
                </a:r>
              </a:p>
              <a:p>
                <a:pPr marL="0" marR="0" lvl="4" indent="0" algn="l" defTabSz="914400" rtl="0" eaLnBrk="1" fontAlgn="auto" latinLnBrk="0" hangingPunct="1">
                  <a:lnSpc>
                    <a:spcPct val="12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Franklin Gothic Book" panose="020B0503020102020204"/>
                </a:endParaRPr>
              </a:p>
              <a:p>
                <a:pPr marL="0" marR="0" lvl="4" indent="0" algn="l" defTabSz="914400" rtl="0" eaLnBrk="1" fontAlgn="auto" latinLnBrk="0" hangingPunct="1">
                  <a:lnSpc>
                    <a:spcPct val="12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Franklin Gothic Book" panose="020B0503020102020204"/>
                  </a:rPr>
                  <a:t>Surveys </a:t>
                </a:r>
              </a:p>
              <a:p>
                <a:pPr marL="0" marR="0" lvl="4" indent="0" algn="l" defTabSz="914400" rtl="0" eaLnBrk="1" fontAlgn="auto" latinLnBrk="0" hangingPunct="1">
                  <a:lnSpc>
                    <a:spcPct val="12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Franklin Gothic Book" panose="020B0503020102020204"/>
                </a:endParaRPr>
              </a:p>
              <a:p>
                <a:pPr marL="0" marR="0" lvl="4" indent="0" algn="l" defTabSz="914400" rtl="0" eaLnBrk="1" fontAlgn="auto" latinLnBrk="0" hangingPunct="1">
                  <a:lnSpc>
                    <a:spcPct val="12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Franklin Gothic Book" panose="020B0503020102020204"/>
                  </a:rPr>
                  <a:t>Business Visits</a:t>
                </a:r>
              </a:p>
            </p:txBody>
          </p:sp>
        </p:grpSp>
        <p:sp>
          <p:nvSpPr>
            <p:cNvPr id="44" name="Freeform 265"/>
            <p:cNvSpPr>
              <a:spLocks noChangeArrowheads="1"/>
            </p:cNvSpPr>
            <p:nvPr/>
          </p:nvSpPr>
          <p:spPr bwMode="auto">
            <a:xfrm>
              <a:off x="4385184" y="4708244"/>
              <a:ext cx="774530" cy="432456"/>
            </a:xfrm>
            <a:custGeom>
              <a:avLst/>
              <a:gdLst>
                <a:gd name="T0" fmla="*/ 143867 w 426"/>
                <a:gd name="T1" fmla="*/ 104560 h 399"/>
                <a:gd name="T2" fmla="*/ 127239 w 426"/>
                <a:gd name="T3" fmla="*/ 56935 h 399"/>
                <a:gd name="T4" fmla="*/ 86392 w 426"/>
                <a:gd name="T5" fmla="*/ 37957 h 399"/>
                <a:gd name="T6" fmla="*/ 95791 w 426"/>
                <a:gd name="T7" fmla="*/ 30795 h 399"/>
                <a:gd name="T8" fmla="*/ 88561 w 426"/>
                <a:gd name="T9" fmla="*/ 0 h 399"/>
                <a:gd name="T10" fmla="*/ 57474 w 426"/>
                <a:gd name="T11" fmla="*/ 7162 h 399"/>
                <a:gd name="T12" fmla="*/ 64704 w 426"/>
                <a:gd name="T13" fmla="*/ 37957 h 399"/>
                <a:gd name="T14" fmla="*/ 67234 w 426"/>
                <a:gd name="T15" fmla="*/ 56935 h 399"/>
                <a:gd name="T16" fmla="*/ 9398 w 426"/>
                <a:gd name="T17" fmla="*/ 73765 h 399"/>
                <a:gd name="T18" fmla="*/ 7229 w 426"/>
                <a:gd name="T19" fmla="*/ 104560 h 399"/>
                <a:gd name="T20" fmla="*/ 0 w 426"/>
                <a:gd name="T21" fmla="*/ 135355 h 399"/>
                <a:gd name="T22" fmla="*/ 31087 w 426"/>
                <a:gd name="T23" fmla="*/ 142517 h 399"/>
                <a:gd name="T24" fmla="*/ 38316 w 426"/>
                <a:gd name="T25" fmla="*/ 111722 h 399"/>
                <a:gd name="T26" fmla="*/ 28556 w 426"/>
                <a:gd name="T27" fmla="*/ 104560 h 399"/>
                <a:gd name="T28" fmla="*/ 66873 w 426"/>
                <a:gd name="T29" fmla="*/ 76272 h 399"/>
                <a:gd name="T30" fmla="*/ 64704 w 426"/>
                <a:gd name="T31" fmla="*/ 104560 h 399"/>
                <a:gd name="T32" fmla="*/ 57474 w 426"/>
                <a:gd name="T33" fmla="*/ 135355 h 399"/>
                <a:gd name="T34" fmla="*/ 88561 w 426"/>
                <a:gd name="T35" fmla="*/ 142517 h 399"/>
                <a:gd name="T36" fmla="*/ 95791 w 426"/>
                <a:gd name="T37" fmla="*/ 111722 h 399"/>
                <a:gd name="T38" fmla="*/ 86031 w 426"/>
                <a:gd name="T39" fmla="*/ 104560 h 399"/>
                <a:gd name="T40" fmla="*/ 124709 w 426"/>
                <a:gd name="T41" fmla="*/ 76272 h 399"/>
                <a:gd name="T42" fmla="*/ 122178 w 426"/>
                <a:gd name="T43" fmla="*/ 104560 h 399"/>
                <a:gd name="T44" fmla="*/ 114949 w 426"/>
                <a:gd name="T45" fmla="*/ 135355 h 399"/>
                <a:gd name="T46" fmla="*/ 146036 w 426"/>
                <a:gd name="T47" fmla="*/ 142517 h 399"/>
                <a:gd name="T48" fmla="*/ 153265 w 426"/>
                <a:gd name="T49" fmla="*/ 111722 h 399"/>
                <a:gd name="T50" fmla="*/ 28918 w 426"/>
                <a:gd name="T51" fmla="*/ 133207 h 399"/>
                <a:gd name="T52" fmla="*/ 9398 w 426"/>
                <a:gd name="T53" fmla="*/ 114228 h 399"/>
                <a:gd name="T54" fmla="*/ 28918 w 426"/>
                <a:gd name="T55" fmla="*/ 133207 h 399"/>
                <a:gd name="T56" fmla="*/ 66873 w 426"/>
                <a:gd name="T57" fmla="*/ 133207 h 399"/>
                <a:gd name="T58" fmla="*/ 86392 w 426"/>
                <a:gd name="T59" fmla="*/ 114228 h 399"/>
                <a:gd name="T60" fmla="*/ 67234 w 426"/>
                <a:gd name="T61" fmla="*/ 28647 h 399"/>
                <a:gd name="T62" fmla="*/ 86392 w 426"/>
                <a:gd name="T63" fmla="*/ 9310 h 399"/>
                <a:gd name="T64" fmla="*/ 67234 w 426"/>
                <a:gd name="T65" fmla="*/ 28647 h 399"/>
                <a:gd name="T66" fmla="*/ 124709 w 426"/>
                <a:gd name="T67" fmla="*/ 133207 h 399"/>
                <a:gd name="T68" fmla="*/ 143867 w 426"/>
                <a:gd name="T69" fmla="*/ 114228 h 39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26" h="399">
                  <a:moveTo>
                    <a:pt x="405" y="292"/>
                  </a:moveTo>
                  <a:lnTo>
                    <a:pt x="398" y="292"/>
                  </a:lnTo>
                  <a:lnTo>
                    <a:pt x="398" y="206"/>
                  </a:lnTo>
                  <a:cubicBezTo>
                    <a:pt x="398" y="180"/>
                    <a:pt x="377" y="159"/>
                    <a:pt x="352" y="159"/>
                  </a:cubicBezTo>
                  <a:lnTo>
                    <a:pt x="239" y="159"/>
                  </a:lnTo>
                  <a:lnTo>
                    <a:pt x="239" y="106"/>
                  </a:lnTo>
                  <a:lnTo>
                    <a:pt x="245" y="106"/>
                  </a:lnTo>
                  <a:cubicBezTo>
                    <a:pt x="256" y="106"/>
                    <a:pt x="265" y="97"/>
                    <a:pt x="265" y="86"/>
                  </a:cubicBezTo>
                  <a:lnTo>
                    <a:pt x="265" y="20"/>
                  </a:lnTo>
                  <a:cubicBezTo>
                    <a:pt x="265" y="9"/>
                    <a:pt x="256" y="0"/>
                    <a:pt x="245" y="0"/>
                  </a:cubicBezTo>
                  <a:lnTo>
                    <a:pt x="179" y="0"/>
                  </a:lnTo>
                  <a:cubicBezTo>
                    <a:pt x="168" y="0"/>
                    <a:pt x="159" y="9"/>
                    <a:pt x="159" y="20"/>
                  </a:cubicBezTo>
                  <a:lnTo>
                    <a:pt x="159" y="86"/>
                  </a:lnTo>
                  <a:cubicBezTo>
                    <a:pt x="159" y="97"/>
                    <a:pt x="168" y="106"/>
                    <a:pt x="179" y="106"/>
                  </a:cubicBezTo>
                  <a:lnTo>
                    <a:pt x="186" y="106"/>
                  </a:lnTo>
                  <a:lnTo>
                    <a:pt x="186" y="159"/>
                  </a:lnTo>
                  <a:lnTo>
                    <a:pt x="73" y="159"/>
                  </a:lnTo>
                  <a:cubicBezTo>
                    <a:pt x="47" y="159"/>
                    <a:pt x="26" y="180"/>
                    <a:pt x="26" y="206"/>
                  </a:cubicBezTo>
                  <a:lnTo>
                    <a:pt x="26" y="292"/>
                  </a:lnTo>
                  <a:lnTo>
                    <a:pt x="20" y="292"/>
                  </a:lnTo>
                  <a:cubicBezTo>
                    <a:pt x="9" y="292"/>
                    <a:pt x="0" y="301"/>
                    <a:pt x="0" y="312"/>
                  </a:cubicBezTo>
                  <a:lnTo>
                    <a:pt x="0" y="378"/>
                  </a:lnTo>
                  <a:cubicBezTo>
                    <a:pt x="0" y="389"/>
                    <a:pt x="9" y="398"/>
                    <a:pt x="20" y="398"/>
                  </a:cubicBezTo>
                  <a:lnTo>
                    <a:pt x="86" y="398"/>
                  </a:lnTo>
                  <a:cubicBezTo>
                    <a:pt x="97" y="398"/>
                    <a:pt x="106" y="389"/>
                    <a:pt x="106" y="378"/>
                  </a:cubicBezTo>
                  <a:lnTo>
                    <a:pt x="106" y="312"/>
                  </a:lnTo>
                  <a:cubicBezTo>
                    <a:pt x="106" y="301"/>
                    <a:pt x="97" y="292"/>
                    <a:pt x="86" y="292"/>
                  </a:cubicBezTo>
                  <a:lnTo>
                    <a:pt x="79" y="292"/>
                  </a:lnTo>
                  <a:lnTo>
                    <a:pt x="79" y="213"/>
                  </a:lnTo>
                  <a:lnTo>
                    <a:pt x="185" y="213"/>
                  </a:lnTo>
                  <a:lnTo>
                    <a:pt x="185" y="292"/>
                  </a:lnTo>
                  <a:lnTo>
                    <a:pt x="179" y="292"/>
                  </a:lnTo>
                  <a:cubicBezTo>
                    <a:pt x="168" y="292"/>
                    <a:pt x="159" y="301"/>
                    <a:pt x="159" y="312"/>
                  </a:cubicBezTo>
                  <a:lnTo>
                    <a:pt x="159" y="378"/>
                  </a:lnTo>
                  <a:cubicBezTo>
                    <a:pt x="159" y="389"/>
                    <a:pt x="168" y="398"/>
                    <a:pt x="179" y="398"/>
                  </a:cubicBezTo>
                  <a:lnTo>
                    <a:pt x="245" y="398"/>
                  </a:lnTo>
                  <a:cubicBezTo>
                    <a:pt x="256" y="398"/>
                    <a:pt x="265" y="389"/>
                    <a:pt x="265" y="378"/>
                  </a:cubicBezTo>
                  <a:lnTo>
                    <a:pt x="265" y="312"/>
                  </a:lnTo>
                  <a:cubicBezTo>
                    <a:pt x="265" y="301"/>
                    <a:pt x="256" y="292"/>
                    <a:pt x="245" y="292"/>
                  </a:cubicBezTo>
                  <a:lnTo>
                    <a:pt x="238" y="292"/>
                  </a:lnTo>
                  <a:lnTo>
                    <a:pt x="238" y="213"/>
                  </a:lnTo>
                  <a:lnTo>
                    <a:pt x="345" y="213"/>
                  </a:lnTo>
                  <a:lnTo>
                    <a:pt x="345" y="292"/>
                  </a:lnTo>
                  <a:lnTo>
                    <a:pt x="338" y="292"/>
                  </a:lnTo>
                  <a:cubicBezTo>
                    <a:pt x="327" y="292"/>
                    <a:pt x="318" y="301"/>
                    <a:pt x="318" y="312"/>
                  </a:cubicBezTo>
                  <a:lnTo>
                    <a:pt x="318" y="378"/>
                  </a:lnTo>
                  <a:cubicBezTo>
                    <a:pt x="318" y="389"/>
                    <a:pt x="327" y="398"/>
                    <a:pt x="338" y="398"/>
                  </a:cubicBezTo>
                  <a:lnTo>
                    <a:pt x="404" y="398"/>
                  </a:lnTo>
                  <a:cubicBezTo>
                    <a:pt x="415" y="398"/>
                    <a:pt x="424" y="389"/>
                    <a:pt x="424" y="378"/>
                  </a:cubicBezTo>
                  <a:lnTo>
                    <a:pt x="424" y="312"/>
                  </a:lnTo>
                  <a:cubicBezTo>
                    <a:pt x="425" y="302"/>
                    <a:pt x="416" y="292"/>
                    <a:pt x="405" y="292"/>
                  </a:cubicBezTo>
                  <a:close/>
                  <a:moveTo>
                    <a:pt x="80" y="372"/>
                  </a:moveTo>
                  <a:lnTo>
                    <a:pt x="26" y="372"/>
                  </a:lnTo>
                  <a:lnTo>
                    <a:pt x="26" y="319"/>
                  </a:lnTo>
                  <a:lnTo>
                    <a:pt x="80" y="319"/>
                  </a:lnTo>
                  <a:lnTo>
                    <a:pt x="80" y="372"/>
                  </a:lnTo>
                  <a:close/>
                  <a:moveTo>
                    <a:pt x="239" y="372"/>
                  </a:moveTo>
                  <a:lnTo>
                    <a:pt x="185" y="372"/>
                  </a:lnTo>
                  <a:lnTo>
                    <a:pt x="185" y="319"/>
                  </a:lnTo>
                  <a:lnTo>
                    <a:pt x="239" y="319"/>
                  </a:lnTo>
                  <a:lnTo>
                    <a:pt x="239" y="372"/>
                  </a:lnTo>
                  <a:close/>
                  <a:moveTo>
                    <a:pt x="186" y="80"/>
                  </a:moveTo>
                  <a:lnTo>
                    <a:pt x="186" y="26"/>
                  </a:lnTo>
                  <a:lnTo>
                    <a:pt x="239" y="26"/>
                  </a:lnTo>
                  <a:lnTo>
                    <a:pt x="239" y="80"/>
                  </a:lnTo>
                  <a:lnTo>
                    <a:pt x="186" y="80"/>
                  </a:lnTo>
                  <a:close/>
                  <a:moveTo>
                    <a:pt x="398" y="372"/>
                  </a:moveTo>
                  <a:lnTo>
                    <a:pt x="345" y="372"/>
                  </a:lnTo>
                  <a:lnTo>
                    <a:pt x="345" y="319"/>
                  </a:lnTo>
                  <a:lnTo>
                    <a:pt x="398" y="319"/>
                  </a:lnTo>
                  <a:lnTo>
                    <a:pt x="398" y="37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061AC"/>
                </a:solidFill>
                <a:effectLst/>
                <a:uLnTx/>
                <a:uFillTx/>
                <a:latin typeface="Muli Regular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936982" y="2951910"/>
            <a:ext cx="1495248" cy="1415175"/>
            <a:chOff x="7982928" y="2542133"/>
            <a:chExt cx="3921518" cy="810757"/>
          </a:xfrm>
        </p:grpSpPr>
        <p:grpSp>
          <p:nvGrpSpPr>
            <p:cNvPr id="52" name="Group 51"/>
            <p:cNvGrpSpPr/>
            <p:nvPr/>
          </p:nvGrpSpPr>
          <p:grpSpPr>
            <a:xfrm>
              <a:off x="7982928" y="2823756"/>
              <a:ext cx="3921518" cy="529134"/>
              <a:chOff x="7872489" y="4312471"/>
              <a:chExt cx="3141174" cy="529134"/>
            </a:xfrm>
          </p:grpSpPr>
          <p:sp>
            <p:nvSpPr>
              <p:cNvPr id="54" name="Text Placeholder 38"/>
              <p:cNvSpPr txBox="1">
                <a:spLocks/>
              </p:cNvSpPr>
              <p:nvPr/>
            </p:nvSpPr>
            <p:spPr>
              <a:xfrm>
                <a:off x="7872489" y="4312471"/>
                <a:ext cx="3016802" cy="253909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None/>
                  <a:defRPr lang="en-US" sz="3600" b="1" i="0" kern="1200" cap="all" spc="150" baseline="0" dirty="0" smtClean="0">
                    <a:solidFill>
                      <a:schemeClr val="tx1"/>
                    </a:solidFill>
                    <a:latin typeface="Muli Black" charset="0"/>
                    <a:ea typeface="Muli Black" charset="0"/>
                    <a:cs typeface="Muli Black" charset="0"/>
                  </a:defRPr>
                </a:lvl1pPr>
                <a:lvl2pPr marL="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lang="en-US" sz="1800" b="1" i="0" kern="1200" cap="all" spc="600" baseline="0" dirty="0" smtClean="0">
                    <a:solidFill>
                      <a:schemeClr val="tx1"/>
                    </a:solidFill>
                    <a:latin typeface="Muli Black" charset="0"/>
                    <a:ea typeface="Muli Black" charset="0"/>
                    <a:cs typeface="Muli Black" charset="0"/>
                  </a:defRPr>
                </a:lvl2pPr>
                <a:lvl3pPr marL="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lang="en-US" sz="1400" b="0" i="0" kern="1200" cap="all" spc="400" baseline="0" dirty="0" smtClean="0">
                    <a:solidFill>
                      <a:schemeClr val="accent4"/>
                    </a:solidFill>
                    <a:latin typeface="Muli" charset="0"/>
                    <a:ea typeface="Muli" charset="0"/>
                    <a:cs typeface="Muli" charset="0"/>
                  </a:defRPr>
                </a:lvl3pPr>
                <a:lvl4pPr marL="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400" b="1" i="0" kern="1200" spc="100" baseline="0">
                    <a:solidFill>
                      <a:schemeClr val="tx1"/>
                    </a:solidFill>
                    <a:latin typeface="Muli ExtraBold" charset="0"/>
                    <a:ea typeface="Muli ExtraBold" charset="0"/>
                    <a:cs typeface="Muli ExtraBold" charset="0"/>
                  </a:defRPr>
                </a:lvl4pPr>
                <a:lvl5pPr marL="0" indent="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/>
                  <a:buNone/>
                  <a:defRPr lang="en-US" sz="1000" b="0" i="0" kern="1200" dirty="0">
                    <a:solidFill>
                      <a:schemeClr val="accent4"/>
                    </a:solidFill>
                    <a:latin typeface="Muli" charset="0"/>
                    <a:ea typeface="Muli" charset="0"/>
                    <a:cs typeface="Muli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3" indent="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1" i="0" u="none" strike="noStrike" kern="1200" cap="none" spc="10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Franklin Gothic Medium" panose="020B0603020102020204"/>
                  </a:rPr>
                  <a:t>C</a:t>
                </a:r>
                <a:r>
                  <a:rPr kumimoji="0" lang="en-US" sz="1401" b="1" i="0" u="none" strike="noStrike" kern="1200" cap="none" spc="10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Franklin Gothic Medium" panose="020B0603020102020204"/>
                  </a:rPr>
                  <a:t>reation</a:t>
                </a:r>
              </a:p>
            </p:txBody>
          </p:sp>
          <p:sp>
            <p:nvSpPr>
              <p:cNvPr id="55" name="Text Placeholder 38"/>
              <p:cNvSpPr txBox="1">
                <a:spLocks/>
              </p:cNvSpPr>
              <p:nvPr/>
            </p:nvSpPr>
            <p:spPr>
              <a:xfrm>
                <a:off x="7913944" y="4558749"/>
                <a:ext cx="3099719" cy="282856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None/>
                  <a:defRPr lang="en-US" sz="3600" b="1" i="0" kern="1200" cap="all" spc="150" baseline="0" dirty="0" smtClean="0">
                    <a:solidFill>
                      <a:schemeClr val="tx1"/>
                    </a:solidFill>
                    <a:latin typeface="Muli Black" charset="0"/>
                    <a:ea typeface="Muli Black" charset="0"/>
                    <a:cs typeface="Muli Black" charset="0"/>
                  </a:defRPr>
                </a:lvl1pPr>
                <a:lvl2pPr marL="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lang="en-US" sz="1800" b="1" i="0" kern="1200" cap="all" spc="600" baseline="0" dirty="0" smtClean="0">
                    <a:solidFill>
                      <a:schemeClr val="tx1"/>
                    </a:solidFill>
                    <a:latin typeface="Muli Black" charset="0"/>
                    <a:ea typeface="Muli Black" charset="0"/>
                    <a:cs typeface="Muli Black" charset="0"/>
                  </a:defRPr>
                </a:lvl2pPr>
                <a:lvl3pPr marL="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lang="en-US" sz="1400" b="0" i="0" kern="1200" cap="all" spc="400" baseline="0" dirty="0" smtClean="0">
                    <a:solidFill>
                      <a:schemeClr val="accent4"/>
                    </a:solidFill>
                    <a:latin typeface="Muli" charset="0"/>
                    <a:ea typeface="Muli" charset="0"/>
                    <a:cs typeface="Muli" charset="0"/>
                  </a:defRPr>
                </a:lvl3pPr>
                <a:lvl4pPr marL="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400" b="1" i="0" kern="1200" spc="100" baseline="0">
                    <a:solidFill>
                      <a:schemeClr val="tx1"/>
                    </a:solidFill>
                    <a:latin typeface="Muli ExtraBold" charset="0"/>
                    <a:ea typeface="Muli ExtraBold" charset="0"/>
                    <a:cs typeface="Muli ExtraBold" charset="0"/>
                  </a:defRPr>
                </a:lvl4pPr>
                <a:lvl5pPr marL="0" indent="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/>
                  <a:buNone/>
                  <a:defRPr lang="en-US" sz="1000" b="0" i="0" kern="1200" dirty="0">
                    <a:solidFill>
                      <a:schemeClr val="accent4"/>
                    </a:solidFill>
                    <a:latin typeface="Muli" charset="0"/>
                    <a:ea typeface="Muli" charset="0"/>
                    <a:cs typeface="Muli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4" indent="0" algn="l" defTabSz="914400" rtl="0" eaLnBrk="1" fontAlgn="auto" latinLnBrk="0" hangingPunct="1">
                  <a:lnSpc>
                    <a:spcPct val="12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Franklin Gothic Book" panose="020B0503020102020204"/>
                  </a:rPr>
                  <a:t>Local Partner Agencies</a:t>
                </a:r>
              </a:p>
            </p:txBody>
          </p:sp>
        </p:grpSp>
        <p:sp>
          <p:nvSpPr>
            <p:cNvPr id="53" name="Freeform 253"/>
            <p:cNvSpPr>
              <a:spLocks noChangeArrowheads="1"/>
            </p:cNvSpPr>
            <p:nvPr/>
          </p:nvSpPr>
          <p:spPr bwMode="auto">
            <a:xfrm>
              <a:off x="8034683" y="2542133"/>
              <a:ext cx="874049" cy="217107"/>
            </a:xfrm>
            <a:custGeom>
              <a:avLst/>
              <a:gdLst>
                <a:gd name="T0" fmla="*/ 9746 w 163151"/>
                <a:gd name="T1" fmla="*/ 66675 h 152043"/>
                <a:gd name="T2" fmla="*/ 38261 w 163151"/>
                <a:gd name="T3" fmla="*/ 66675 h 152043"/>
                <a:gd name="T4" fmla="*/ 38261 w 163151"/>
                <a:gd name="T5" fmla="*/ 75962 h 152043"/>
                <a:gd name="T6" fmla="*/ 28877 w 163151"/>
                <a:gd name="T7" fmla="*/ 75962 h 152043"/>
                <a:gd name="T8" fmla="*/ 28877 w 163151"/>
                <a:gd name="T9" fmla="*/ 133112 h 152043"/>
                <a:gd name="T10" fmla="*/ 57753 w 163151"/>
                <a:gd name="T11" fmla="*/ 133112 h 152043"/>
                <a:gd name="T12" fmla="*/ 57753 w 163151"/>
                <a:gd name="T13" fmla="*/ 75962 h 152043"/>
                <a:gd name="T14" fmla="*/ 48007 w 163151"/>
                <a:gd name="T15" fmla="*/ 75962 h 152043"/>
                <a:gd name="T16" fmla="*/ 48007 w 163151"/>
                <a:gd name="T17" fmla="*/ 66675 h 152043"/>
                <a:gd name="T18" fmla="*/ 76883 w 163151"/>
                <a:gd name="T19" fmla="*/ 66675 h 152043"/>
                <a:gd name="T20" fmla="*/ 76883 w 163151"/>
                <a:gd name="T21" fmla="*/ 75962 h 152043"/>
                <a:gd name="T22" fmla="*/ 67138 w 163151"/>
                <a:gd name="T23" fmla="*/ 75962 h 152043"/>
                <a:gd name="T24" fmla="*/ 67138 w 163151"/>
                <a:gd name="T25" fmla="*/ 133112 h 152043"/>
                <a:gd name="T26" fmla="*/ 96014 w 163151"/>
                <a:gd name="T27" fmla="*/ 133112 h 152043"/>
                <a:gd name="T28" fmla="*/ 96014 w 163151"/>
                <a:gd name="T29" fmla="*/ 75962 h 152043"/>
                <a:gd name="T30" fmla="*/ 86629 w 163151"/>
                <a:gd name="T31" fmla="*/ 75962 h 152043"/>
                <a:gd name="T32" fmla="*/ 86629 w 163151"/>
                <a:gd name="T33" fmla="*/ 66675 h 152043"/>
                <a:gd name="T34" fmla="*/ 115505 w 163151"/>
                <a:gd name="T35" fmla="*/ 66675 h 152043"/>
                <a:gd name="T36" fmla="*/ 115505 w 163151"/>
                <a:gd name="T37" fmla="*/ 75962 h 152043"/>
                <a:gd name="T38" fmla="*/ 105760 w 163151"/>
                <a:gd name="T39" fmla="*/ 75962 h 152043"/>
                <a:gd name="T40" fmla="*/ 105760 w 163151"/>
                <a:gd name="T41" fmla="*/ 133112 h 152043"/>
                <a:gd name="T42" fmla="*/ 134636 w 163151"/>
                <a:gd name="T43" fmla="*/ 133112 h 152043"/>
                <a:gd name="T44" fmla="*/ 134636 w 163151"/>
                <a:gd name="T45" fmla="*/ 75962 h 152043"/>
                <a:gd name="T46" fmla="*/ 124890 w 163151"/>
                <a:gd name="T47" fmla="*/ 75962 h 152043"/>
                <a:gd name="T48" fmla="*/ 124890 w 163151"/>
                <a:gd name="T49" fmla="*/ 66675 h 152043"/>
                <a:gd name="T50" fmla="*/ 153766 w 163151"/>
                <a:gd name="T51" fmla="*/ 66675 h 152043"/>
                <a:gd name="T52" fmla="*/ 153766 w 163151"/>
                <a:gd name="T53" fmla="*/ 75962 h 152043"/>
                <a:gd name="T54" fmla="*/ 144382 w 163151"/>
                <a:gd name="T55" fmla="*/ 75962 h 152043"/>
                <a:gd name="T56" fmla="*/ 144382 w 163151"/>
                <a:gd name="T57" fmla="*/ 133112 h 152043"/>
                <a:gd name="T58" fmla="*/ 153766 w 163151"/>
                <a:gd name="T59" fmla="*/ 133112 h 152043"/>
                <a:gd name="T60" fmla="*/ 153766 w 163151"/>
                <a:gd name="T61" fmla="*/ 142399 h 152043"/>
                <a:gd name="T62" fmla="*/ 163151 w 163151"/>
                <a:gd name="T63" fmla="*/ 142399 h 152043"/>
                <a:gd name="T64" fmla="*/ 163151 w 163151"/>
                <a:gd name="T65" fmla="*/ 152043 h 152043"/>
                <a:gd name="T66" fmla="*/ 0 w 163151"/>
                <a:gd name="T67" fmla="*/ 152043 h 152043"/>
                <a:gd name="T68" fmla="*/ 0 w 163151"/>
                <a:gd name="T69" fmla="*/ 142399 h 152043"/>
                <a:gd name="T70" fmla="*/ 9746 w 163151"/>
                <a:gd name="T71" fmla="*/ 142399 h 152043"/>
                <a:gd name="T72" fmla="*/ 9746 w 163151"/>
                <a:gd name="T73" fmla="*/ 133112 h 152043"/>
                <a:gd name="T74" fmla="*/ 19131 w 163151"/>
                <a:gd name="T75" fmla="*/ 133112 h 152043"/>
                <a:gd name="T76" fmla="*/ 19131 w 163151"/>
                <a:gd name="T77" fmla="*/ 75962 h 152043"/>
                <a:gd name="T78" fmla="*/ 9746 w 163151"/>
                <a:gd name="T79" fmla="*/ 75962 h 152043"/>
                <a:gd name="T80" fmla="*/ 76883 w 163151"/>
                <a:gd name="T81" fmla="*/ 0 h 152043"/>
                <a:gd name="T82" fmla="*/ 86268 w 163151"/>
                <a:gd name="T83" fmla="*/ 0 h 152043"/>
                <a:gd name="T84" fmla="*/ 163151 w 163151"/>
                <a:gd name="T85" fmla="*/ 47149 h 152043"/>
                <a:gd name="T86" fmla="*/ 163151 w 163151"/>
                <a:gd name="T87" fmla="*/ 56793 h 152043"/>
                <a:gd name="T88" fmla="*/ 0 w 163151"/>
                <a:gd name="T89" fmla="*/ 56793 h 152043"/>
                <a:gd name="T90" fmla="*/ 0 w 163151"/>
                <a:gd name="T91" fmla="*/ 47149 h 15204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63151" h="152043">
                  <a:moveTo>
                    <a:pt x="9746" y="66675"/>
                  </a:moveTo>
                  <a:lnTo>
                    <a:pt x="38261" y="66675"/>
                  </a:lnTo>
                  <a:lnTo>
                    <a:pt x="38261" y="75962"/>
                  </a:lnTo>
                  <a:lnTo>
                    <a:pt x="28877" y="75962"/>
                  </a:lnTo>
                  <a:lnTo>
                    <a:pt x="28877" y="133112"/>
                  </a:lnTo>
                  <a:lnTo>
                    <a:pt x="57753" y="133112"/>
                  </a:lnTo>
                  <a:lnTo>
                    <a:pt x="57753" y="75962"/>
                  </a:lnTo>
                  <a:lnTo>
                    <a:pt x="48007" y="75962"/>
                  </a:lnTo>
                  <a:lnTo>
                    <a:pt x="48007" y="66675"/>
                  </a:lnTo>
                  <a:lnTo>
                    <a:pt x="76883" y="66675"/>
                  </a:lnTo>
                  <a:lnTo>
                    <a:pt x="76883" y="75962"/>
                  </a:lnTo>
                  <a:lnTo>
                    <a:pt x="67138" y="75962"/>
                  </a:lnTo>
                  <a:lnTo>
                    <a:pt x="67138" y="133112"/>
                  </a:lnTo>
                  <a:lnTo>
                    <a:pt x="96014" y="133112"/>
                  </a:lnTo>
                  <a:lnTo>
                    <a:pt x="96014" y="75962"/>
                  </a:lnTo>
                  <a:lnTo>
                    <a:pt x="86629" y="75962"/>
                  </a:lnTo>
                  <a:lnTo>
                    <a:pt x="86629" y="66675"/>
                  </a:lnTo>
                  <a:lnTo>
                    <a:pt x="115505" y="66675"/>
                  </a:lnTo>
                  <a:lnTo>
                    <a:pt x="115505" y="75962"/>
                  </a:lnTo>
                  <a:lnTo>
                    <a:pt x="105760" y="75962"/>
                  </a:lnTo>
                  <a:lnTo>
                    <a:pt x="105760" y="133112"/>
                  </a:lnTo>
                  <a:lnTo>
                    <a:pt x="134636" y="133112"/>
                  </a:lnTo>
                  <a:lnTo>
                    <a:pt x="134636" y="75962"/>
                  </a:lnTo>
                  <a:lnTo>
                    <a:pt x="124890" y="75962"/>
                  </a:lnTo>
                  <a:lnTo>
                    <a:pt x="124890" y="66675"/>
                  </a:lnTo>
                  <a:lnTo>
                    <a:pt x="153766" y="66675"/>
                  </a:lnTo>
                  <a:lnTo>
                    <a:pt x="153766" y="75962"/>
                  </a:lnTo>
                  <a:lnTo>
                    <a:pt x="144382" y="75962"/>
                  </a:lnTo>
                  <a:lnTo>
                    <a:pt x="144382" y="133112"/>
                  </a:lnTo>
                  <a:lnTo>
                    <a:pt x="153766" y="133112"/>
                  </a:lnTo>
                  <a:lnTo>
                    <a:pt x="153766" y="142399"/>
                  </a:lnTo>
                  <a:lnTo>
                    <a:pt x="163151" y="142399"/>
                  </a:lnTo>
                  <a:lnTo>
                    <a:pt x="163151" y="152043"/>
                  </a:lnTo>
                  <a:lnTo>
                    <a:pt x="0" y="152043"/>
                  </a:lnTo>
                  <a:lnTo>
                    <a:pt x="0" y="142399"/>
                  </a:lnTo>
                  <a:lnTo>
                    <a:pt x="9746" y="142399"/>
                  </a:lnTo>
                  <a:lnTo>
                    <a:pt x="9746" y="133112"/>
                  </a:lnTo>
                  <a:lnTo>
                    <a:pt x="19131" y="133112"/>
                  </a:lnTo>
                  <a:lnTo>
                    <a:pt x="19131" y="75962"/>
                  </a:lnTo>
                  <a:lnTo>
                    <a:pt x="9746" y="75962"/>
                  </a:lnTo>
                  <a:lnTo>
                    <a:pt x="9746" y="66675"/>
                  </a:lnTo>
                  <a:close/>
                  <a:moveTo>
                    <a:pt x="76883" y="0"/>
                  </a:moveTo>
                  <a:lnTo>
                    <a:pt x="86268" y="0"/>
                  </a:lnTo>
                  <a:lnTo>
                    <a:pt x="163151" y="47149"/>
                  </a:lnTo>
                  <a:lnTo>
                    <a:pt x="163151" y="56793"/>
                  </a:lnTo>
                  <a:lnTo>
                    <a:pt x="0" y="56793"/>
                  </a:lnTo>
                  <a:lnTo>
                    <a:pt x="0" y="47149"/>
                  </a:lnTo>
                  <a:lnTo>
                    <a:pt x="768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061AC"/>
                </a:solidFill>
                <a:effectLst/>
                <a:uLnTx/>
                <a:uFillTx/>
                <a:latin typeface="Muli Regular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195206" y="2965474"/>
            <a:ext cx="1429793" cy="1725753"/>
            <a:chOff x="6194436" y="2965474"/>
            <a:chExt cx="1191307" cy="1725753"/>
          </a:xfrm>
        </p:grpSpPr>
        <p:sp>
          <p:nvSpPr>
            <p:cNvPr id="48" name="Text Placeholder 38"/>
            <p:cNvSpPr txBox="1">
              <a:spLocks/>
            </p:cNvSpPr>
            <p:nvPr/>
          </p:nvSpPr>
          <p:spPr>
            <a:xfrm>
              <a:off x="6194563" y="3444341"/>
              <a:ext cx="1191180" cy="44319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None/>
                <a:defRPr lang="en-US" sz="3600" b="1" i="0" kern="1200" cap="all" spc="150" baseline="0" dirty="0" smtClean="0">
                  <a:solidFill>
                    <a:schemeClr val="tx1"/>
                  </a:solidFill>
                  <a:latin typeface="Muli Black" charset="0"/>
                  <a:ea typeface="Muli Black" charset="0"/>
                  <a:cs typeface="Muli Black" charset="0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lang="en-US" sz="1800" b="1" i="0" kern="1200" cap="all" spc="600" baseline="0" dirty="0" smtClean="0">
                  <a:solidFill>
                    <a:schemeClr val="tx1"/>
                  </a:solidFill>
                  <a:latin typeface="Muli Black" charset="0"/>
                  <a:ea typeface="Muli Black" charset="0"/>
                  <a:cs typeface="Muli Black" charset="0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lang="en-US" sz="1400" b="0" i="0" kern="1200" cap="all" spc="400" baseline="0" dirty="0" smtClean="0">
                  <a:solidFill>
                    <a:schemeClr val="accent4"/>
                  </a:solidFill>
                  <a:latin typeface="Muli" charset="0"/>
                  <a:ea typeface="Muli" charset="0"/>
                  <a:cs typeface="Muli" charset="0"/>
                </a:defRPr>
              </a:lvl3pPr>
              <a:lvl4pPr marL="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400" b="1" i="0" kern="1200" spc="100" baseline="0">
                  <a:solidFill>
                    <a:schemeClr val="tx1"/>
                  </a:solidFill>
                  <a:latin typeface="Muli ExtraBold" charset="0"/>
                  <a:ea typeface="Muli ExtraBold" charset="0"/>
                  <a:cs typeface="Muli ExtraBold" charset="0"/>
                </a:defRPr>
              </a:lvl4pPr>
              <a:lvl5pPr marL="0" indent="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/>
                <a:buNone/>
                <a:defRPr lang="en-US" sz="1000" b="0" i="0" kern="1200" dirty="0">
                  <a:solidFill>
                    <a:schemeClr val="accent4"/>
                  </a:solidFill>
                  <a:latin typeface="Muli" charset="0"/>
                  <a:ea typeface="Muli" charset="0"/>
                  <a:cs typeface="Muli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1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Franklin Gothic Medium" panose="020B0603020102020204"/>
                </a:rPr>
                <a:t>A</a:t>
              </a:r>
              <a:r>
                <a:rPr kumimoji="0" lang="en-US" sz="1401" b="1" i="0" u="none" strike="noStrike" kern="1200" cap="none" spc="1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Franklin Gothic Medium" panose="020B0603020102020204"/>
                </a:rPr>
                <a:t>ttraction</a:t>
              </a:r>
            </a:p>
          </p:txBody>
        </p:sp>
        <p:sp>
          <p:nvSpPr>
            <p:cNvPr id="49" name="Text Placeholder 38"/>
            <p:cNvSpPr txBox="1">
              <a:spLocks/>
            </p:cNvSpPr>
            <p:nvPr/>
          </p:nvSpPr>
          <p:spPr>
            <a:xfrm>
              <a:off x="6194562" y="3938970"/>
              <a:ext cx="1191180" cy="75225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None/>
                <a:defRPr lang="en-US" sz="3600" b="1" i="0" kern="1200" cap="all" spc="150" baseline="0" dirty="0" smtClean="0">
                  <a:solidFill>
                    <a:schemeClr val="tx1"/>
                  </a:solidFill>
                  <a:latin typeface="Muli Black" charset="0"/>
                  <a:ea typeface="Muli Black" charset="0"/>
                  <a:cs typeface="Muli Black" charset="0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lang="en-US" sz="1800" b="1" i="0" kern="1200" cap="all" spc="600" baseline="0" dirty="0" smtClean="0">
                  <a:solidFill>
                    <a:schemeClr val="tx1"/>
                  </a:solidFill>
                  <a:latin typeface="Muli Black" charset="0"/>
                  <a:ea typeface="Muli Black" charset="0"/>
                  <a:cs typeface="Muli Black" charset="0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lang="en-US" sz="1400" b="0" i="0" kern="1200" cap="all" spc="400" baseline="0" dirty="0" smtClean="0">
                  <a:solidFill>
                    <a:schemeClr val="accent4"/>
                  </a:solidFill>
                  <a:latin typeface="Muli" charset="0"/>
                  <a:ea typeface="Muli" charset="0"/>
                  <a:cs typeface="Muli" charset="0"/>
                </a:defRPr>
              </a:lvl3pPr>
              <a:lvl4pPr marL="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400" b="1" i="0" kern="1200" spc="100" baseline="0">
                  <a:solidFill>
                    <a:schemeClr val="tx1"/>
                  </a:solidFill>
                  <a:latin typeface="Muli ExtraBold" charset="0"/>
                  <a:ea typeface="Muli ExtraBold" charset="0"/>
                  <a:cs typeface="Muli ExtraBold" charset="0"/>
                </a:defRPr>
              </a:lvl4pPr>
              <a:lvl5pPr marL="0" indent="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/>
                <a:buNone/>
                <a:defRPr lang="en-US" sz="1000" b="0" i="0" kern="1200" dirty="0">
                  <a:solidFill>
                    <a:schemeClr val="accent4"/>
                  </a:solidFill>
                  <a:latin typeface="Muli" charset="0"/>
                  <a:ea typeface="Muli" charset="0"/>
                  <a:cs typeface="Muli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400" rtl="0" eaLnBrk="1" fontAlgn="auto" latinLnBrk="0" hangingPunct="1">
                <a:lnSpc>
                  <a:spcPct val="12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Franklin Gothic Book" panose="020B0503020102020204"/>
                </a:rPr>
                <a:t>Regional Economic Development Initiative (REDI)</a:t>
              </a:r>
            </a:p>
          </p:txBody>
        </p:sp>
        <p:sp>
          <p:nvSpPr>
            <p:cNvPr id="56" name="Freeform 667"/>
            <p:cNvSpPr>
              <a:spLocks noChangeArrowheads="1"/>
            </p:cNvSpPr>
            <p:nvPr/>
          </p:nvSpPr>
          <p:spPr bwMode="auto">
            <a:xfrm>
              <a:off x="6194436" y="2965474"/>
              <a:ext cx="365999" cy="406652"/>
            </a:xfrm>
            <a:custGeom>
              <a:avLst/>
              <a:gdLst>
                <a:gd name="T0" fmla="*/ 40124 w 426"/>
                <a:gd name="T1" fmla="*/ 41570 h 426"/>
                <a:gd name="T2" fmla="*/ 57836 w 426"/>
                <a:gd name="T3" fmla="*/ 41570 h 426"/>
                <a:gd name="T4" fmla="*/ 58920 w 426"/>
                <a:gd name="T5" fmla="*/ 42654 h 426"/>
                <a:gd name="T6" fmla="*/ 74102 w 426"/>
                <a:gd name="T7" fmla="*/ 27472 h 426"/>
                <a:gd name="T8" fmla="*/ 73018 w 426"/>
                <a:gd name="T9" fmla="*/ 26388 h 426"/>
                <a:gd name="T10" fmla="*/ 41208 w 426"/>
                <a:gd name="T11" fmla="*/ 17351 h 426"/>
                <a:gd name="T12" fmla="*/ 20604 w 426"/>
                <a:gd name="T13" fmla="*/ 0 h 426"/>
                <a:gd name="T14" fmla="*/ 361 w 426"/>
                <a:gd name="T15" fmla="*/ 20604 h 426"/>
                <a:gd name="T16" fmla="*/ 16266 w 426"/>
                <a:gd name="T17" fmla="*/ 40485 h 426"/>
                <a:gd name="T18" fmla="*/ 24580 w 426"/>
                <a:gd name="T19" fmla="*/ 74464 h 426"/>
                <a:gd name="T20" fmla="*/ 58920 w 426"/>
                <a:gd name="T21" fmla="*/ 108442 h 426"/>
                <a:gd name="T22" fmla="*/ 74102 w 426"/>
                <a:gd name="T23" fmla="*/ 93260 h 426"/>
                <a:gd name="T24" fmla="*/ 39762 w 426"/>
                <a:gd name="T25" fmla="*/ 59282 h 426"/>
                <a:gd name="T26" fmla="*/ 40124 w 426"/>
                <a:gd name="T27" fmla="*/ 41570 h 426"/>
                <a:gd name="T28" fmla="*/ 153627 w 426"/>
                <a:gd name="T29" fmla="*/ 20604 h 426"/>
                <a:gd name="T30" fmla="*/ 133022 w 426"/>
                <a:gd name="T31" fmla="*/ 0 h 426"/>
                <a:gd name="T32" fmla="*/ 112780 w 426"/>
                <a:gd name="T33" fmla="*/ 17712 h 426"/>
                <a:gd name="T34" fmla="*/ 79163 w 426"/>
                <a:gd name="T35" fmla="*/ 26388 h 426"/>
                <a:gd name="T36" fmla="*/ 44823 w 426"/>
                <a:gd name="T37" fmla="*/ 60366 h 426"/>
                <a:gd name="T38" fmla="*/ 60005 w 426"/>
                <a:gd name="T39" fmla="*/ 75548 h 426"/>
                <a:gd name="T40" fmla="*/ 93983 w 426"/>
                <a:gd name="T41" fmla="*/ 41570 h 426"/>
                <a:gd name="T42" fmla="*/ 112057 w 426"/>
                <a:gd name="T43" fmla="*/ 41570 h 426"/>
                <a:gd name="T44" fmla="*/ 112057 w 426"/>
                <a:gd name="T45" fmla="*/ 59282 h 426"/>
                <a:gd name="T46" fmla="*/ 110611 w 426"/>
                <a:gd name="T47" fmla="*/ 60728 h 426"/>
                <a:gd name="T48" fmla="*/ 125793 w 426"/>
                <a:gd name="T49" fmla="*/ 75910 h 426"/>
                <a:gd name="T50" fmla="*/ 127239 w 426"/>
                <a:gd name="T51" fmla="*/ 74464 h 426"/>
                <a:gd name="T52" fmla="*/ 135914 w 426"/>
                <a:gd name="T53" fmla="*/ 40847 h 426"/>
                <a:gd name="T54" fmla="*/ 153627 w 426"/>
                <a:gd name="T55" fmla="*/ 20604 h 426"/>
                <a:gd name="T56" fmla="*/ 135914 w 426"/>
                <a:gd name="T57" fmla="*/ 112780 h 426"/>
                <a:gd name="T58" fmla="*/ 126877 w 426"/>
                <a:gd name="T59" fmla="*/ 80609 h 426"/>
                <a:gd name="T60" fmla="*/ 92899 w 426"/>
                <a:gd name="T61" fmla="*/ 46269 h 426"/>
                <a:gd name="T62" fmla="*/ 77717 w 426"/>
                <a:gd name="T63" fmla="*/ 61451 h 426"/>
                <a:gd name="T64" fmla="*/ 111696 w 426"/>
                <a:gd name="T65" fmla="*/ 95791 h 426"/>
                <a:gd name="T66" fmla="*/ 111696 w 426"/>
                <a:gd name="T67" fmla="*/ 113503 h 426"/>
                <a:gd name="T68" fmla="*/ 93983 w 426"/>
                <a:gd name="T69" fmla="*/ 113503 h 426"/>
                <a:gd name="T70" fmla="*/ 92899 w 426"/>
                <a:gd name="T71" fmla="*/ 112057 h 426"/>
                <a:gd name="T72" fmla="*/ 77717 w 426"/>
                <a:gd name="T73" fmla="*/ 127239 h 426"/>
                <a:gd name="T74" fmla="*/ 78801 w 426"/>
                <a:gd name="T75" fmla="*/ 128685 h 426"/>
                <a:gd name="T76" fmla="*/ 113141 w 426"/>
                <a:gd name="T77" fmla="*/ 136999 h 426"/>
                <a:gd name="T78" fmla="*/ 133022 w 426"/>
                <a:gd name="T79" fmla="*/ 153627 h 426"/>
                <a:gd name="T80" fmla="*/ 153627 w 426"/>
                <a:gd name="T81" fmla="*/ 133022 h 426"/>
                <a:gd name="T82" fmla="*/ 135914 w 426"/>
                <a:gd name="T83" fmla="*/ 112780 h 426"/>
                <a:gd name="T84" fmla="*/ 91814 w 426"/>
                <a:gd name="T85" fmla="*/ 79524 h 426"/>
                <a:gd name="T86" fmla="*/ 57836 w 426"/>
                <a:gd name="T87" fmla="*/ 113503 h 426"/>
                <a:gd name="T88" fmla="*/ 39762 w 426"/>
                <a:gd name="T89" fmla="*/ 113503 h 426"/>
                <a:gd name="T90" fmla="*/ 39762 w 426"/>
                <a:gd name="T91" fmla="*/ 95791 h 426"/>
                <a:gd name="T92" fmla="*/ 41208 w 426"/>
                <a:gd name="T93" fmla="*/ 94345 h 426"/>
                <a:gd name="T94" fmla="*/ 26026 w 426"/>
                <a:gd name="T95" fmla="*/ 79163 h 426"/>
                <a:gd name="T96" fmla="*/ 24580 w 426"/>
                <a:gd name="T97" fmla="*/ 80609 h 426"/>
                <a:gd name="T98" fmla="*/ 15543 w 426"/>
                <a:gd name="T99" fmla="*/ 112780 h 426"/>
                <a:gd name="T100" fmla="*/ 0 w 426"/>
                <a:gd name="T101" fmla="*/ 133022 h 426"/>
                <a:gd name="T102" fmla="*/ 20243 w 426"/>
                <a:gd name="T103" fmla="*/ 153627 h 426"/>
                <a:gd name="T104" fmla="*/ 40485 w 426"/>
                <a:gd name="T105" fmla="*/ 137722 h 426"/>
                <a:gd name="T106" fmla="*/ 72656 w 426"/>
                <a:gd name="T107" fmla="*/ 128685 h 426"/>
                <a:gd name="T108" fmla="*/ 106996 w 426"/>
                <a:gd name="T109" fmla="*/ 94706 h 426"/>
                <a:gd name="T110" fmla="*/ 91814 w 426"/>
                <a:gd name="T111" fmla="*/ 79524 h 42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26" h="426">
                  <a:moveTo>
                    <a:pt x="111" y="115"/>
                  </a:moveTo>
                  <a:cubicBezTo>
                    <a:pt x="124" y="101"/>
                    <a:pt x="146" y="101"/>
                    <a:pt x="160" y="115"/>
                  </a:cubicBezTo>
                  <a:lnTo>
                    <a:pt x="163" y="118"/>
                  </a:lnTo>
                  <a:lnTo>
                    <a:pt x="205" y="76"/>
                  </a:lnTo>
                  <a:lnTo>
                    <a:pt x="202" y="73"/>
                  </a:lnTo>
                  <a:cubicBezTo>
                    <a:pt x="178" y="49"/>
                    <a:pt x="144" y="40"/>
                    <a:pt x="114" y="48"/>
                  </a:cubicBezTo>
                  <a:cubicBezTo>
                    <a:pt x="109" y="21"/>
                    <a:pt x="86" y="0"/>
                    <a:pt x="57" y="0"/>
                  </a:cubicBezTo>
                  <a:cubicBezTo>
                    <a:pt x="26" y="0"/>
                    <a:pt x="1" y="25"/>
                    <a:pt x="1" y="57"/>
                  </a:cubicBezTo>
                  <a:cubicBezTo>
                    <a:pt x="1" y="84"/>
                    <a:pt x="19" y="107"/>
                    <a:pt x="45" y="112"/>
                  </a:cubicBezTo>
                  <a:cubicBezTo>
                    <a:pt x="35" y="145"/>
                    <a:pt x="43" y="181"/>
                    <a:pt x="68" y="206"/>
                  </a:cubicBezTo>
                  <a:lnTo>
                    <a:pt x="163" y="300"/>
                  </a:lnTo>
                  <a:lnTo>
                    <a:pt x="205" y="258"/>
                  </a:lnTo>
                  <a:lnTo>
                    <a:pt x="110" y="164"/>
                  </a:lnTo>
                  <a:cubicBezTo>
                    <a:pt x="97" y="151"/>
                    <a:pt x="97" y="129"/>
                    <a:pt x="111" y="115"/>
                  </a:cubicBezTo>
                  <a:close/>
                  <a:moveTo>
                    <a:pt x="425" y="57"/>
                  </a:moveTo>
                  <a:cubicBezTo>
                    <a:pt x="425" y="25"/>
                    <a:pt x="399" y="0"/>
                    <a:pt x="368" y="0"/>
                  </a:cubicBezTo>
                  <a:cubicBezTo>
                    <a:pt x="339" y="0"/>
                    <a:pt x="316" y="21"/>
                    <a:pt x="312" y="49"/>
                  </a:cubicBezTo>
                  <a:cubicBezTo>
                    <a:pt x="280" y="40"/>
                    <a:pt x="244" y="48"/>
                    <a:pt x="219" y="73"/>
                  </a:cubicBezTo>
                  <a:lnTo>
                    <a:pt x="124" y="167"/>
                  </a:lnTo>
                  <a:lnTo>
                    <a:pt x="166" y="209"/>
                  </a:lnTo>
                  <a:lnTo>
                    <a:pt x="260" y="115"/>
                  </a:lnTo>
                  <a:cubicBezTo>
                    <a:pt x="274" y="101"/>
                    <a:pt x="296" y="101"/>
                    <a:pt x="310" y="115"/>
                  </a:cubicBezTo>
                  <a:cubicBezTo>
                    <a:pt x="323" y="128"/>
                    <a:pt x="323" y="150"/>
                    <a:pt x="310" y="164"/>
                  </a:cubicBezTo>
                  <a:lnTo>
                    <a:pt x="306" y="168"/>
                  </a:lnTo>
                  <a:lnTo>
                    <a:pt x="348" y="210"/>
                  </a:lnTo>
                  <a:lnTo>
                    <a:pt x="352" y="206"/>
                  </a:lnTo>
                  <a:cubicBezTo>
                    <a:pt x="377" y="181"/>
                    <a:pt x="385" y="145"/>
                    <a:pt x="376" y="113"/>
                  </a:cubicBezTo>
                  <a:cubicBezTo>
                    <a:pt x="403" y="110"/>
                    <a:pt x="425" y="86"/>
                    <a:pt x="425" y="57"/>
                  </a:cubicBezTo>
                  <a:close/>
                  <a:moveTo>
                    <a:pt x="376" y="312"/>
                  </a:moveTo>
                  <a:cubicBezTo>
                    <a:pt x="384" y="281"/>
                    <a:pt x="375" y="247"/>
                    <a:pt x="351" y="223"/>
                  </a:cubicBezTo>
                  <a:lnTo>
                    <a:pt x="257" y="128"/>
                  </a:lnTo>
                  <a:lnTo>
                    <a:pt x="215" y="170"/>
                  </a:lnTo>
                  <a:lnTo>
                    <a:pt x="309" y="265"/>
                  </a:lnTo>
                  <a:cubicBezTo>
                    <a:pt x="323" y="278"/>
                    <a:pt x="323" y="300"/>
                    <a:pt x="309" y="314"/>
                  </a:cubicBezTo>
                  <a:cubicBezTo>
                    <a:pt x="296" y="327"/>
                    <a:pt x="274" y="327"/>
                    <a:pt x="260" y="314"/>
                  </a:cubicBezTo>
                  <a:lnTo>
                    <a:pt x="257" y="310"/>
                  </a:lnTo>
                  <a:lnTo>
                    <a:pt x="215" y="352"/>
                  </a:lnTo>
                  <a:lnTo>
                    <a:pt x="218" y="356"/>
                  </a:lnTo>
                  <a:cubicBezTo>
                    <a:pt x="244" y="381"/>
                    <a:pt x="280" y="389"/>
                    <a:pt x="313" y="379"/>
                  </a:cubicBezTo>
                  <a:cubicBezTo>
                    <a:pt x="318" y="405"/>
                    <a:pt x="341" y="425"/>
                    <a:pt x="368" y="425"/>
                  </a:cubicBezTo>
                  <a:cubicBezTo>
                    <a:pt x="400" y="425"/>
                    <a:pt x="425" y="399"/>
                    <a:pt x="425" y="368"/>
                  </a:cubicBezTo>
                  <a:cubicBezTo>
                    <a:pt x="425" y="339"/>
                    <a:pt x="404" y="316"/>
                    <a:pt x="376" y="312"/>
                  </a:cubicBezTo>
                  <a:close/>
                  <a:moveTo>
                    <a:pt x="254" y="220"/>
                  </a:moveTo>
                  <a:lnTo>
                    <a:pt x="160" y="314"/>
                  </a:lnTo>
                  <a:cubicBezTo>
                    <a:pt x="146" y="328"/>
                    <a:pt x="124" y="328"/>
                    <a:pt x="110" y="314"/>
                  </a:cubicBezTo>
                  <a:cubicBezTo>
                    <a:pt x="97" y="300"/>
                    <a:pt x="97" y="278"/>
                    <a:pt x="110" y="265"/>
                  </a:cubicBezTo>
                  <a:lnTo>
                    <a:pt x="114" y="261"/>
                  </a:lnTo>
                  <a:lnTo>
                    <a:pt x="72" y="219"/>
                  </a:lnTo>
                  <a:lnTo>
                    <a:pt x="68" y="223"/>
                  </a:lnTo>
                  <a:cubicBezTo>
                    <a:pt x="44" y="247"/>
                    <a:pt x="35" y="281"/>
                    <a:pt x="43" y="312"/>
                  </a:cubicBezTo>
                  <a:cubicBezTo>
                    <a:pt x="18" y="318"/>
                    <a:pt x="0" y="341"/>
                    <a:pt x="0" y="368"/>
                  </a:cubicBezTo>
                  <a:cubicBezTo>
                    <a:pt x="0" y="399"/>
                    <a:pt x="25" y="425"/>
                    <a:pt x="56" y="425"/>
                  </a:cubicBezTo>
                  <a:cubicBezTo>
                    <a:pt x="83" y="425"/>
                    <a:pt x="106" y="406"/>
                    <a:pt x="112" y="381"/>
                  </a:cubicBezTo>
                  <a:cubicBezTo>
                    <a:pt x="143" y="388"/>
                    <a:pt x="177" y="381"/>
                    <a:pt x="201" y="356"/>
                  </a:cubicBezTo>
                  <a:lnTo>
                    <a:pt x="296" y="262"/>
                  </a:lnTo>
                  <a:lnTo>
                    <a:pt x="254" y="22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wrap="none" anchor="ctr"/>
            <a:lstStyle/>
            <a:p>
              <a:endParaRPr lang="en-US" b="0" i="0" dirty="0">
                <a:latin typeface="Muli Regular" charset="0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2195114" y="2276475"/>
            <a:ext cx="7800975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2027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78" y="90651"/>
            <a:ext cx="11996154" cy="662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65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91" y="1493202"/>
            <a:ext cx="5857875" cy="4603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91193" y="405123"/>
            <a:ext cx="10515600" cy="6422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>
              <a:spcBef>
                <a:spcPts val="1000"/>
              </a:spcBef>
            </a:pPr>
            <a:r>
              <a:rPr lang="en-US" sz="3600" b="0" spc="150" dirty="0">
                <a:solidFill>
                  <a:schemeClr val="bg1"/>
                </a:solidFill>
                <a:latin typeface="Franklin Gothic Medium" panose="020B0603020102020204" pitchFamily="34" charset="0"/>
                <a:ea typeface="Muli Black" charset="0"/>
                <a:cs typeface="Muli Black" charset="0"/>
              </a:rPr>
              <a:t>Pyramid Talking Points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0" y="1047404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High Level Overview – 3 Year Trends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Total Number of Employers:   UP 4.4%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Average Wage Compensation: UP 30%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Wage Growth was the highest in Employers with 250+ (51%) and 6-20 Employees (42%)</a:t>
            </a:r>
          </a:p>
          <a:p>
            <a:r>
              <a:rPr lang="en-US" dirty="0"/>
              <a:t>Notable Employers Out/Downsizing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Madwire</a:t>
            </a:r>
            <a:r>
              <a:rPr lang="en-US" dirty="0"/>
              <a:t>: 321 employees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Moved to </a:t>
            </a:r>
            <a:r>
              <a:rPr lang="en-US" dirty="0" err="1"/>
              <a:t>FoCo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 Engineering: 557 Employees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Moved to Berthoud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LPR Construction: 385 employees in 2017  135 in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Woodward: 202 Employees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Consolidation to </a:t>
            </a:r>
            <a:r>
              <a:rPr lang="en-US" dirty="0" err="1"/>
              <a:t>FoCo</a:t>
            </a:r>
            <a:endParaRPr lang="en-US" dirty="0"/>
          </a:p>
          <a:p>
            <a:endParaRPr lang="en-US" dirty="0"/>
          </a:p>
          <a:p>
            <a:r>
              <a:rPr lang="en-US" dirty="0"/>
              <a:t>Notable Employers In/Expanding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Nutrien</a:t>
            </a:r>
            <a:r>
              <a:rPr lang="en-US" dirty="0"/>
              <a:t>: Added 200+ employees in the past 3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Mears Group: 150+ employees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Amazon: Added roughly 200+ employees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Lightning e-motors: Adding 50+ employees</a:t>
            </a:r>
          </a:p>
        </p:txBody>
      </p:sp>
    </p:spTree>
    <p:extLst>
      <p:ext uri="{BB962C8B-B14F-4D97-AF65-F5344CB8AC3E}">
        <p14:creationId xmlns:p14="http://schemas.microsoft.com/office/powerpoint/2010/main" val="2021966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54" y="1235747"/>
            <a:ext cx="3203828" cy="11943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193" y="255494"/>
            <a:ext cx="10515600" cy="889743"/>
          </a:xfrm>
        </p:spPr>
        <p:txBody>
          <a:bodyPr>
            <a:normAutofit/>
          </a:bodyPr>
          <a:lstStyle/>
          <a:p>
            <a:pPr algn="l">
              <a:spcBef>
                <a:spcPts val="1000"/>
              </a:spcBef>
            </a:pPr>
            <a:r>
              <a:rPr lang="en-US" sz="3600" b="0" spc="150" dirty="0">
                <a:latin typeface="Franklin Gothic Medium" panose="020B0603020102020204" pitchFamily="34" charset="0"/>
                <a:ea typeface="Muli Black" charset="0"/>
                <a:cs typeface="Muli Black" charset="0"/>
              </a:rPr>
              <a:t>   Prospect Report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603ED20-F535-417A-A77B-2FE45F5F39CB}" type="slidenum">
              <a:rPr lang="en-US" smtClean="0"/>
              <a:t>14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43" y="6210232"/>
            <a:ext cx="1549515" cy="457942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476" y="4410873"/>
            <a:ext cx="7466641" cy="21442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714" y="1818180"/>
            <a:ext cx="3932667" cy="24628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271" y="1789534"/>
            <a:ext cx="5598998" cy="24915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31" y="1145237"/>
            <a:ext cx="1226840" cy="497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93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77" y="608405"/>
            <a:ext cx="5323289" cy="20487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95183" y="187672"/>
            <a:ext cx="101070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Business Relief Efforts During COVID-19 Pandemic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6420" y="1184868"/>
            <a:ext cx="116622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endParaRPr lang="en-US" sz="36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16" y="772447"/>
            <a:ext cx="10498975" cy="567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693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52" y="600093"/>
            <a:ext cx="5323289" cy="20487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66187" y="325146"/>
            <a:ext cx="99581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Business Relief Efforts During COVID-19 Pandemic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052" y="993522"/>
            <a:ext cx="9809314" cy="560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92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54" y="1335399"/>
            <a:ext cx="3139057" cy="119435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5390" y="301262"/>
            <a:ext cx="7743578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95"/>
              </a:spcBef>
            </a:pPr>
            <a:r>
              <a:rPr lang="en-US" b="0" spc="-5" dirty="0"/>
              <a:t>City Projects and Programs</a:t>
            </a:r>
            <a:endParaRPr b="0" spc="-10" dirty="0"/>
          </a:p>
        </p:txBody>
      </p:sp>
      <p:sp>
        <p:nvSpPr>
          <p:cNvPr id="31" name="object 31"/>
          <p:cNvSpPr/>
          <p:nvPr/>
        </p:nvSpPr>
        <p:spPr>
          <a:xfrm>
            <a:off x="5314188" y="4404358"/>
            <a:ext cx="4422648" cy="23804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407908" y="2884931"/>
            <a:ext cx="3104388" cy="20695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84276" y="4404358"/>
            <a:ext cx="4543044" cy="23804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115300" y="606555"/>
            <a:ext cx="3689604" cy="21442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355464" y="1266294"/>
            <a:ext cx="763350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The Forge – 811,000 SF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VA Outpatient Facility – 75,645 SF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Amazon Delivery Center – 123,000 SF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err="1">
                <a:latin typeface="Century Gothic" panose="020B0502020202020204" pitchFamily="34" charset="0"/>
              </a:rPr>
              <a:t>NorCo</a:t>
            </a:r>
            <a:r>
              <a:rPr lang="en-US" sz="2200" dirty="0">
                <a:latin typeface="Century Gothic" panose="020B0502020202020204" pitchFamily="34" charset="0"/>
              </a:rPr>
              <a:t> Volleyball Facility – 60,000 SF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err="1">
                <a:latin typeface="Century Gothic" panose="020B0502020202020204" pitchFamily="34" charset="0"/>
              </a:rPr>
              <a:t>Etkins</a:t>
            </a:r>
            <a:r>
              <a:rPr lang="en-US" sz="2200" dirty="0">
                <a:latin typeface="Century Gothic" panose="020B0502020202020204" pitchFamily="34" charset="0"/>
              </a:rPr>
              <a:t> Johnson: Axis 25 Spec – 100,722 SF &amp; 95,256 SF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JAX: Kmart Redevelopment 90,000 SF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err="1">
                <a:latin typeface="Century Gothic" panose="020B0502020202020204" pitchFamily="34" charset="0"/>
              </a:rPr>
              <a:t>Intellivation</a:t>
            </a:r>
            <a:r>
              <a:rPr lang="en-US" sz="2200" dirty="0">
                <a:latin typeface="Century Gothic" panose="020B0502020202020204" pitchFamily="34" charset="0"/>
              </a:rPr>
              <a:t> – 20,000 SF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Imax / </a:t>
            </a:r>
            <a:r>
              <a:rPr lang="en-US" sz="2200" dirty="0" err="1">
                <a:latin typeface="Century Gothic" panose="020B0502020202020204" pitchFamily="34" charset="0"/>
              </a:rPr>
              <a:t>Metrolux</a:t>
            </a:r>
            <a:r>
              <a:rPr lang="en-US" sz="2200" dirty="0">
                <a:latin typeface="Century Gothic" panose="020B0502020202020204" pitchFamily="34" charset="0"/>
              </a:rPr>
              <a:t> – 7,000 SF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54" y="1335399"/>
            <a:ext cx="3139057" cy="119435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1972" y="253393"/>
            <a:ext cx="7074534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b="0" spc="-5" dirty="0"/>
              <a:t>City Projects &amp; Programs</a:t>
            </a:r>
            <a:endParaRPr b="0" spc="-10" dirty="0"/>
          </a:p>
        </p:txBody>
      </p:sp>
      <p:sp>
        <p:nvSpPr>
          <p:cNvPr id="4" name="object 4"/>
          <p:cNvSpPr/>
          <p:nvPr/>
        </p:nvSpPr>
        <p:spPr>
          <a:xfrm>
            <a:off x="205740" y="1112519"/>
            <a:ext cx="2047494" cy="5951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5363" y="1659623"/>
            <a:ext cx="348246" cy="4534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8640" y="1572767"/>
            <a:ext cx="5779770" cy="5951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5363" y="2119871"/>
            <a:ext cx="348246" cy="4534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48640" y="2033016"/>
            <a:ext cx="4555998" cy="5951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45363" y="2580119"/>
            <a:ext cx="348246" cy="4534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48640" y="2493264"/>
            <a:ext cx="2178558" cy="5951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5363" y="3040367"/>
            <a:ext cx="348246" cy="4534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48640" y="2953511"/>
            <a:ext cx="2667762" cy="59512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45363" y="3500615"/>
            <a:ext cx="348246" cy="4534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48640" y="3413759"/>
            <a:ext cx="2996946" cy="59512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45363" y="3960863"/>
            <a:ext cx="348246" cy="4534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48640" y="3874008"/>
            <a:ext cx="4383786" cy="59512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59460" y="1044148"/>
            <a:ext cx="5790565" cy="3260508"/>
          </a:xfrm>
          <a:prstGeom prst="rect">
            <a:avLst/>
          </a:prstGeom>
        </p:spPr>
        <p:txBody>
          <a:bodyPr vert="horz" wrap="square" lIns="0" tIns="1504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85"/>
              </a:spcBef>
            </a:pPr>
            <a:r>
              <a:rPr sz="21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DOWNTOWN:</a:t>
            </a:r>
            <a:endParaRPr sz="2100" dirty="0">
              <a:latin typeface="Century Gothic"/>
              <a:cs typeface="Century Gothic"/>
            </a:endParaRPr>
          </a:p>
          <a:p>
            <a:pPr marL="355600" indent="-342900">
              <a:lnSpc>
                <a:spcPct val="100000"/>
              </a:lnSpc>
              <a:spcBef>
                <a:spcPts val="1095"/>
              </a:spcBef>
              <a:buSzPct val="78571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100" dirty="0">
                <a:solidFill>
                  <a:srgbClr val="FFFFFF"/>
                </a:solidFill>
                <a:latin typeface="Century Gothic"/>
                <a:cs typeface="Century Gothic"/>
              </a:rPr>
              <a:t>Pulliam </a:t>
            </a:r>
            <a:r>
              <a:rPr sz="2100" spc="-5" dirty="0">
                <a:solidFill>
                  <a:srgbClr val="FFFFFF"/>
                </a:solidFill>
                <a:latin typeface="Century Gothic"/>
                <a:cs typeface="Century Gothic"/>
              </a:rPr>
              <a:t>Community Building</a:t>
            </a:r>
            <a:r>
              <a:rPr sz="2100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dirty="0">
                <a:solidFill>
                  <a:srgbClr val="FFFFFF"/>
                </a:solidFill>
                <a:latin typeface="Century Gothic"/>
                <a:cs typeface="Century Gothic"/>
              </a:rPr>
              <a:t>Rehabilitation</a:t>
            </a:r>
            <a:endParaRPr sz="2100" dirty="0">
              <a:latin typeface="Century Gothic"/>
              <a:cs typeface="Century Gothic"/>
            </a:endParaRPr>
          </a:p>
          <a:p>
            <a:pPr marL="355600" indent="-342900">
              <a:lnSpc>
                <a:spcPct val="100000"/>
              </a:lnSpc>
              <a:spcBef>
                <a:spcPts val="1105"/>
              </a:spcBef>
              <a:buSzPct val="78571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100" dirty="0">
                <a:solidFill>
                  <a:srgbClr val="FFFFFF"/>
                </a:solidFill>
                <a:latin typeface="Century Gothic"/>
                <a:cs typeface="Century Gothic"/>
              </a:rPr>
              <a:t>County </a:t>
            </a:r>
            <a:r>
              <a:rPr sz="2100" spc="-5" dirty="0">
                <a:solidFill>
                  <a:srgbClr val="FFFFFF"/>
                </a:solidFill>
                <a:latin typeface="Century Gothic"/>
                <a:cs typeface="Century Gothic"/>
              </a:rPr>
              <a:t>Building</a:t>
            </a:r>
            <a:r>
              <a:rPr sz="2100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dirty="0">
                <a:solidFill>
                  <a:srgbClr val="FFFFFF"/>
                </a:solidFill>
                <a:latin typeface="Century Gothic"/>
                <a:cs typeface="Century Gothic"/>
              </a:rPr>
              <a:t>Redevelopment</a:t>
            </a:r>
            <a:endParaRPr sz="2100" dirty="0">
              <a:latin typeface="Century Gothic"/>
              <a:cs typeface="Century Gothic"/>
            </a:endParaRPr>
          </a:p>
          <a:p>
            <a:pPr marL="355600" indent="-342900">
              <a:lnSpc>
                <a:spcPct val="100000"/>
              </a:lnSpc>
              <a:spcBef>
                <a:spcPts val="1105"/>
              </a:spcBef>
              <a:buSzPct val="78571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100" spc="-5" dirty="0">
                <a:solidFill>
                  <a:srgbClr val="FFFFFF"/>
                </a:solidFill>
                <a:latin typeface="Century Gothic"/>
                <a:cs typeface="Century Gothic"/>
              </a:rPr>
              <a:t>Mercury</a:t>
            </a:r>
            <a:r>
              <a:rPr sz="2100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dirty="0">
                <a:solidFill>
                  <a:srgbClr val="FFFFFF"/>
                </a:solidFill>
                <a:latin typeface="Century Gothic"/>
                <a:cs typeface="Century Gothic"/>
              </a:rPr>
              <a:t>Plaza</a:t>
            </a:r>
            <a:endParaRPr sz="2100" dirty="0">
              <a:latin typeface="Century Gothic"/>
              <a:cs typeface="Century Gothic"/>
            </a:endParaRPr>
          </a:p>
          <a:p>
            <a:pPr marL="355600" indent="-342900">
              <a:lnSpc>
                <a:spcPct val="100000"/>
              </a:lnSpc>
              <a:spcBef>
                <a:spcPts val="1105"/>
              </a:spcBef>
              <a:buSzPct val="78571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100" dirty="0">
                <a:solidFill>
                  <a:srgbClr val="FFFFFF"/>
                </a:solidFill>
                <a:latin typeface="Century Gothic"/>
                <a:cs typeface="Century Gothic"/>
              </a:rPr>
              <a:t>Cleveland</a:t>
            </a:r>
            <a:r>
              <a:rPr sz="2100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Century Gothic"/>
                <a:cs typeface="Century Gothic"/>
              </a:rPr>
              <a:t>Station</a:t>
            </a:r>
            <a:endParaRPr sz="2100" dirty="0">
              <a:latin typeface="Century Gothic"/>
              <a:cs typeface="Century Gothic"/>
            </a:endParaRPr>
          </a:p>
          <a:p>
            <a:pPr marL="355600" indent="-342900">
              <a:lnSpc>
                <a:spcPct val="100000"/>
              </a:lnSpc>
              <a:spcBef>
                <a:spcPts val="1105"/>
              </a:spcBef>
              <a:buSzPct val="78571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100" dirty="0">
                <a:solidFill>
                  <a:srgbClr val="FFFFFF"/>
                </a:solidFill>
                <a:latin typeface="Century Gothic"/>
                <a:cs typeface="Century Gothic"/>
              </a:rPr>
              <a:t>Foundry</a:t>
            </a:r>
            <a:r>
              <a:rPr sz="2100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Century Gothic"/>
                <a:cs typeface="Century Gothic"/>
              </a:rPr>
              <a:t>Completion</a:t>
            </a:r>
            <a:endParaRPr sz="2100" dirty="0">
              <a:latin typeface="Century Gothic"/>
              <a:cs typeface="Century Gothic"/>
            </a:endParaRPr>
          </a:p>
          <a:p>
            <a:pPr marL="355600" indent="-342900">
              <a:lnSpc>
                <a:spcPct val="100000"/>
              </a:lnSpc>
              <a:spcBef>
                <a:spcPts val="1105"/>
              </a:spcBef>
              <a:buSzPct val="78571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100" spc="-5" dirty="0">
                <a:solidFill>
                  <a:srgbClr val="FFFFFF"/>
                </a:solidFill>
                <a:latin typeface="Century Gothic"/>
                <a:cs typeface="Century Gothic"/>
              </a:rPr>
              <a:t>LDP/DDA Downtown Programs</a:t>
            </a:r>
            <a:endParaRPr sz="2100" dirty="0">
              <a:latin typeface="Century Gothic"/>
              <a:cs typeface="Century Gothic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951726" y="1006983"/>
            <a:ext cx="5099304" cy="356768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951726" y="986917"/>
            <a:ext cx="5119370" cy="3587750"/>
          </a:xfrm>
          <a:custGeom>
            <a:avLst/>
            <a:gdLst/>
            <a:ahLst/>
            <a:cxnLst/>
            <a:rect l="l" t="t" r="r" b="b"/>
            <a:pathLst>
              <a:path w="5119370" h="3587750">
                <a:moveTo>
                  <a:pt x="0" y="3587496"/>
                </a:moveTo>
                <a:lnTo>
                  <a:pt x="5119116" y="3587496"/>
                </a:lnTo>
                <a:lnTo>
                  <a:pt x="5119116" y="0"/>
                </a:lnTo>
                <a:lnTo>
                  <a:pt x="0" y="0"/>
                </a:lnTo>
                <a:lnTo>
                  <a:pt x="0" y="3587496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928188" y="4008880"/>
            <a:ext cx="3349752" cy="238810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915171" y="3989068"/>
            <a:ext cx="3369945" cy="2407920"/>
          </a:xfrm>
          <a:custGeom>
            <a:avLst/>
            <a:gdLst/>
            <a:ahLst/>
            <a:cxnLst/>
            <a:rect l="l" t="t" r="r" b="b"/>
            <a:pathLst>
              <a:path w="3369945" h="2407920">
                <a:moveTo>
                  <a:pt x="0" y="2407919"/>
                </a:moveTo>
                <a:lnTo>
                  <a:pt x="3369564" y="2407919"/>
                </a:lnTo>
                <a:lnTo>
                  <a:pt x="3369564" y="0"/>
                </a:lnTo>
                <a:lnTo>
                  <a:pt x="0" y="0"/>
                </a:lnTo>
                <a:lnTo>
                  <a:pt x="0" y="2407919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76609" y="4414265"/>
            <a:ext cx="3256788" cy="212445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54" y="1310288"/>
            <a:ext cx="3139057" cy="11943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390" y="169921"/>
            <a:ext cx="11946610" cy="1325563"/>
          </a:xfrm>
        </p:spPr>
        <p:txBody>
          <a:bodyPr>
            <a:normAutofit/>
          </a:bodyPr>
          <a:lstStyle/>
          <a:p>
            <a:pPr algn="l"/>
            <a:r>
              <a:rPr lang="en-US" b="0" dirty="0"/>
              <a:t>     </a:t>
            </a:r>
            <a:r>
              <a:rPr lang="en-US" sz="3600" b="0" dirty="0"/>
              <a:t>Pathways of a Business Development Project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5543" y="2416628"/>
            <a:ext cx="10515600" cy="2862263"/>
          </a:xfrm>
        </p:spPr>
        <p:txBody>
          <a:bodyPr/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Business development projects may originate in Development Services or Economic Development which necessitates tight coordination between the departments to ensure project success.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281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27" y="1218841"/>
            <a:ext cx="3681687" cy="1416965"/>
          </a:xfrm>
          <a:prstGeom prst="rect">
            <a:avLst/>
          </a:prstGeom>
        </p:spPr>
      </p:pic>
      <p:sp>
        <p:nvSpPr>
          <p:cNvPr id="6146" name="Rectangle 2">
            <a:extLst>
              <a:ext uri="{FF2B5EF4-FFF2-40B4-BE49-F238E27FC236}">
                <a16:creationId xmlns:a16="http://schemas.microsoft.com/office/drawing/2014/main" id="{659B954B-BB1B-49EF-8718-6C2DD3F30F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5761" y="169921"/>
            <a:ext cx="8460605" cy="104892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en-US" sz="3200" b="0" dirty="0">
                <a:latin typeface="Century Gothic" panose="020B0502020202020204" pitchFamily="34" charset="0"/>
                <a:ea typeface="+mn-ea"/>
                <a:cs typeface="+mn-cs"/>
              </a:rPr>
              <a:t>	</a:t>
            </a:r>
            <a:r>
              <a:rPr lang="en-US" altLang="en-US" b="0" dirty="0">
                <a:latin typeface="Century Gothic" panose="020B0502020202020204" pitchFamily="34" charset="0"/>
                <a:ea typeface="+mn-ea"/>
                <a:cs typeface="+mn-cs"/>
              </a:rPr>
              <a:t>Question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0CC5E4C6-B746-4F3A-81A4-AF612C389A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3600" dirty="0"/>
              <a:t>What is ‘economic development?’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43" y="6210232"/>
            <a:ext cx="1549515" cy="457942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29730" y="3462213"/>
            <a:ext cx="89130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Department Overview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Community &amp; Strategic Planning Division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Current Planning Division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Development Permitting System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Building Division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Changes &amp; Challenges during COVID-19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05771" y="2890220"/>
            <a:ext cx="6881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55A11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009392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40" y="131726"/>
            <a:ext cx="4610724" cy="1723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8320" y="209732"/>
            <a:ext cx="47404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96B1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Department Overview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85" y="1139264"/>
            <a:ext cx="3731884" cy="5053436"/>
          </a:xfrm>
          <a:prstGeom prst="rect">
            <a:avLst/>
          </a:prstGeom>
          <a:ln w="12700">
            <a:solidFill>
              <a:srgbClr val="A53923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4014" y="1139264"/>
            <a:ext cx="7515225" cy="50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12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4999" y="5747657"/>
            <a:ext cx="2361518" cy="9688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1145" y="226209"/>
            <a:ext cx="82125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55A11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Community &amp; Strategic Planning Division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3121876" y="1205743"/>
            <a:ext cx="751129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4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 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18943" y="1427971"/>
            <a:ext cx="7666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7452" y="2576313"/>
            <a:ext cx="60430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 Plan Amendments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Annual Data &amp; Assumptions Report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Reinvestment Program for West HWY 34 Corridor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Downtown Parking Study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HWY 402 Corridor Plan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HIP Streets Infrastructure Plan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Downtown Design Standards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Historic Preservation program management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7451" y="2053093"/>
            <a:ext cx="5419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55A11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Projects, Programs &amp; Studies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91886" y="785599"/>
            <a:ext cx="113194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Community &amp; Strategic Planning Division works on large and often long-range projects and plans.  Projects and programs are often initiated by City Council and include significant public outreach and engagement.  The Division manages the Historic Preservation Program and HPC.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7672" y="5149832"/>
            <a:ext cx="2930988" cy="151897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3650" y="2716953"/>
            <a:ext cx="1637082" cy="218027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0070" y="4981431"/>
            <a:ext cx="2227602" cy="1665605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8275" y="2717876"/>
            <a:ext cx="1766521" cy="21824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1867" y="3674600"/>
            <a:ext cx="1929982" cy="1134531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3593" y="4966892"/>
            <a:ext cx="2539145" cy="1638421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2913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9636" y="313130"/>
            <a:ext cx="70927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55A11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Current Planning  Division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819147" y="963628"/>
          <a:ext cx="6908747" cy="3596640"/>
        </p:xfrm>
        <a:graphic>
          <a:graphicData uri="http://schemas.openxmlformats.org/drawingml/2006/table">
            <a:tbl>
              <a:tblPr/>
              <a:tblGrid>
                <a:gridCol w="6908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15095">
                <a:tc>
                  <a:txBody>
                    <a:bodyPr/>
                    <a:lstStyle/>
                    <a:p>
                      <a:pPr marL="342900" indent="-34290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Development Review Team leadership and coordination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Planning Commission support</a:t>
                      </a:r>
                    </a:p>
                    <a:p>
                      <a:pPr marL="342900" indent="-34290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Building Permit review and inspections for planning requirements</a:t>
                      </a:r>
                    </a:p>
                    <a:p>
                      <a:pPr marL="342900" indent="-34290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Sign</a:t>
                      </a:r>
                      <a:r>
                        <a:rPr lang="en-US" sz="2000" b="0" kern="1200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permits, h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ome occupation assistance, zoning verifications, customer research, map requests, etc. </a:t>
                      </a:r>
                    </a:p>
                    <a:p>
                      <a:pPr marL="342900" indent="-34290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Community outreach on development applications</a:t>
                      </a:r>
                    </a:p>
                    <a:p>
                      <a:pPr marL="342900" indent="-34290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Code Enforcement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921"/>
          <a:stretch/>
        </p:blipFill>
        <p:spPr>
          <a:xfrm>
            <a:off x="8175815" y="897905"/>
            <a:ext cx="3030240" cy="30716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9514"/>
          <a:stretch/>
        </p:blipFill>
        <p:spPr>
          <a:xfrm>
            <a:off x="932435" y="4753431"/>
            <a:ext cx="4222934" cy="17593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65988"/>
          <a:stretch/>
        </p:blipFill>
        <p:spPr>
          <a:xfrm>
            <a:off x="5056632" y="4753431"/>
            <a:ext cx="2945504" cy="178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8894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4" y="253218"/>
            <a:ext cx="5511625" cy="1301433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314324" y="1400331"/>
            <a:ext cx="5945799" cy="3542746"/>
          </a:xfrm>
          <a:prstGeom prst="rect">
            <a:avLst/>
          </a:prstGeom>
          <a:ln w="12700">
            <a:solidFill>
              <a:schemeClr val="bg1"/>
            </a:solidFill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CC5D1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70AD47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70AD47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Annexation and Zoning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70AD47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Subdivision of Land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70AD47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Site Design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70AD47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Exterior Building Design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70AD47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Infrastructure Design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70AD47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Business Signage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9006" y="169817"/>
            <a:ext cx="51828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55A11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Current Planning Division 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997180" y="2735401"/>
            <a:ext cx="5974426" cy="3764472"/>
          </a:xfrm>
          <a:prstGeom prst="rect">
            <a:avLst/>
          </a:prstGeom>
          <a:ln w="12700">
            <a:solidFill>
              <a:schemeClr val="bg1"/>
            </a:solidFill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CC5D1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Services Provided: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Consultations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Concept Review Meetings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60000"/>
                  <a:lumOff val="4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Project Meetings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4324" y="923789"/>
            <a:ext cx="9992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Development Review Process includes the following:</a:t>
            </a:r>
          </a:p>
        </p:txBody>
      </p:sp>
    </p:spTree>
    <p:extLst>
      <p:ext uri="{BB962C8B-B14F-4D97-AF65-F5344CB8AC3E}">
        <p14:creationId xmlns:p14="http://schemas.microsoft.com/office/powerpoint/2010/main" val="8966646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21" y="143059"/>
            <a:ext cx="4598597" cy="1467765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504335" y="575188"/>
          <a:ext cx="8804788" cy="5530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697574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6" y="267548"/>
            <a:ext cx="4514013" cy="16031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9006" y="169817"/>
            <a:ext cx="81099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55A11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Development Permitting System Process</a:t>
            </a:r>
          </a:p>
        </p:txBody>
      </p:sp>
      <p:graphicFrame>
        <p:nvGraphicFramePr>
          <p:cNvPr id="13" name="Diagram 12"/>
          <p:cNvGraphicFramePr/>
          <p:nvPr>
            <p:extLst/>
          </p:nvPr>
        </p:nvGraphicFramePr>
        <p:xfrm>
          <a:off x="2743514" y="971384"/>
          <a:ext cx="8128000" cy="5116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Content Placeholder 2"/>
          <p:cNvSpPr txBox="1">
            <a:spLocks/>
          </p:cNvSpPr>
          <p:nvPr/>
        </p:nvSpPr>
        <p:spPr>
          <a:xfrm>
            <a:off x="851263" y="1011149"/>
            <a:ext cx="10515600" cy="7175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CC5D1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are 3 basic phases of the overall system: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 flipH="1">
            <a:off x="209006" y="5815814"/>
            <a:ext cx="6244402" cy="685236"/>
          </a:xfrm>
          <a:custGeom>
            <a:avLst/>
            <a:gdLst>
              <a:gd name="connsiteX0" fmla="*/ 0 w 11582700"/>
              <a:gd name="connsiteY0" fmla="*/ 0 h 469900"/>
              <a:gd name="connsiteX1" fmla="*/ 11582700 w 11582700"/>
              <a:gd name="connsiteY1" fmla="*/ 0 h 469900"/>
              <a:gd name="connsiteX2" fmla="*/ 11582700 w 11582700"/>
              <a:gd name="connsiteY2" fmla="*/ 469900 h 469900"/>
              <a:gd name="connsiteX3" fmla="*/ 0 w 11582700"/>
              <a:gd name="connsiteY3" fmla="*/ 469900 h 469900"/>
              <a:gd name="connsiteX4" fmla="*/ 0 w 11582700"/>
              <a:gd name="connsiteY4" fmla="*/ 0 h 469900"/>
              <a:gd name="connsiteX0" fmla="*/ 0 w 11582700"/>
              <a:gd name="connsiteY0" fmla="*/ 438411 h 908311"/>
              <a:gd name="connsiteX1" fmla="*/ 11557648 w 11582700"/>
              <a:gd name="connsiteY1" fmla="*/ 0 h 908311"/>
              <a:gd name="connsiteX2" fmla="*/ 11582700 w 11582700"/>
              <a:gd name="connsiteY2" fmla="*/ 908311 h 908311"/>
              <a:gd name="connsiteX3" fmla="*/ 0 w 11582700"/>
              <a:gd name="connsiteY3" fmla="*/ 908311 h 908311"/>
              <a:gd name="connsiteX4" fmla="*/ 0 w 11582700"/>
              <a:gd name="connsiteY4" fmla="*/ 438411 h 90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82700" h="908311">
                <a:moveTo>
                  <a:pt x="0" y="438411"/>
                </a:moveTo>
                <a:lnTo>
                  <a:pt x="11557648" y="0"/>
                </a:lnTo>
                <a:lnTo>
                  <a:pt x="11582700" y="908311"/>
                </a:lnTo>
                <a:lnTo>
                  <a:pt x="0" y="908311"/>
                </a:lnTo>
                <a:lnTo>
                  <a:pt x="0" y="438411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55555"/>
                </a:solidFill>
                <a:latin typeface="Gotham" panose="02000504050000020004" pitchFamily="2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7087A6"/>
                </a:solidFill>
                <a:latin typeface="Gotham" panose="02000504050000020004" pitchFamily="2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Gotham" panose="02000504050000020004" pitchFamily="2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6965A"/>
                </a:solidFill>
                <a:latin typeface="Gotham" panose="02000504050000020004" pitchFamily="2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3">
                    <a:lumMod val="50000"/>
                  </a:schemeClr>
                </a:solidFill>
                <a:latin typeface="Gotham" panose="02000504050000020004" pitchFamily="2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55A1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 all projects need to go through all 3 phases</a:t>
            </a:r>
          </a:p>
        </p:txBody>
      </p:sp>
    </p:spTree>
    <p:extLst>
      <p:ext uri="{BB962C8B-B14F-4D97-AF65-F5344CB8AC3E}">
        <p14:creationId xmlns:p14="http://schemas.microsoft.com/office/powerpoint/2010/main" val="37546815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32306" y="172021"/>
            <a:ext cx="77716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55A11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Development Permitting System Goals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89311" y="282846"/>
            <a:ext cx="6910589" cy="1325563"/>
          </a:xfrm>
        </p:spPr>
        <p:txBody>
          <a:bodyPr>
            <a:normAutofit/>
          </a:bodyPr>
          <a:lstStyle/>
          <a:p>
            <a:br>
              <a:rPr lang="en-US" sz="320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endParaRPr lang="en-US" sz="32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90843" y="921461"/>
            <a:ext cx="11352627" cy="14363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CC5D1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Designed to facilitate development and construction within Loveland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42656" y="2113176"/>
            <a:ext cx="5733626" cy="3685624"/>
          </a:xfrm>
          <a:prstGeom prst="rect">
            <a:avLst/>
          </a:prstGeom>
          <a:noFill/>
          <a:ln w="22225"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Goals: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Ensure public safety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Uphold City policies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Provide clear, consistent standards and processes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Facilitate efficient review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Guide applicants to approval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Promote quality development</a:t>
            </a:r>
          </a:p>
        </p:txBody>
      </p:sp>
    </p:spTree>
    <p:extLst>
      <p:ext uri="{BB962C8B-B14F-4D97-AF65-F5344CB8AC3E}">
        <p14:creationId xmlns:p14="http://schemas.microsoft.com/office/powerpoint/2010/main" val="42187923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94" y="261107"/>
            <a:ext cx="4822494" cy="1672196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>
            <p:extLst/>
          </p:nvPr>
        </p:nvGraphicFramePr>
        <p:xfrm>
          <a:off x="0" y="750895"/>
          <a:ext cx="6995823" cy="5956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00276" y="2913769"/>
            <a:ext cx="33952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DEVELOPMENT REVIEW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TEAM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18217" y="2126662"/>
            <a:ext cx="5386836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Ongoing, Collaborative Interdepartmental Team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809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9 Participating City Offices - 20+/- staff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Weekly Collaborative Review Meetings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Collaboration Between Private and Public Sector Development Teams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Review Development Applications:  Safety, Functionality, Infrastructure Services,  Landscaping &amp; Aesthetic Quality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2947" y="166120"/>
            <a:ext cx="77201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55A11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Development Permitting System Team </a:t>
            </a:r>
          </a:p>
        </p:txBody>
      </p:sp>
    </p:spTree>
    <p:extLst>
      <p:ext uri="{BB962C8B-B14F-4D97-AF65-F5344CB8AC3E}">
        <p14:creationId xmlns:p14="http://schemas.microsoft.com/office/powerpoint/2010/main" val="33871072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18244"/>
            <a:ext cx="4719637" cy="1362906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923698" y="689338"/>
          <a:ext cx="8636147" cy="5637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71127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27" y="1218841"/>
            <a:ext cx="3224487" cy="1241003"/>
          </a:xfrm>
          <a:prstGeom prst="rect">
            <a:avLst/>
          </a:prstGeom>
        </p:spPr>
      </p:pic>
      <p:sp>
        <p:nvSpPr>
          <p:cNvPr id="8194" name="Rectangle 2">
            <a:extLst>
              <a:ext uri="{FF2B5EF4-FFF2-40B4-BE49-F238E27FC236}">
                <a16:creationId xmlns:a16="http://schemas.microsoft.com/office/drawing/2014/main" id="{3CDCA59E-8068-498A-8A01-AD67A1C47E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9294" y="381000"/>
            <a:ext cx="10123742" cy="6858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en-US" sz="3200" b="0" dirty="0">
                <a:latin typeface="Century Gothic" panose="020B0502020202020204" pitchFamily="34" charset="0"/>
                <a:ea typeface="+mn-ea"/>
                <a:cs typeface="+mn-cs"/>
              </a:rPr>
              <a:t>	</a:t>
            </a:r>
            <a:r>
              <a:rPr lang="en-US" altLang="en-US" b="0" dirty="0">
                <a:latin typeface="Century Gothic" panose="020B0502020202020204" pitchFamily="34" charset="0"/>
                <a:ea typeface="+mn-ea"/>
                <a:cs typeface="+mn-cs"/>
              </a:rPr>
              <a:t>Economic development is…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C9F1D604-576A-4A24-A5F1-1813A65A5D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67770" y="1616529"/>
            <a:ext cx="7947730" cy="4278767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dirty="0"/>
              <a:t>… a process of deliberate intervention in the dynamics of the local economy by making economic growth easier or more attractive</a:t>
            </a:r>
          </a:p>
          <a:p>
            <a:pPr marL="0" indent="0" eaLnBrk="1" hangingPunct="1">
              <a:buNone/>
            </a:pPr>
            <a:endParaRPr lang="en-US" altLang="en-US" sz="3200" dirty="0"/>
          </a:p>
          <a:p>
            <a:pPr eaLnBrk="1" hangingPunct="1"/>
            <a:r>
              <a:rPr lang="en-US" altLang="en-US" sz="3200" dirty="0"/>
              <a:t>… the process of influencing private sector investment as the engine for community economic growth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43" y="6210232"/>
            <a:ext cx="1549515" cy="457942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23" y="131726"/>
            <a:ext cx="4262510" cy="1471991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386348" y="604683"/>
          <a:ext cx="9497962" cy="5663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409031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03" y="180755"/>
            <a:ext cx="4594882" cy="17887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9006" y="169817"/>
            <a:ext cx="65101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55A11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Development Permitting System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1711201" y="428878"/>
            <a:ext cx="7900984" cy="1059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 panose="020B0604020202020204" pitchFamily="34" charset="0"/>
              </a:rPr>
              <a:t>Infrastructure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62000" y="1488846"/>
            <a:ext cx="11430000" cy="28853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CC5D1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Many projects require infrastructure upgrades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Street improvements, sidewalks, utilities and storm water provision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Developers design and install public improvements associated with their projects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Design review &amp; inspection processes ensure that new development is integrated into the city systems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Public Works and Water &amp; Power inspectors oversee this process.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530" t="1328" r="3261"/>
          <a:stretch/>
        </p:blipFill>
        <p:spPr>
          <a:xfrm>
            <a:off x="2837945" y="4173890"/>
            <a:ext cx="2947781" cy="2129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6365"/>
          <a:stretch/>
        </p:blipFill>
        <p:spPr>
          <a:xfrm>
            <a:off x="9163241" y="4206909"/>
            <a:ext cx="2789335" cy="2134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312" y="4211246"/>
            <a:ext cx="2905784" cy="2129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116" y="4259808"/>
            <a:ext cx="2520599" cy="2348762"/>
          </a:xfrm>
          <a:prstGeom prst="rect">
            <a:avLst/>
          </a:prstGeom>
          <a:ln w="2222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54209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75" y="146097"/>
            <a:ext cx="4454204" cy="1529557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757623" y="818485"/>
            <a:ext cx="6910589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Building Permit </a:t>
            </a:r>
          </a:p>
        </p:txBody>
      </p:sp>
      <p:sp>
        <p:nvSpPr>
          <p:cNvPr id="8" name="Rectangle 7"/>
          <p:cNvSpPr/>
          <p:nvPr/>
        </p:nvSpPr>
        <p:spPr>
          <a:xfrm>
            <a:off x="209006" y="169817"/>
            <a:ext cx="32928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55A11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Building Division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80936" y="3176617"/>
            <a:ext cx="11332769" cy="327386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CC5D1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Loveland adopted the 2018 International Building Code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Plans are reviewed for compliance under adopted codes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Inspections are completed during various construction phases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Building a safer community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321" y="462204"/>
            <a:ext cx="3829050" cy="2200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45951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42" y="143490"/>
            <a:ext cx="4077140" cy="1671260"/>
          </a:xfrm>
          <a:prstGeom prst="rect">
            <a:avLst/>
          </a:prstGeom>
        </p:spPr>
      </p:pic>
      <p:graphicFrame>
        <p:nvGraphicFramePr>
          <p:cNvPr id="10" name="Diagram 9"/>
          <p:cNvGraphicFramePr/>
          <p:nvPr>
            <p:extLst/>
          </p:nvPr>
        </p:nvGraphicFramePr>
        <p:xfrm>
          <a:off x="717550" y="1549245"/>
          <a:ext cx="10960100" cy="5062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 10"/>
          <p:cNvSpPr/>
          <p:nvPr/>
        </p:nvSpPr>
        <p:spPr>
          <a:xfrm>
            <a:off x="405954" y="173424"/>
            <a:ext cx="34067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55A11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Building Division 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-972155" y="465811"/>
            <a:ext cx="6910589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Building Permit</a:t>
            </a:r>
          </a:p>
        </p:txBody>
      </p:sp>
    </p:spTree>
    <p:extLst>
      <p:ext uri="{BB962C8B-B14F-4D97-AF65-F5344CB8AC3E}">
        <p14:creationId xmlns:p14="http://schemas.microsoft.com/office/powerpoint/2010/main" val="12574245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97447" y="233919"/>
            <a:ext cx="32928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55A11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Building Division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04418" y="526306"/>
            <a:ext cx="4067431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Numbers</a:t>
            </a: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/>
          </p:nvPr>
        </p:nvGraphicFramePr>
        <p:xfrm>
          <a:off x="6035040" y="233919"/>
          <a:ext cx="5880295" cy="39301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504418" y="2869809"/>
          <a:ext cx="6177735" cy="3314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109959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990" y="239591"/>
            <a:ext cx="4217671" cy="1314450"/>
          </a:xfrm>
          <a:prstGeom prst="rect">
            <a:avLst/>
          </a:prstGeom>
        </p:spPr>
      </p:pic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1681316" y="1554041"/>
          <a:ext cx="9883931" cy="4770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/>
          <p:cNvSpPr/>
          <p:nvPr/>
        </p:nvSpPr>
        <p:spPr>
          <a:xfrm>
            <a:off x="797447" y="233919"/>
            <a:ext cx="32928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55A11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Building Division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04418" y="526306"/>
            <a:ext cx="4067431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Numbers</a:t>
            </a:r>
          </a:p>
        </p:txBody>
      </p:sp>
    </p:spTree>
    <p:extLst>
      <p:ext uri="{BB962C8B-B14F-4D97-AF65-F5344CB8AC3E}">
        <p14:creationId xmlns:p14="http://schemas.microsoft.com/office/powerpoint/2010/main" val="19219062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07" y="131726"/>
            <a:ext cx="5323289" cy="20487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6420" y="408747"/>
            <a:ext cx="101070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55A11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DEVELOPMENT SERVICES DEPARTMENT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55A11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DURING  COVID-19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6420" y="1762986"/>
            <a:ext cx="10742449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DEVELOPMENT REVIEW &amp; PERMIT PROCESSING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REVIEWS are fully electronic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 services provided through remote work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Efficiency &amp; cost savings for customers due to reduced travel time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Success with Zoom meetings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Bluebeam software implementation improves efficiency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Customer feedback is good!</a:t>
            </a: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BUILDING INSPECTIONS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Residential video inspections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COL Building Inspectors following PPE guidelines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  from Risk Department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 other services provided remotely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9023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4999" y="5747657"/>
            <a:ext cx="2361518" cy="9688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2" y="388000"/>
            <a:ext cx="6637606" cy="28271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57601" y="3001728"/>
            <a:ext cx="80205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C55A11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666656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27" y="1495484"/>
            <a:ext cx="3681687" cy="1416965"/>
          </a:xfrm>
          <a:prstGeom prst="rect">
            <a:avLst/>
          </a:prstGeom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EDC7FAED-8E42-4047-9AB2-0BD65B5EB6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en-US" sz="3200" b="0" dirty="0">
                <a:latin typeface="Century Gothic" panose="020B0502020202020204" pitchFamily="34" charset="0"/>
                <a:ea typeface="+mn-ea"/>
                <a:cs typeface="+mn-cs"/>
              </a:rPr>
              <a:t>	</a:t>
            </a:r>
            <a:r>
              <a:rPr lang="en-US" altLang="en-US" b="0" dirty="0">
                <a:latin typeface="Century Gothic" panose="020B0502020202020204" pitchFamily="34" charset="0"/>
                <a:ea typeface="+mn-ea"/>
                <a:cs typeface="+mn-cs"/>
              </a:rPr>
              <a:t>Question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662A5BA1-22E2-4F5A-875A-913C6E3E1D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endParaRPr lang="en-US" altLang="en-US" dirty="0"/>
          </a:p>
          <a:p>
            <a:pPr algn="ctr" eaLnBrk="1" hangingPunct="1">
              <a:buFont typeface="Wingdings" panose="05000000000000000000" pitchFamily="2" charset="2"/>
              <a:buNone/>
            </a:pPr>
            <a:endParaRPr lang="en-US" altLang="en-US" dirty="0"/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3600" dirty="0"/>
              <a:t>So what? Why does it matter?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43" y="6210232"/>
            <a:ext cx="1549515" cy="457942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02" y="1399231"/>
            <a:ext cx="3681687" cy="1416965"/>
          </a:xfrm>
          <a:prstGeom prst="rect">
            <a:avLst/>
          </a:prstGeom>
        </p:spPr>
      </p:pic>
      <p:sp>
        <p:nvSpPr>
          <p:cNvPr id="11266" name="Rectangle 2">
            <a:extLst>
              <a:ext uri="{FF2B5EF4-FFF2-40B4-BE49-F238E27FC236}">
                <a16:creationId xmlns:a16="http://schemas.microsoft.com/office/drawing/2014/main" id="{AE853E6A-904C-483A-AE75-0CD98BAB7B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5390" y="169921"/>
            <a:ext cx="8417347" cy="1325563"/>
          </a:xfrm>
        </p:spPr>
        <p:txBody>
          <a:bodyPr/>
          <a:lstStyle/>
          <a:p>
            <a:pPr eaLnBrk="1" hangingPunct="1"/>
            <a:r>
              <a:rPr lang="en-US" altLang="en-US" b="0" dirty="0"/>
              <a:t>Why Focus on Job Creation</a:t>
            </a:r>
          </a:p>
        </p:txBody>
      </p:sp>
      <p:sp>
        <p:nvSpPr>
          <p:cNvPr id="176131" name="Rectangle 3">
            <a:extLst>
              <a:ext uri="{FF2B5EF4-FFF2-40B4-BE49-F238E27FC236}">
                <a16:creationId xmlns:a16="http://schemas.microsoft.com/office/drawing/2014/main" id="{2808A18B-7836-4954-AD03-47AB2B8139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natural course of things, communities lose jobs</a:t>
            </a:r>
          </a:p>
          <a:p>
            <a:pPr marL="800100" lvl="1" indent="-342900">
              <a:buFont typeface="Wingdings" panose="05000000000000000000" pitchFamily="2" charset="2"/>
              <a:buChar char="Ø"/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10-15 percent of jobs disappear annually thru innovation</a:t>
            </a:r>
          </a:p>
          <a:p>
            <a:pPr marL="800100" lvl="1" indent="-342900">
              <a:buFont typeface="Wingdings" panose="05000000000000000000" pitchFamily="2" charset="2"/>
              <a:buChar char="Ø"/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meaning that communities must work hard to stay even</a:t>
            </a:r>
          </a:p>
          <a:p>
            <a:pPr lvl="1">
              <a:defRPr/>
            </a:pPr>
            <a:endParaRPr lang="en-US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Competition for a City’s employers is very intense </a:t>
            </a:r>
          </a:p>
          <a:p>
            <a:pPr marL="0" indent="0">
              <a:buNone/>
              <a:defRPr/>
            </a:pPr>
            <a:endParaRPr lang="en-US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One community’s companies are another community’s prospects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43" y="6210232"/>
            <a:ext cx="1549515" cy="457942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27" y="1495484"/>
            <a:ext cx="3681687" cy="14169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Business Climate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 3" charset="2"/>
              <a:buChar char=""/>
              <a:defRPr/>
            </a:pPr>
            <a:endParaRPr lang="en-US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 3" charset="2"/>
              <a:buChar char=""/>
              <a:defRPr/>
            </a:pPr>
            <a:endParaRPr lang="en-US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98488" y="1524000"/>
            <a:ext cx="10888662" cy="4876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CC5D1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Another important economic development term: ‘business climate’</a:t>
            </a:r>
          </a:p>
          <a:p>
            <a:pPr marL="0" indent="0">
              <a:buNone/>
              <a:defRPr/>
            </a:pPr>
            <a:endParaRPr lang="en-US" altLang="en-US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Business climate = extent to which the political and policy environments of a particular locale, compared with other jurisdictions, are seen to be supportive or burdensome to businesses.</a:t>
            </a: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0" indent="0">
              <a:buNone/>
              <a:defRPr/>
            </a:pPr>
            <a:endParaRPr lang="en-US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Source: </a:t>
            </a: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Corporation for Enterprise Development (CFED)</a:t>
            </a:r>
            <a:endParaRPr lang="en-US" alt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43" y="6210232"/>
            <a:ext cx="1549515" cy="457942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60294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27" y="1495484"/>
            <a:ext cx="3681687" cy="14169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390" y="169921"/>
            <a:ext cx="10294703" cy="1325563"/>
          </a:xfrm>
        </p:spPr>
        <p:txBody>
          <a:bodyPr/>
          <a:lstStyle/>
          <a:p>
            <a:pPr algn="l"/>
            <a:r>
              <a:rPr lang="en-US" b="0" dirty="0"/>
              <a:t>    What Affects Business Climate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cs typeface="Times New Roman" panose="02020603050405020304" pitchFamily="18" charset="0"/>
              </a:rPr>
              <a:t>Major cost factors (land, labor, taxes, regulations)</a:t>
            </a:r>
          </a:p>
          <a:p>
            <a:pPr marL="0" indent="0">
              <a:buNone/>
            </a:pPr>
            <a:endParaRPr lang="en-US" altLang="en-US" dirty="0">
              <a:cs typeface="Times New Roman" panose="02020603050405020304" pitchFamily="18" charset="0"/>
            </a:endParaRPr>
          </a:p>
          <a:p>
            <a:r>
              <a:rPr lang="en-US" altLang="en-US" dirty="0">
                <a:cs typeface="Times New Roman" panose="02020603050405020304" pitchFamily="18" charset="0"/>
              </a:rPr>
              <a:t>Non-cost factors (quality of life, attitudes toward business)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43" y="6210232"/>
            <a:ext cx="1549515" cy="457942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2320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28" y="1218841"/>
            <a:ext cx="3858208" cy="14849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10306" y="305984"/>
            <a:ext cx="60068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Department Overview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57" y="1315539"/>
            <a:ext cx="10541248" cy="494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30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5534240"/>
              </p:ext>
            </p:extLst>
          </p:nvPr>
        </p:nvGraphicFramePr>
        <p:xfrm>
          <a:off x="202130" y="129432"/>
          <a:ext cx="11781322" cy="6625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" name="Presentation" r:id="rId3" imgW="6094592" imgH="3427397" progId="PowerPoint.Show.12">
                  <p:embed/>
                </p:oleObj>
              </mc:Choice>
              <mc:Fallback>
                <p:oleObj name="Presentation" r:id="rId3" imgW="6094592" imgH="3427397" progId="PowerPoint.Show.12">
                  <p:embed/>
                  <p:pic>
                    <p:nvPicPr>
                      <p:cNvPr id="7" name="Object 6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2130" y="129432"/>
                        <a:ext cx="11781322" cy="66256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90599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C Template - White Background">
      <a:dk1>
        <a:srgbClr val="C55A11"/>
      </a:dk1>
      <a:lt1>
        <a:sysClr val="window" lastClr="FFFFFF"/>
      </a:lt1>
      <a:dk2>
        <a:srgbClr val="44546A"/>
      </a:dk2>
      <a:lt2>
        <a:srgbClr val="FFFFFF"/>
      </a:lt2>
      <a:accent1>
        <a:srgbClr val="44546A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C_PowerPoint Template - Dark" id="{280D45BC-99AE-4651-990F-BBF7084D99ED}" vid="{47B4A733-E65D-4215-B42F-F523E31FFD42}"/>
    </a:ext>
  </a:extLst>
</a:theme>
</file>

<file path=ppt/theme/theme2.xml><?xml version="1.0" encoding="utf-8"?>
<a:theme xmlns:a="http://schemas.openxmlformats.org/drawingml/2006/main" name="1_Office Theme">
  <a:themeElements>
    <a:clrScheme name="DC Template - White Background">
      <a:dk1>
        <a:srgbClr val="C55A11"/>
      </a:dk1>
      <a:lt1>
        <a:sysClr val="window" lastClr="FFFFFF"/>
      </a:lt1>
      <a:dk2>
        <a:srgbClr val="44546A"/>
      </a:dk2>
      <a:lt2>
        <a:srgbClr val="FFFFFF"/>
      </a:lt2>
      <a:accent1>
        <a:srgbClr val="44546A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C_PowerPoint Template - Dark" id="{280D45BC-99AE-4651-990F-BBF7084D99ED}" vid="{47B4A733-E65D-4215-B42F-F523E31FFD4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4300</TotalTime>
  <Words>1193</Words>
  <Application>Microsoft Office PowerPoint</Application>
  <PresentationFormat>Widescreen</PresentationFormat>
  <Paragraphs>279</Paragraphs>
  <Slides>37</Slides>
  <Notes>3</Notes>
  <HiddenSlides>1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4" baseType="lpstr">
      <vt:lpstr>Arial</vt:lpstr>
      <vt:lpstr>Calibri</vt:lpstr>
      <vt:lpstr>Century Gothic</vt:lpstr>
      <vt:lpstr>Franklin Gothic Book</vt:lpstr>
      <vt:lpstr>Franklin Gothic Medium</vt:lpstr>
      <vt:lpstr>Gotham</vt:lpstr>
      <vt:lpstr>Muli</vt:lpstr>
      <vt:lpstr>Muli Black</vt:lpstr>
      <vt:lpstr>Muli ExtraBold</vt:lpstr>
      <vt:lpstr>Muli Regular</vt:lpstr>
      <vt:lpstr>Snap ITC</vt:lpstr>
      <vt:lpstr>Times New Roman</vt:lpstr>
      <vt:lpstr>Wingdings</vt:lpstr>
      <vt:lpstr>Wingdings 3</vt:lpstr>
      <vt:lpstr>Office Theme</vt:lpstr>
      <vt:lpstr>1_Office Theme</vt:lpstr>
      <vt:lpstr>Presentation</vt:lpstr>
      <vt:lpstr>PowerPoint Presentation</vt:lpstr>
      <vt:lpstr> Question</vt:lpstr>
      <vt:lpstr> Economic development is…</vt:lpstr>
      <vt:lpstr> Question</vt:lpstr>
      <vt:lpstr>Why Focus on Job Creation</vt:lpstr>
      <vt:lpstr>Business Climate</vt:lpstr>
      <vt:lpstr>    What Affects Business Climate</vt:lpstr>
      <vt:lpstr>PowerPoint Presentation</vt:lpstr>
      <vt:lpstr>PowerPoint Presentation</vt:lpstr>
      <vt:lpstr>PowerPoint Presentation</vt:lpstr>
      <vt:lpstr>    Five-year Strategy: Back to Basics</vt:lpstr>
      <vt:lpstr>PowerPoint Presentation</vt:lpstr>
      <vt:lpstr>PowerPoint Presentation</vt:lpstr>
      <vt:lpstr>   Prospect Report</vt:lpstr>
      <vt:lpstr>PowerPoint Presentation</vt:lpstr>
      <vt:lpstr>PowerPoint Presentation</vt:lpstr>
      <vt:lpstr>City Projects and Programs</vt:lpstr>
      <vt:lpstr>City Projects &amp; Programs</vt:lpstr>
      <vt:lpstr>     Pathways of a Business Development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Building Permit </vt:lpstr>
      <vt:lpstr>Building Permit</vt:lpstr>
      <vt:lpstr>Numbers</vt:lpstr>
      <vt:lpstr>Numbers</vt:lpstr>
      <vt:lpstr>PowerPoint Presentation</vt:lpstr>
      <vt:lpstr>PowerPoint Presentation</vt:lpstr>
    </vt:vector>
  </TitlesOfParts>
  <Company>City of Loveland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Customer Experience</dc:title>
  <dc:creator>Nikki Garshelis</dc:creator>
  <cp:lastModifiedBy>Brett Limbaugh</cp:lastModifiedBy>
  <cp:revision>272</cp:revision>
  <cp:lastPrinted>2020-05-15T20:57:00Z</cp:lastPrinted>
  <dcterms:created xsi:type="dcterms:W3CDTF">2017-02-17T19:19:14Z</dcterms:created>
  <dcterms:modified xsi:type="dcterms:W3CDTF">2021-05-06T19:52:02Z</dcterms:modified>
</cp:coreProperties>
</file>