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</p:sldMasterIdLst>
  <p:notesMasterIdLst>
    <p:notesMasterId r:id="rId19"/>
  </p:notesMasterIdLst>
  <p:sldIdLst>
    <p:sldId id="278" r:id="rId5"/>
    <p:sldId id="305" r:id="rId6"/>
    <p:sldId id="337" r:id="rId7"/>
    <p:sldId id="329" r:id="rId8"/>
    <p:sldId id="330" r:id="rId9"/>
    <p:sldId id="312" r:id="rId10"/>
    <p:sldId id="332" r:id="rId11"/>
    <p:sldId id="308" r:id="rId12"/>
    <p:sldId id="335" r:id="rId13"/>
    <p:sldId id="324" r:id="rId14"/>
    <p:sldId id="309" r:id="rId15"/>
    <p:sldId id="326" r:id="rId16"/>
    <p:sldId id="328" r:id="rId17"/>
    <p:sldId id="333" r:id="rId18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7C2E93E-2365-44A8-B34F-0D4B53F3C9E8}">
          <p14:sldIdLst>
            <p14:sldId id="278"/>
            <p14:sldId id="305"/>
            <p14:sldId id="337"/>
            <p14:sldId id="329"/>
            <p14:sldId id="330"/>
            <p14:sldId id="312"/>
            <p14:sldId id="332"/>
            <p14:sldId id="308"/>
            <p14:sldId id="335"/>
            <p14:sldId id="324"/>
            <p14:sldId id="309"/>
            <p14:sldId id="326"/>
            <p14:sldId id="328"/>
            <p14:sldId id="333"/>
          </p14:sldIdLst>
        </p14:section>
        <p14:section name="Untitled Section" id="{E92328BD-1F2A-4456-B06D-397CBE9A75D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F359F"/>
    <a:srgbClr val="0E0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67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747EFD7-EF82-4056-A40C-7B734FCC757B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9696309-E0C5-4EFF-B561-FB4FFF951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8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2F4A-5E69-4655-BF16-99775B6D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6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2F4A-5E69-4655-BF16-99775B6D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07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2F4A-5E69-4655-BF16-99775B6D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69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2F4A-5E69-4655-BF16-99775B6D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2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2F4A-5E69-4655-BF16-99775B6D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85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2F4A-5E69-4655-BF16-99775B6D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10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2F4A-5E69-4655-BF16-99775B6DB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4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tif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"/>
            <a:ext cx="9144003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679" y="6000795"/>
            <a:ext cx="775341" cy="63851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7584" y="6492875"/>
            <a:ext cx="4910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tx1"/>
                </a:solidFill>
              </a:defRPr>
            </a:lvl1pPr>
          </a:lstStyle>
          <a:p>
            <a:fld id="{A4212F4A-5E69-4655-BF16-99775B6DBE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63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2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5760"/>
            <a:ext cx="7772400" cy="2211185"/>
          </a:xfrm>
        </p:spPr>
        <p:txBody>
          <a:bodyPr>
            <a:normAutofit/>
          </a:bodyPr>
          <a:lstStyle/>
          <a:p>
            <a:pPr algn="l"/>
            <a:r>
              <a:rPr lang="en-US" sz="6600" b="1" dirty="0" smtClean="0">
                <a:solidFill>
                  <a:schemeClr val="tx2"/>
                </a:solidFill>
                <a:latin typeface="Lato Regular"/>
                <a:ea typeface="+mn-ea"/>
                <a:cs typeface="+mn-cs"/>
              </a:rPr>
              <a:t>City of Loveland </a:t>
            </a:r>
            <a:endParaRPr lang="en-US" sz="6600" b="1" dirty="0">
              <a:solidFill>
                <a:schemeClr val="tx2"/>
              </a:solidFill>
              <a:latin typeface="Lato Regular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18262"/>
            <a:ext cx="7306887" cy="1105593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 smtClean="0">
                <a:solidFill>
                  <a:schemeClr val="tx2"/>
                </a:solidFill>
                <a:latin typeface="Lato Regular"/>
              </a:rPr>
              <a:t>Affordable Housing </a:t>
            </a:r>
            <a:endParaRPr lang="en-US" sz="5400" b="1" dirty="0">
              <a:solidFill>
                <a:schemeClr val="tx2"/>
              </a:solidFill>
              <a:latin typeface="Lato 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2F4A-5E69-4655-BF16-99775B6DBE71}" type="slidenum">
              <a:rPr lang="en-US" smtClean="0"/>
              <a:t>1</a:t>
            </a:fld>
            <a:endParaRPr lang="en-US"/>
          </a:p>
        </p:txBody>
      </p:sp>
      <p:sp>
        <p:nvSpPr>
          <p:cNvPr id="6" name="Freeform 5"/>
          <p:cNvSpPr>
            <a:spLocks noChangeArrowheads="1"/>
          </p:cNvSpPr>
          <p:nvPr/>
        </p:nvSpPr>
        <p:spPr bwMode="auto">
          <a:xfrm>
            <a:off x="7581513" y="1944415"/>
            <a:ext cx="1070782" cy="1406378"/>
          </a:xfrm>
          <a:custGeom>
            <a:avLst/>
            <a:gdLst>
              <a:gd name="T0" fmla="*/ 76813 w 427"/>
              <a:gd name="T1" fmla="*/ 0 h 386"/>
              <a:gd name="T2" fmla="*/ 0 w 427"/>
              <a:gd name="T3" fmla="*/ 76726 h 386"/>
              <a:gd name="T4" fmla="*/ 14425 w 427"/>
              <a:gd name="T5" fmla="*/ 91203 h 386"/>
              <a:gd name="T6" fmla="*/ 28850 w 427"/>
              <a:gd name="T7" fmla="*/ 76726 h 386"/>
              <a:gd name="T8" fmla="*/ 28850 w 427"/>
              <a:gd name="T9" fmla="*/ 139338 h 386"/>
              <a:gd name="T10" fmla="*/ 67076 w 427"/>
              <a:gd name="T11" fmla="*/ 139338 h 386"/>
              <a:gd name="T12" fmla="*/ 67076 w 427"/>
              <a:gd name="T13" fmla="*/ 110385 h 386"/>
              <a:gd name="T14" fmla="*/ 86550 w 427"/>
              <a:gd name="T15" fmla="*/ 110385 h 386"/>
              <a:gd name="T16" fmla="*/ 86550 w 427"/>
              <a:gd name="T17" fmla="*/ 139338 h 386"/>
              <a:gd name="T18" fmla="*/ 124776 w 427"/>
              <a:gd name="T19" fmla="*/ 139338 h 386"/>
              <a:gd name="T20" fmla="*/ 124776 w 427"/>
              <a:gd name="T21" fmla="*/ 76726 h 386"/>
              <a:gd name="T22" fmla="*/ 139201 w 427"/>
              <a:gd name="T23" fmla="*/ 91203 h 386"/>
              <a:gd name="T24" fmla="*/ 153626 w 427"/>
              <a:gd name="T25" fmla="*/ 76726 h 386"/>
              <a:gd name="T26" fmla="*/ 76813 w 427"/>
              <a:gd name="T27" fmla="*/ 0 h 386"/>
              <a:gd name="T28" fmla="*/ 76813 w 427"/>
              <a:gd name="T29" fmla="*/ 62250 h 386"/>
              <a:gd name="T30" fmla="*/ 67076 w 427"/>
              <a:gd name="T31" fmla="*/ 52840 h 386"/>
              <a:gd name="T32" fmla="*/ 76813 w 427"/>
              <a:gd name="T33" fmla="*/ 43430 h 386"/>
              <a:gd name="T34" fmla="*/ 86189 w 427"/>
              <a:gd name="T35" fmla="*/ 52840 h 386"/>
              <a:gd name="T36" fmla="*/ 76813 w 427"/>
              <a:gd name="T37" fmla="*/ 62250 h 38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27" h="386">
                <a:moveTo>
                  <a:pt x="213" y="0"/>
                </a:moveTo>
                <a:lnTo>
                  <a:pt x="0" y="212"/>
                </a:lnTo>
                <a:lnTo>
                  <a:pt x="40" y="252"/>
                </a:lnTo>
                <a:lnTo>
                  <a:pt x="80" y="212"/>
                </a:lnTo>
                <a:lnTo>
                  <a:pt x="80" y="385"/>
                </a:lnTo>
                <a:lnTo>
                  <a:pt x="186" y="385"/>
                </a:lnTo>
                <a:lnTo>
                  <a:pt x="186" y="305"/>
                </a:lnTo>
                <a:lnTo>
                  <a:pt x="240" y="305"/>
                </a:lnTo>
                <a:lnTo>
                  <a:pt x="240" y="385"/>
                </a:lnTo>
                <a:lnTo>
                  <a:pt x="346" y="385"/>
                </a:lnTo>
                <a:lnTo>
                  <a:pt x="346" y="212"/>
                </a:lnTo>
                <a:lnTo>
                  <a:pt x="386" y="252"/>
                </a:lnTo>
                <a:lnTo>
                  <a:pt x="426" y="212"/>
                </a:lnTo>
                <a:lnTo>
                  <a:pt x="213" y="0"/>
                </a:lnTo>
                <a:close/>
                <a:moveTo>
                  <a:pt x="213" y="172"/>
                </a:moveTo>
                <a:cubicBezTo>
                  <a:pt x="198" y="172"/>
                  <a:pt x="186" y="161"/>
                  <a:pt x="186" y="146"/>
                </a:cubicBezTo>
                <a:cubicBezTo>
                  <a:pt x="186" y="131"/>
                  <a:pt x="198" y="120"/>
                  <a:pt x="213" y="120"/>
                </a:cubicBezTo>
                <a:cubicBezTo>
                  <a:pt x="227" y="120"/>
                  <a:pt x="239" y="131"/>
                  <a:pt x="239" y="146"/>
                </a:cubicBezTo>
                <a:cubicBezTo>
                  <a:pt x="239" y="161"/>
                  <a:pt x="227" y="172"/>
                  <a:pt x="213" y="17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none" anchor="ctr"/>
          <a:lstStyle/>
          <a:p>
            <a:endParaRPr lang="en-US" b="0" i="0" dirty="0">
              <a:latin typeface="Muli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99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2F4A-5E69-4655-BF16-99775B6DBE71}" type="slidenum">
              <a:rPr lang="en-US" smtClean="0"/>
              <a:t>10</a:t>
            </a:fld>
            <a:endParaRPr lang="en-US"/>
          </a:p>
        </p:txBody>
      </p:sp>
      <p:sp>
        <p:nvSpPr>
          <p:cNvPr id="4" name="Shape 94"/>
          <p:cNvSpPr txBox="1">
            <a:spLocks/>
          </p:cNvSpPr>
          <p:nvPr/>
        </p:nvSpPr>
        <p:spPr>
          <a:xfrm>
            <a:off x="0" y="1"/>
            <a:ext cx="9143999" cy="125859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4000" b="1" dirty="0" smtClean="0">
                <a:solidFill>
                  <a:schemeClr val="tx2"/>
                </a:solidFill>
                <a:latin typeface="Lato Regular"/>
              </a:rPr>
              <a:t>Your Responsibility</a:t>
            </a:r>
            <a:endParaRPr lang="en" sz="4000" b="1" dirty="0">
              <a:solidFill>
                <a:schemeClr val="tx2"/>
              </a:solidFill>
              <a:latin typeface="Lato Regula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58591"/>
            <a:ext cx="9143999" cy="24938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hape 95"/>
          <p:cNvSpPr txBox="1">
            <a:spLocks/>
          </p:cNvSpPr>
          <p:nvPr/>
        </p:nvSpPr>
        <p:spPr>
          <a:xfrm>
            <a:off x="431321" y="1591417"/>
            <a:ext cx="8436634" cy="43192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/>
              <a:t>What </a:t>
            </a:r>
            <a:r>
              <a:rPr lang="en-US" sz="3200" b="1" dirty="0"/>
              <a:t>you can do to help promote affordable </a:t>
            </a:r>
            <a:r>
              <a:rPr lang="en-US" sz="3200" b="1" dirty="0" smtClean="0"/>
              <a:t>housing:</a:t>
            </a:r>
          </a:p>
          <a:p>
            <a:pPr marL="0" indent="0">
              <a:buNone/>
            </a:pPr>
            <a:endParaRPr lang="en-US" sz="1800" b="1" dirty="0" smtClean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,"/>
            </a:pPr>
            <a:r>
              <a:rPr lang="en-US" dirty="0" smtClean="0">
                <a:solidFill>
                  <a:schemeClr val="tx2"/>
                </a:solidFill>
              </a:rPr>
              <a:t>    </a:t>
            </a:r>
            <a:r>
              <a:rPr lang="en-US" b="1" dirty="0" smtClean="0">
                <a:solidFill>
                  <a:schemeClr val="tx2"/>
                </a:solidFill>
              </a:rPr>
              <a:t>Highlight </a:t>
            </a:r>
            <a:r>
              <a:rPr lang="en-US" b="1" dirty="0">
                <a:solidFill>
                  <a:schemeClr val="tx2"/>
                </a:solidFill>
              </a:rPr>
              <a:t>Deed Restrictions in Title Work – </a:t>
            </a:r>
            <a:endParaRPr lang="en-US" b="1" dirty="0" smtClean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r>
              <a:rPr lang="en-US" b="1" dirty="0">
                <a:solidFill>
                  <a:schemeClr val="tx2"/>
                </a:solidFill>
              </a:rPr>
              <a:t>	</a:t>
            </a:r>
            <a:r>
              <a:rPr lang="en-US" b="1" dirty="0" smtClean="0">
                <a:solidFill>
                  <a:schemeClr val="tx2"/>
                </a:solidFill>
              </a:rPr>
              <a:t>	Do </a:t>
            </a:r>
            <a:r>
              <a:rPr lang="en-US" b="1" dirty="0">
                <a:solidFill>
                  <a:schemeClr val="tx2"/>
                </a:solidFill>
              </a:rPr>
              <a:t>not </a:t>
            </a:r>
            <a:r>
              <a:rPr lang="en-US" b="1" dirty="0" smtClean="0">
                <a:solidFill>
                  <a:schemeClr val="tx2"/>
                </a:solidFill>
              </a:rPr>
              <a:t>bury in boilerplate</a:t>
            </a:r>
          </a:p>
          <a:p>
            <a:pPr lvl="1">
              <a:buFont typeface="Wingdings" panose="05000000000000000000" pitchFamily="2" charset="2"/>
              <a:buChar char=","/>
            </a:pPr>
            <a:r>
              <a:rPr lang="en-US" b="1" dirty="0" smtClean="0">
                <a:solidFill>
                  <a:schemeClr val="tx2"/>
                </a:solidFill>
              </a:rPr>
              <a:t>   Educate </a:t>
            </a:r>
            <a:r>
              <a:rPr lang="en-US" b="1" dirty="0">
                <a:solidFill>
                  <a:schemeClr val="tx2"/>
                </a:solidFill>
              </a:rPr>
              <a:t>buyers/sellers on deed </a:t>
            </a:r>
            <a:r>
              <a:rPr lang="en-US" b="1" dirty="0" smtClean="0">
                <a:solidFill>
                  <a:schemeClr val="tx2"/>
                </a:solidFill>
              </a:rPr>
              <a:t>restrictions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,"/>
            </a:pPr>
            <a:r>
              <a:rPr lang="en-US" b="1" dirty="0" smtClean="0">
                <a:solidFill>
                  <a:schemeClr val="tx2"/>
                </a:solidFill>
              </a:rPr>
              <a:t>   Transparency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8248227" y="5606358"/>
            <a:ext cx="222598" cy="188175"/>
          </a:xfrm>
          <a:custGeom>
            <a:avLst/>
            <a:gdLst>
              <a:gd name="T0" fmla="*/ 125070 w 426"/>
              <a:gd name="T1" fmla="*/ 48092 h 360"/>
              <a:gd name="T2" fmla="*/ 125070 w 426"/>
              <a:gd name="T3" fmla="*/ 5062 h 360"/>
              <a:gd name="T4" fmla="*/ 105550 w 426"/>
              <a:gd name="T5" fmla="*/ 5062 h 360"/>
              <a:gd name="T6" fmla="*/ 105550 w 426"/>
              <a:gd name="T7" fmla="*/ 28928 h 360"/>
              <a:gd name="T8" fmla="*/ 76994 w 426"/>
              <a:gd name="T9" fmla="*/ 0 h 360"/>
              <a:gd name="T10" fmla="*/ 0 w 426"/>
              <a:gd name="T11" fmla="*/ 77020 h 360"/>
              <a:gd name="T12" fmla="*/ 0 w 426"/>
              <a:gd name="T13" fmla="*/ 81721 h 360"/>
              <a:gd name="T14" fmla="*/ 19158 w 426"/>
              <a:gd name="T15" fmla="*/ 81721 h 360"/>
              <a:gd name="T16" fmla="*/ 19158 w 426"/>
              <a:gd name="T17" fmla="*/ 129813 h 360"/>
              <a:gd name="T18" fmla="*/ 67234 w 426"/>
              <a:gd name="T19" fmla="*/ 129813 h 360"/>
              <a:gd name="T20" fmla="*/ 67234 w 426"/>
              <a:gd name="T21" fmla="*/ 100886 h 360"/>
              <a:gd name="T22" fmla="*/ 86392 w 426"/>
              <a:gd name="T23" fmla="*/ 100886 h 360"/>
              <a:gd name="T24" fmla="*/ 86392 w 426"/>
              <a:gd name="T25" fmla="*/ 129813 h 360"/>
              <a:gd name="T26" fmla="*/ 134468 w 426"/>
              <a:gd name="T27" fmla="*/ 129813 h 360"/>
              <a:gd name="T28" fmla="*/ 134468 w 426"/>
              <a:gd name="T29" fmla="*/ 81721 h 360"/>
              <a:gd name="T30" fmla="*/ 153627 w 426"/>
              <a:gd name="T31" fmla="*/ 81721 h 360"/>
              <a:gd name="T32" fmla="*/ 153627 w 426"/>
              <a:gd name="T33" fmla="*/ 77020 h 360"/>
              <a:gd name="T34" fmla="*/ 125070 w 426"/>
              <a:gd name="T35" fmla="*/ 48092 h 36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26" h="360">
                <a:moveTo>
                  <a:pt x="346" y="133"/>
                </a:moveTo>
                <a:lnTo>
                  <a:pt x="346" y="14"/>
                </a:lnTo>
                <a:lnTo>
                  <a:pt x="292" y="14"/>
                </a:lnTo>
                <a:lnTo>
                  <a:pt x="292" y="80"/>
                </a:lnTo>
                <a:lnTo>
                  <a:pt x="213" y="0"/>
                </a:lnTo>
                <a:lnTo>
                  <a:pt x="0" y="213"/>
                </a:lnTo>
                <a:lnTo>
                  <a:pt x="0" y="226"/>
                </a:lnTo>
                <a:lnTo>
                  <a:pt x="53" y="226"/>
                </a:lnTo>
                <a:lnTo>
                  <a:pt x="53" y="359"/>
                </a:lnTo>
                <a:lnTo>
                  <a:pt x="186" y="359"/>
                </a:lnTo>
                <a:lnTo>
                  <a:pt x="186" y="279"/>
                </a:lnTo>
                <a:lnTo>
                  <a:pt x="239" y="279"/>
                </a:lnTo>
                <a:lnTo>
                  <a:pt x="239" y="359"/>
                </a:lnTo>
                <a:lnTo>
                  <a:pt x="372" y="359"/>
                </a:lnTo>
                <a:lnTo>
                  <a:pt x="372" y="226"/>
                </a:lnTo>
                <a:lnTo>
                  <a:pt x="425" y="226"/>
                </a:lnTo>
                <a:lnTo>
                  <a:pt x="425" y="213"/>
                </a:lnTo>
                <a:lnTo>
                  <a:pt x="346" y="133"/>
                </a:lnTo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endParaRPr lang="en-US" b="0" i="0" dirty="0">
              <a:latin typeface="Muli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15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2F4A-5E69-4655-BF16-99775B6DBE71}" type="slidenum">
              <a:rPr lang="en-US" smtClean="0"/>
              <a:t>11</a:t>
            </a:fld>
            <a:endParaRPr lang="en-US"/>
          </a:p>
        </p:txBody>
      </p:sp>
      <p:sp>
        <p:nvSpPr>
          <p:cNvPr id="4" name="Shape 94"/>
          <p:cNvSpPr txBox="1">
            <a:spLocks/>
          </p:cNvSpPr>
          <p:nvPr/>
        </p:nvSpPr>
        <p:spPr>
          <a:xfrm>
            <a:off x="0" y="0"/>
            <a:ext cx="9144000" cy="129678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4000" b="1" dirty="0" smtClean="0">
                <a:solidFill>
                  <a:schemeClr val="tx2"/>
                </a:solidFill>
                <a:latin typeface="Lato Regular"/>
              </a:rPr>
              <a:t>Rules for Sales and Rentals</a:t>
            </a:r>
            <a:endParaRPr lang="en-US" sz="4000" b="1" dirty="0">
              <a:solidFill>
                <a:schemeClr val="tx2"/>
              </a:solidFill>
              <a:latin typeface="Lato Regula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29557"/>
            <a:ext cx="9144000" cy="24938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hape 95"/>
          <p:cNvSpPr txBox="1">
            <a:spLocks/>
          </p:cNvSpPr>
          <p:nvPr/>
        </p:nvSpPr>
        <p:spPr>
          <a:xfrm>
            <a:off x="301925" y="1611711"/>
            <a:ext cx="8842074" cy="431526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</a:pPr>
            <a:endParaRPr lang="en" sz="1000" b="1" dirty="0">
              <a:solidFill>
                <a:srgbClr val="0F359F"/>
              </a:solidFill>
              <a:latin typeface="Goudy Old Style" panose="02020502050305020303" pitchFamily="18" charset="0"/>
            </a:endParaRPr>
          </a:p>
          <a:p>
            <a:pPr marL="0" lvl="0" indent="0">
              <a:buNone/>
            </a:pPr>
            <a:r>
              <a:rPr lang="en-US" sz="2400" b="1" dirty="0" smtClean="0">
                <a:latin typeface="+mj-lt"/>
              </a:rPr>
              <a:t>You must sell </a:t>
            </a:r>
            <a:r>
              <a:rPr lang="en-US" sz="2400" b="1" dirty="0">
                <a:latin typeface="+mj-lt"/>
              </a:rPr>
              <a:t>your affordable </a:t>
            </a:r>
            <a:r>
              <a:rPr lang="en-US" sz="2400" b="1" dirty="0" smtClean="0">
                <a:latin typeface="+mj-lt"/>
              </a:rPr>
              <a:t>home to </a:t>
            </a:r>
            <a:r>
              <a:rPr lang="en-US" sz="2400" b="1" dirty="0">
                <a:latin typeface="+mj-lt"/>
              </a:rPr>
              <a:t>another income qualified buyer.</a:t>
            </a:r>
          </a:p>
          <a:p>
            <a:pPr lvl="1">
              <a:buFont typeface="Wingdings" panose="05000000000000000000" pitchFamily="2" charset="2"/>
              <a:buChar char=","/>
            </a:pPr>
            <a:r>
              <a:rPr lang="en-US" sz="1600" b="1" dirty="0" smtClean="0">
                <a:latin typeface="+mj-lt"/>
              </a:rPr>
              <a:t>  </a:t>
            </a:r>
            <a:r>
              <a:rPr lang="en-US" sz="2000" b="1" dirty="0" smtClean="0">
                <a:latin typeface="+mj-lt"/>
              </a:rPr>
              <a:t>Who </a:t>
            </a:r>
            <a:r>
              <a:rPr lang="en-US" sz="2000" b="1" dirty="0">
                <a:latin typeface="+mj-lt"/>
              </a:rPr>
              <a:t>determines income </a:t>
            </a:r>
            <a:r>
              <a:rPr lang="en-US" sz="2000" b="1" dirty="0" smtClean="0">
                <a:latin typeface="+mj-lt"/>
              </a:rPr>
              <a:t>qualification:  Community </a:t>
            </a:r>
            <a:r>
              <a:rPr lang="en-US" sz="2000" b="1" dirty="0">
                <a:latin typeface="+mj-lt"/>
              </a:rPr>
              <a:t>Partnerships </a:t>
            </a:r>
            <a:r>
              <a:rPr lang="en-US" sz="2000" b="1" dirty="0" smtClean="0">
                <a:latin typeface="+mj-lt"/>
              </a:rPr>
              <a:t>Office</a:t>
            </a:r>
          </a:p>
          <a:p>
            <a:pPr lvl="1">
              <a:buFont typeface="Wingdings" panose="05000000000000000000" pitchFamily="2" charset="2"/>
              <a:buChar char=","/>
            </a:pPr>
            <a:r>
              <a:rPr lang="en-US" sz="2000" b="1" dirty="0">
                <a:latin typeface="+mj-lt"/>
              </a:rPr>
              <a:t> </a:t>
            </a:r>
            <a:r>
              <a:rPr lang="en-US" sz="2000" b="1" u="sng" dirty="0" smtClean="0">
                <a:latin typeface="+mj-lt"/>
              </a:rPr>
              <a:t>Renting is NOT allowed</a:t>
            </a:r>
          </a:p>
          <a:p>
            <a:pPr marL="457200" lvl="1" indent="0">
              <a:buNone/>
            </a:pPr>
            <a:endParaRPr lang="en-US" sz="1400" b="1" dirty="0">
              <a:latin typeface="Goudy Old Style" panose="02020502050305020303" pitchFamily="18" charset="0"/>
            </a:endParaRPr>
          </a:p>
          <a:p>
            <a:pPr marL="0" lvl="0" indent="0">
              <a:buNone/>
            </a:pPr>
            <a:r>
              <a:rPr lang="en-US" sz="2400" b="1" dirty="0" smtClean="0">
                <a:latin typeface="+mj-lt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18.16.05.09</a:t>
            </a:r>
            <a:r>
              <a:rPr lang="en-US" sz="2400" b="1" dirty="0" smtClean="0">
                <a:latin typeface="+mj-lt"/>
              </a:rPr>
              <a:t>) When </a:t>
            </a:r>
            <a:r>
              <a:rPr lang="en-US" sz="2400" b="1" dirty="0">
                <a:latin typeface="+mj-lt"/>
              </a:rPr>
              <a:t>does the promise to </a:t>
            </a:r>
            <a:r>
              <a:rPr lang="en-US" sz="2400" b="1" dirty="0" smtClean="0">
                <a:latin typeface="+mj-lt"/>
              </a:rPr>
              <a:t>sell </a:t>
            </a:r>
            <a:r>
              <a:rPr lang="en-US" sz="2400" b="1" dirty="0">
                <a:latin typeface="+mj-lt"/>
              </a:rPr>
              <a:t>to a qualified household end? </a:t>
            </a:r>
            <a:r>
              <a:rPr lang="en-US" sz="2400" b="1" dirty="0" smtClean="0">
                <a:latin typeface="+mj-lt"/>
              </a:rPr>
              <a:t> </a:t>
            </a:r>
          </a:p>
          <a:p>
            <a:pPr lvl="1">
              <a:buFont typeface="Wingdings" panose="05000000000000000000" pitchFamily="2" charset="2"/>
              <a:buChar char=","/>
            </a:pPr>
            <a:r>
              <a:rPr lang="en-US" sz="2000" b="1" dirty="0" smtClean="0">
                <a:latin typeface="+mj-lt"/>
              </a:rPr>
              <a:t> Exceptions:  A</a:t>
            </a:r>
            <a:r>
              <a:rPr lang="en-US" sz="2000" b="1" dirty="0">
                <a:latin typeface="+mj-lt"/>
              </a:rPr>
              <a:t>): </a:t>
            </a:r>
            <a:r>
              <a:rPr lang="en-US" sz="2000" b="1" dirty="0" smtClean="0">
                <a:latin typeface="+mj-lt"/>
              </a:rPr>
              <a:t>Hardship </a:t>
            </a:r>
            <a:r>
              <a:rPr lang="en-US" sz="2000" b="1" dirty="0">
                <a:latin typeface="+mj-lt"/>
              </a:rPr>
              <a:t>waiver issued by Affordable Housing Commission AND </a:t>
            </a:r>
            <a:r>
              <a:rPr lang="en-US" sz="2000" b="1" dirty="0" smtClean="0">
                <a:latin typeface="+mj-lt"/>
              </a:rPr>
              <a:t>repayment of </a:t>
            </a:r>
            <a:r>
              <a:rPr lang="en-US" sz="2000" b="1" dirty="0">
                <a:latin typeface="+mj-lt"/>
              </a:rPr>
              <a:t>penalty amount.  A ‘NO’ from the AHC can be appealed to City Council.</a:t>
            </a:r>
          </a:p>
          <a:p>
            <a:pPr marL="914400" lvl="2" indent="0">
              <a:buNone/>
            </a:pPr>
            <a:endParaRPr lang="en-US" sz="1400" b="1" dirty="0">
              <a:latin typeface="Goudy Old Style" panose="02020502050305020303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en" sz="1000" b="1" dirty="0">
              <a:solidFill>
                <a:srgbClr val="0F359F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452" y="5399043"/>
            <a:ext cx="1486430" cy="1121408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231045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2F4A-5E69-4655-BF16-99775B6DBE71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39903"/>
            <a:ext cx="9144000" cy="24938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781534"/>
              </p:ext>
            </p:extLst>
          </p:nvPr>
        </p:nvGraphicFramePr>
        <p:xfrm>
          <a:off x="1431985" y="1197038"/>
          <a:ext cx="6132598" cy="5063564"/>
        </p:xfrm>
        <a:graphic>
          <a:graphicData uri="http://schemas.openxmlformats.org/drawingml/2006/table">
            <a:tbl>
              <a:tblPr firstRow="1" firstCol="1" bandRow="1"/>
              <a:tblGrid>
                <a:gridCol w="3789586">
                  <a:extLst>
                    <a:ext uri="{9D8B030D-6E8A-4147-A177-3AD203B41FA5}">
                      <a16:colId xmlns:a16="http://schemas.microsoft.com/office/drawing/2014/main" val="2170174235"/>
                    </a:ext>
                  </a:extLst>
                </a:gridCol>
                <a:gridCol w="2343012">
                  <a:extLst>
                    <a:ext uri="{9D8B030D-6E8A-4147-A177-3AD203B41FA5}">
                      <a16:colId xmlns:a16="http://schemas.microsoft.com/office/drawing/2014/main" val="2932308196"/>
                    </a:ext>
                  </a:extLst>
                </a:gridCol>
              </a:tblGrid>
              <a:tr h="631493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350" b="1" dirty="0">
                          <a:solidFill>
                            <a:schemeClr val="bg1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years from original sale (if a “for sale” unit), </a:t>
                      </a:r>
                      <a:r>
                        <a:rPr lang="en-US" sz="1350" b="1" dirty="0" smtClean="0">
                          <a:solidFill>
                            <a:schemeClr val="bg1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 </a:t>
                      </a:r>
                      <a:r>
                        <a:rPr lang="en-US" sz="1350" b="1" dirty="0">
                          <a:solidFill>
                            <a:schemeClr val="bg1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years from </a:t>
                      </a:r>
                      <a:r>
                        <a:rPr lang="en-US" sz="1350" b="1" dirty="0" smtClean="0">
                          <a:solidFill>
                            <a:schemeClr val="bg1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US" sz="1350" b="1" dirty="0">
                          <a:solidFill>
                            <a:schemeClr val="bg1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issuance of the </a:t>
                      </a:r>
                      <a:r>
                        <a:rPr lang="en-US" sz="1350" b="1" dirty="0" smtClean="0">
                          <a:solidFill>
                            <a:schemeClr val="bg1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first</a:t>
                      </a:r>
                      <a:r>
                        <a:rPr lang="en-US" sz="1350" b="1" baseline="0" dirty="0" smtClean="0">
                          <a:solidFill>
                            <a:schemeClr val="bg1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50" b="1" dirty="0" smtClean="0">
                          <a:solidFill>
                            <a:schemeClr val="bg1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certificate </a:t>
                      </a:r>
                      <a:r>
                        <a:rPr lang="en-US" sz="1350" b="1" dirty="0">
                          <a:solidFill>
                            <a:schemeClr val="bg1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occupancy (if a “for rent” unit)</a:t>
                      </a:r>
                      <a:endParaRPr lang="en-US" sz="13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350" b="1" dirty="0" smtClean="0">
                        <a:solidFill>
                          <a:schemeClr val="bg1"/>
                        </a:solidFill>
                        <a:effectLst/>
                        <a:latin typeface="Goudy Old Style" panose="020205020503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50" b="1" dirty="0" smtClean="0">
                          <a:solidFill>
                            <a:schemeClr val="bg1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Amount </a:t>
                      </a:r>
                      <a:r>
                        <a:rPr lang="en-US" sz="1350" b="1" dirty="0">
                          <a:solidFill>
                            <a:schemeClr val="bg1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owed to City</a:t>
                      </a:r>
                      <a:endParaRPr lang="en-US" sz="13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038013"/>
                  </a:ext>
                </a:extLst>
              </a:tr>
              <a:tr h="2104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50" b="1" dirty="0"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3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50" b="1"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 of net proceeds</a:t>
                      </a:r>
                      <a:endParaRPr lang="en-US" sz="135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5486267"/>
                  </a:ext>
                </a:extLst>
              </a:tr>
              <a:tr h="2104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50" b="1" dirty="0"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3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50" b="1"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90% of net proceeds </a:t>
                      </a:r>
                      <a:endParaRPr lang="en-US" sz="135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1164601"/>
                  </a:ext>
                </a:extLst>
              </a:tr>
              <a:tr h="2104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50" b="1" dirty="0"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3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50" b="1" dirty="0"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85% of net proceeds</a:t>
                      </a:r>
                      <a:endParaRPr lang="en-US" sz="13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779560"/>
                  </a:ext>
                </a:extLst>
              </a:tr>
              <a:tr h="2104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50" b="1" dirty="0"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3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50" b="1" dirty="0"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 of net proceeds</a:t>
                      </a:r>
                      <a:endParaRPr lang="en-US" sz="13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1468277"/>
                  </a:ext>
                </a:extLst>
              </a:tr>
              <a:tr h="2104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50" b="1" dirty="0"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3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50" b="1"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75% of net proceeds</a:t>
                      </a:r>
                      <a:endParaRPr lang="en-US" sz="135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7607692"/>
                  </a:ext>
                </a:extLst>
              </a:tr>
              <a:tr h="2104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50" b="1" dirty="0"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3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50" b="1" dirty="0"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70% of net proceeds</a:t>
                      </a:r>
                      <a:endParaRPr lang="en-US" sz="13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5173989"/>
                  </a:ext>
                </a:extLst>
              </a:tr>
              <a:tr h="2104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50" b="1" dirty="0"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3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50" b="1" dirty="0"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65% of net proceeds</a:t>
                      </a:r>
                      <a:endParaRPr lang="en-US" sz="13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8829023"/>
                  </a:ext>
                </a:extLst>
              </a:tr>
              <a:tr h="2104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50" b="1" dirty="0"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3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50" b="1" dirty="0"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60% of net proceeds</a:t>
                      </a:r>
                      <a:endParaRPr lang="en-US" sz="13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4909509"/>
                  </a:ext>
                </a:extLst>
              </a:tr>
              <a:tr h="2104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50" b="1"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35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50" b="1" dirty="0"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55% of net proceeds</a:t>
                      </a:r>
                      <a:endParaRPr lang="en-US" sz="13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6880919"/>
                  </a:ext>
                </a:extLst>
              </a:tr>
              <a:tr h="2104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50" b="1"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35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50" b="1" dirty="0"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 of net proceeds</a:t>
                      </a:r>
                      <a:endParaRPr lang="en-US" sz="13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4140573"/>
                  </a:ext>
                </a:extLst>
              </a:tr>
              <a:tr h="2104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50" b="1"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35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50" b="1" dirty="0"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45% of net proceeds</a:t>
                      </a:r>
                      <a:endParaRPr lang="en-US" sz="13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5251096"/>
                  </a:ext>
                </a:extLst>
              </a:tr>
              <a:tr h="2104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50" b="1"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35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50" b="1" dirty="0"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40% of net proceeds</a:t>
                      </a:r>
                      <a:endParaRPr lang="en-US" sz="13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409389"/>
                  </a:ext>
                </a:extLst>
              </a:tr>
              <a:tr h="2104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50" b="1"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35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50" b="1" dirty="0"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35% of net proceeds</a:t>
                      </a:r>
                      <a:endParaRPr lang="en-US" sz="13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095422"/>
                  </a:ext>
                </a:extLst>
              </a:tr>
              <a:tr h="2104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50" b="1" dirty="0"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3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50" b="1" dirty="0"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 of net proceeds</a:t>
                      </a:r>
                      <a:endParaRPr lang="en-US" sz="13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3800308"/>
                  </a:ext>
                </a:extLst>
              </a:tr>
              <a:tr h="2104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50" b="1" dirty="0"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3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50" b="1" dirty="0"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25% of net proceeds</a:t>
                      </a:r>
                      <a:endParaRPr lang="en-US" sz="13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9844581"/>
                  </a:ext>
                </a:extLst>
              </a:tr>
              <a:tr h="2104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50" b="1"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35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50" b="1" dirty="0"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 of net proceeds</a:t>
                      </a:r>
                      <a:endParaRPr lang="en-US" sz="13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1240785"/>
                  </a:ext>
                </a:extLst>
              </a:tr>
              <a:tr h="2104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50" b="1" dirty="0"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3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50" b="1" dirty="0"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 of net proceeds</a:t>
                      </a:r>
                      <a:endParaRPr lang="en-US" sz="13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4425160"/>
                  </a:ext>
                </a:extLst>
              </a:tr>
              <a:tr h="2104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50" b="1"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35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50" b="1" dirty="0"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 of net proceeds</a:t>
                      </a:r>
                      <a:endParaRPr lang="en-US" sz="13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7298258"/>
                  </a:ext>
                </a:extLst>
              </a:tr>
              <a:tr h="2104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50" b="1"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35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50" b="1" dirty="0"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 of net proceeds</a:t>
                      </a:r>
                      <a:endParaRPr lang="en-US" sz="13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1151157"/>
                  </a:ext>
                </a:extLst>
              </a:tr>
              <a:tr h="2104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50" b="1"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35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350" b="1" dirty="0">
                          <a:solidFill>
                            <a:schemeClr val="tx1"/>
                          </a:solidFill>
                          <a:effectLst/>
                          <a:latin typeface="Goudy Old Style" panose="020205020503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$0</a:t>
                      </a:r>
                      <a:endParaRPr lang="en-US" sz="13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7107299"/>
                  </a:ext>
                </a:extLst>
              </a:tr>
            </a:tbl>
          </a:graphicData>
        </a:graphic>
      </p:graphicFrame>
      <p:sp>
        <p:nvSpPr>
          <p:cNvPr id="9" name="Shape 94"/>
          <p:cNvSpPr txBox="1">
            <a:spLocks/>
          </p:cNvSpPr>
          <p:nvPr/>
        </p:nvSpPr>
        <p:spPr>
          <a:xfrm>
            <a:off x="0" y="1"/>
            <a:ext cx="9144000" cy="83990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4000" b="1" dirty="0" smtClean="0">
                <a:solidFill>
                  <a:schemeClr val="tx2"/>
                </a:solidFill>
                <a:latin typeface="Lato Regular"/>
              </a:rPr>
              <a:t>Payoff Table</a:t>
            </a:r>
            <a:endParaRPr lang="en" sz="4000" b="1" dirty="0">
              <a:solidFill>
                <a:schemeClr val="tx2"/>
              </a:solidFill>
              <a:latin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37826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4"/>
          <p:cNvSpPr txBox="1">
            <a:spLocks/>
          </p:cNvSpPr>
          <p:nvPr/>
        </p:nvSpPr>
        <p:spPr>
          <a:xfrm>
            <a:off x="0" y="1"/>
            <a:ext cx="9144000" cy="127057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en-US" sz="3600" b="1" dirty="0" smtClean="0">
                <a:solidFill>
                  <a:schemeClr val="tx2"/>
                </a:solidFill>
                <a:latin typeface="Lato Regular"/>
              </a:rPr>
              <a:t>Enchantment Ridge &amp; Wilson Commons </a:t>
            </a:r>
            <a:endParaRPr lang="en" sz="3600" b="1" dirty="0">
              <a:solidFill>
                <a:schemeClr val="tx2"/>
              </a:solidFill>
              <a:latin typeface="Lato Regula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1270577"/>
            <a:ext cx="9144000" cy="24938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hape 95"/>
          <p:cNvSpPr txBox="1">
            <a:spLocks/>
          </p:cNvSpPr>
          <p:nvPr/>
        </p:nvSpPr>
        <p:spPr>
          <a:xfrm>
            <a:off x="137584" y="2185611"/>
            <a:ext cx="8848473" cy="36416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</a:pPr>
            <a:endParaRPr lang="en" sz="1200" dirty="0">
              <a:solidFill>
                <a:schemeClr val="tx2"/>
              </a:solidFill>
              <a:latin typeface="Lato Regular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1487" y="1579417"/>
            <a:ext cx="7620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latin typeface="+mj-lt"/>
            </a:endParaRPr>
          </a:p>
          <a:p>
            <a:pPr lvl="1"/>
            <a:r>
              <a:rPr lang="en-US" sz="2400" b="1" dirty="0" smtClean="0">
                <a:latin typeface="+mj-lt"/>
              </a:rPr>
              <a:t>Applicants wishing </a:t>
            </a:r>
            <a:r>
              <a:rPr lang="en-US" sz="2400" b="1" dirty="0">
                <a:latin typeface="+mj-lt"/>
              </a:rPr>
              <a:t>to sell before the expiration of the deed </a:t>
            </a:r>
            <a:r>
              <a:rPr lang="en-US" sz="2400" b="1" dirty="0" smtClean="0">
                <a:latin typeface="+mj-lt"/>
              </a:rPr>
              <a:t>restriction should call the Community Partnership Office.   </a:t>
            </a:r>
          </a:p>
          <a:p>
            <a:pPr lvl="1"/>
            <a:endParaRPr lang="en-US" sz="2400" b="1" dirty="0">
              <a:latin typeface="+mj-lt"/>
            </a:endParaRPr>
          </a:p>
          <a:p>
            <a:pPr lvl="1"/>
            <a:r>
              <a:rPr lang="en-US" sz="2400" b="1" dirty="0"/>
              <a:t>Penalty payments are described in </a:t>
            </a:r>
            <a:r>
              <a:rPr lang="en-US" sz="2400" b="1" dirty="0" smtClean="0"/>
              <a:t>real estate documents.  </a:t>
            </a:r>
            <a:endParaRPr lang="en-US" sz="2400" b="1" dirty="0">
              <a:latin typeface="Goudy Old Style" panose="02020502050305020303" pitchFamily="18" charset="0"/>
            </a:endParaRPr>
          </a:p>
          <a:p>
            <a:pPr lvl="1"/>
            <a:endParaRPr lang="en-US" sz="2400" b="1" dirty="0" smtClean="0">
              <a:latin typeface="+mj-lt"/>
            </a:endParaRPr>
          </a:p>
          <a:p>
            <a:endParaRPr lang="en-US" sz="2400" b="1" dirty="0">
              <a:latin typeface="+mj-lt"/>
            </a:endParaRPr>
          </a:p>
          <a:p>
            <a:pPr lvl="2"/>
            <a:endParaRPr lang="en-US" sz="2400" b="1" dirty="0" smtClean="0">
              <a:latin typeface="+mj-lt"/>
            </a:endParaRPr>
          </a:p>
          <a:p>
            <a:pPr lvl="2"/>
            <a:endParaRPr lang="en-US" sz="2400" b="1" dirty="0">
              <a:latin typeface="+mj-lt"/>
            </a:endParaRPr>
          </a:p>
          <a:p>
            <a:pPr lvl="2"/>
            <a:endParaRPr lang="en-US" sz="2400" b="1" dirty="0" smtClean="0">
              <a:latin typeface="+mj-lt"/>
            </a:endParaRPr>
          </a:p>
          <a:p>
            <a:pPr marL="342900" indent="-342900">
              <a:buAutoNum type="arabicPeriod" startAt="2"/>
            </a:pPr>
            <a:endParaRPr lang="en-US" sz="2400" b="1" dirty="0" smtClean="0">
              <a:latin typeface="+mj-lt"/>
            </a:endParaRPr>
          </a:p>
          <a:p>
            <a:pPr marL="342900" indent="-342900">
              <a:buAutoNum type="arabicPeriod" startAt="2"/>
            </a:pP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823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2F4A-5E69-4655-BF16-99775B6DBE71}" type="slidenum">
              <a:rPr lang="en-US" smtClean="0"/>
              <a:t>14</a:t>
            </a:fld>
            <a:endParaRPr lang="en-US"/>
          </a:p>
        </p:txBody>
      </p:sp>
      <p:sp>
        <p:nvSpPr>
          <p:cNvPr id="4" name="Shape 94"/>
          <p:cNvSpPr txBox="1">
            <a:spLocks/>
          </p:cNvSpPr>
          <p:nvPr/>
        </p:nvSpPr>
        <p:spPr>
          <a:xfrm>
            <a:off x="0" y="1"/>
            <a:ext cx="9143999" cy="125859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4000" b="1" dirty="0">
              <a:solidFill>
                <a:schemeClr val="tx2"/>
              </a:solidFill>
              <a:latin typeface="Goudy Old Style" panose="02020502050305020303" pitchFamily="18" charset="0"/>
            </a:endParaRPr>
          </a:p>
        </p:txBody>
      </p:sp>
      <p:sp>
        <p:nvSpPr>
          <p:cNvPr id="6" name="Shape 95"/>
          <p:cNvSpPr txBox="1">
            <a:spLocks/>
          </p:cNvSpPr>
          <p:nvPr/>
        </p:nvSpPr>
        <p:spPr>
          <a:xfrm>
            <a:off x="301926" y="2001328"/>
            <a:ext cx="5650301" cy="277770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5400" b="1" dirty="0" smtClean="0">
                <a:solidFill>
                  <a:schemeClr val="tx2"/>
                </a:solidFill>
                <a:latin typeface="Lato Regular"/>
              </a:rPr>
              <a:t>QUESTIONS &amp; </a:t>
            </a:r>
          </a:p>
          <a:p>
            <a:pPr marL="457200" lvl="1" indent="0">
              <a:buNone/>
            </a:pPr>
            <a:r>
              <a:rPr lang="en-US" sz="5400" b="1" dirty="0" smtClean="0">
                <a:solidFill>
                  <a:schemeClr val="tx2"/>
                </a:solidFill>
                <a:latin typeface="Lato Regular"/>
              </a:rPr>
              <a:t>DISCUSSION</a:t>
            </a:r>
            <a:endParaRPr lang="en-US" sz="5400" b="1" dirty="0">
              <a:solidFill>
                <a:schemeClr val="tx2"/>
              </a:solidFill>
              <a:latin typeface="Lato Regular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743" y="2094865"/>
            <a:ext cx="2442210" cy="1753870"/>
          </a:xfrm>
          <a:prstGeom prst="rect">
            <a:avLst/>
          </a:prstGeom>
          <a:effectLst>
            <a:glow>
              <a:schemeClr val="accent1"/>
            </a:glow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386365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2F4A-5E69-4655-BF16-99775B6DBE71}" type="slidenum">
              <a:rPr lang="en-US" smtClean="0"/>
              <a:t>2</a:t>
            </a:fld>
            <a:endParaRPr lang="en-US"/>
          </a:p>
        </p:txBody>
      </p:sp>
      <p:sp>
        <p:nvSpPr>
          <p:cNvPr id="4" name="Shape 94"/>
          <p:cNvSpPr txBox="1">
            <a:spLocks/>
          </p:cNvSpPr>
          <p:nvPr/>
        </p:nvSpPr>
        <p:spPr>
          <a:xfrm>
            <a:off x="4576" y="8649"/>
            <a:ext cx="9144000" cy="118839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sz="4000" b="1" dirty="0" smtClean="0">
                <a:solidFill>
                  <a:schemeClr val="tx2"/>
                </a:solidFill>
                <a:latin typeface="Lato Regular"/>
              </a:rPr>
              <a:t>Why We Care </a:t>
            </a:r>
            <a:endParaRPr lang="en" sz="4000" b="1" dirty="0">
              <a:solidFill>
                <a:schemeClr val="tx2"/>
              </a:solidFill>
              <a:latin typeface="Lato Regula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1247245"/>
            <a:ext cx="9144000" cy="24938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hape 95"/>
          <p:cNvSpPr txBox="1">
            <a:spLocks/>
          </p:cNvSpPr>
          <p:nvPr/>
        </p:nvSpPr>
        <p:spPr>
          <a:xfrm>
            <a:off x="1" y="1496627"/>
            <a:ext cx="9144000" cy="464645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0" indent="-182880">
              <a:spcBef>
                <a:spcPts val="0"/>
              </a:spcBef>
              <a:buClr>
                <a:srgbClr val="D34817">
                  <a:lumMod val="75000"/>
                </a:srgbClr>
              </a:buClr>
              <a:buSzPct val="85000"/>
              <a:buNone/>
            </a:pPr>
            <a:endParaRPr lang="en-US" sz="2400" b="1" dirty="0" smtClean="0">
              <a:latin typeface="Goudy Old Style" panose="02020502050305020303" pitchFamily="18" charset="0"/>
            </a:endParaRPr>
          </a:p>
          <a:p>
            <a:pPr marL="182880" lvl="0" indent="-182880">
              <a:spcBef>
                <a:spcPts val="0"/>
              </a:spcBef>
              <a:buClr>
                <a:srgbClr val="D34817">
                  <a:lumMod val="75000"/>
                </a:srgbClr>
              </a:buClr>
              <a:buSzPct val="85000"/>
              <a:buNone/>
            </a:pPr>
            <a:r>
              <a:rPr lang="en-US" sz="2400" b="1" dirty="0" smtClean="0">
                <a:latin typeface="Goudy Old Style" panose="02020502050305020303" pitchFamily="18" charset="0"/>
              </a:rPr>
              <a:t>  </a:t>
            </a:r>
            <a:r>
              <a:rPr lang="en-US" sz="3200" dirty="0"/>
              <a:t>C</a:t>
            </a:r>
            <a:r>
              <a:rPr lang="en-US" sz="3200" dirty="0" smtClean="0"/>
              <a:t>ost burdened families have difficulty affording necessities such as food and transportation. </a:t>
            </a:r>
            <a:endParaRPr lang="en-US" sz="3200" dirty="0"/>
          </a:p>
          <a:p>
            <a:pPr marL="182880" lvl="0" indent="-182880">
              <a:spcBef>
                <a:spcPts val="0"/>
              </a:spcBef>
              <a:buClr>
                <a:srgbClr val="D34817">
                  <a:lumMod val="75000"/>
                </a:srgbClr>
              </a:buClr>
              <a:buSzPct val="85000"/>
              <a:buNone/>
            </a:pPr>
            <a:endParaRPr lang="en-US" sz="1050" dirty="0" smtClean="0"/>
          </a:p>
          <a:p>
            <a:pPr marL="182880" lvl="0" indent="-182880">
              <a:spcBef>
                <a:spcPts val="0"/>
              </a:spcBef>
              <a:buClr>
                <a:srgbClr val="D34817">
                  <a:lumMod val="75000"/>
                </a:srgbClr>
              </a:buClr>
              <a:buSzPct val="85000"/>
              <a:buNone/>
            </a:pPr>
            <a:endParaRPr lang="en-US" sz="1050" dirty="0"/>
          </a:p>
          <a:p>
            <a:pPr marL="182880" lvl="0" indent="-182880">
              <a:spcBef>
                <a:spcPts val="0"/>
              </a:spcBef>
              <a:buClr>
                <a:srgbClr val="D34817">
                  <a:lumMod val="75000"/>
                </a:srgbClr>
              </a:buClr>
              <a:buSzPct val="85000"/>
              <a:buNone/>
            </a:pPr>
            <a:endParaRPr lang="en-US" sz="1050" dirty="0" smtClean="0"/>
          </a:p>
          <a:p>
            <a:pPr marL="182880" lvl="0" indent="-182880">
              <a:spcBef>
                <a:spcPts val="0"/>
              </a:spcBef>
              <a:buClr>
                <a:srgbClr val="D34817">
                  <a:lumMod val="75000"/>
                </a:srgbClr>
              </a:buClr>
              <a:buSzPct val="85000"/>
              <a:buNone/>
            </a:pPr>
            <a:endParaRPr lang="en-US" sz="1050" dirty="0" smtClean="0"/>
          </a:p>
          <a:p>
            <a:pPr marL="182880" lvl="0" indent="-182880">
              <a:spcBef>
                <a:spcPts val="0"/>
              </a:spcBef>
              <a:buClr>
                <a:srgbClr val="D34817">
                  <a:lumMod val="75000"/>
                </a:srgbClr>
              </a:buClr>
              <a:buSzPct val="85000"/>
              <a:buNone/>
            </a:pPr>
            <a:endParaRPr lang="en-US" sz="1050" dirty="0" smtClean="0"/>
          </a:p>
          <a:p>
            <a:pPr marL="182880" lvl="0" indent="-182880">
              <a:spcBef>
                <a:spcPts val="0"/>
              </a:spcBef>
              <a:buClr>
                <a:srgbClr val="D34817">
                  <a:lumMod val="75000"/>
                </a:srgbClr>
              </a:buClr>
              <a:buSzPct val="85000"/>
              <a:buNone/>
            </a:pPr>
            <a:endParaRPr lang="en-US" sz="1050" dirty="0"/>
          </a:p>
          <a:p>
            <a:pPr marL="182880" lvl="0" indent="-182880">
              <a:spcBef>
                <a:spcPts val="0"/>
              </a:spcBef>
              <a:buClr>
                <a:srgbClr val="D34817">
                  <a:lumMod val="75000"/>
                </a:srgbClr>
              </a:buClr>
              <a:buSzPct val="85000"/>
              <a:buNone/>
            </a:pPr>
            <a:endParaRPr lang="en-US" sz="1050" dirty="0"/>
          </a:p>
          <a:p>
            <a:pPr marL="182880" lvl="0" indent="-182880">
              <a:spcBef>
                <a:spcPts val="0"/>
              </a:spcBef>
              <a:buClr>
                <a:srgbClr val="D34817">
                  <a:lumMod val="75000"/>
                </a:srgbClr>
              </a:buClr>
              <a:buSzPct val="85000"/>
              <a:buNone/>
            </a:pPr>
            <a:endParaRPr lang="en-US" sz="1050" dirty="0"/>
          </a:p>
          <a:p>
            <a:pPr marL="182880" lvl="0" indent="-182880">
              <a:spcBef>
                <a:spcPts val="0"/>
              </a:spcBef>
              <a:buClr>
                <a:srgbClr val="D34817">
                  <a:lumMod val="75000"/>
                </a:srgbClr>
              </a:buClr>
              <a:buSzPct val="85000"/>
              <a:buNone/>
            </a:pPr>
            <a:r>
              <a:rPr lang="en-US" sz="2400" dirty="0" smtClean="0"/>
              <a:t>   </a:t>
            </a:r>
            <a:r>
              <a:rPr lang="en-US" sz="3200" dirty="0" smtClean="0"/>
              <a:t>One </a:t>
            </a:r>
            <a:r>
              <a:rPr lang="en-US" sz="3200" dirty="0"/>
              <a:t>full-time worker earning </a:t>
            </a:r>
            <a:r>
              <a:rPr lang="en-US" sz="3200" dirty="0" smtClean="0"/>
              <a:t>minimum </a:t>
            </a:r>
            <a:r>
              <a:rPr lang="en-US" sz="3200" dirty="0"/>
              <a:t>wage cannot afford the local fair-market rent for a two-bedroom apartment anywhere in the </a:t>
            </a:r>
            <a:r>
              <a:rPr lang="en-US" sz="3200" dirty="0" smtClean="0"/>
              <a:t>US.</a:t>
            </a:r>
            <a:endParaRPr lang="en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377" y="2643248"/>
            <a:ext cx="1116281" cy="106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3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2F4A-5E69-4655-BF16-99775B6DBE71}" type="slidenum">
              <a:rPr lang="en-US" smtClean="0"/>
              <a:t>3</a:t>
            </a:fld>
            <a:endParaRPr lang="en-US"/>
          </a:p>
        </p:txBody>
      </p:sp>
      <p:sp>
        <p:nvSpPr>
          <p:cNvPr id="4" name="Shape 94"/>
          <p:cNvSpPr txBox="1">
            <a:spLocks/>
          </p:cNvSpPr>
          <p:nvPr/>
        </p:nvSpPr>
        <p:spPr>
          <a:xfrm>
            <a:off x="4576" y="8649"/>
            <a:ext cx="9144000" cy="1188391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sz="4000" b="1" dirty="0" smtClean="0">
                <a:solidFill>
                  <a:schemeClr val="tx2"/>
                </a:solidFill>
                <a:latin typeface="Lato Regular"/>
              </a:rPr>
              <a:t>A Brief History</a:t>
            </a:r>
            <a:endParaRPr lang="en" sz="4000" b="1" dirty="0">
              <a:solidFill>
                <a:schemeClr val="tx2"/>
              </a:solidFill>
              <a:latin typeface="Lato Regula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072349"/>
            <a:ext cx="9144000" cy="24938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hape 95"/>
          <p:cNvSpPr txBox="1">
            <a:spLocks/>
          </p:cNvSpPr>
          <p:nvPr/>
        </p:nvSpPr>
        <p:spPr>
          <a:xfrm>
            <a:off x="1" y="1496627"/>
            <a:ext cx="9144000" cy="464645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0" indent="-182880">
              <a:spcBef>
                <a:spcPts val="0"/>
              </a:spcBef>
              <a:buClr>
                <a:srgbClr val="D34817">
                  <a:lumMod val="75000"/>
                </a:srgbClr>
              </a:buClr>
              <a:buSzPct val="85000"/>
              <a:buNone/>
            </a:pPr>
            <a:endParaRPr lang="en-US" sz="2400" b="1" dirty="0" smtClean="0">
              <a:latin typeface="Goudy Old Style" panose="02020502050305020303" pitchFamily="18" charset="0"/>
            </a:endParaRPr>
          </a:p>
          <a:p>
            <a:pPr marL="182880" lvl="0" indent="-182880">
              <a:spcBef>
                <a:spcPts val="0"/>
              </a:spcBef>
              <a:buClr>
                <a:srgbClr val="D34817">
                  <a:lumMod val="75000"/>
                </a:srgbClr>
              </a:buClr>
              <a:buSzPct val="85000"/>
              <a:buNone/>
            </a:pPr>
            <a:endParaRPr lang="en-US" sz="1050" dirty="0" smtClean="0"/>
          </a:p>
          <a:p>
            <a:pPr marL="182880" lvl="0" indent="-182880">
              <a:spcBef>
                <a:spcPts val="0"/>
              </a:spcBef>
              <a:buClr>
                <a:srgbClr val="D34817">
                  <a:lumMod val="75000"/>
                </a:srgbClr>
              </a:buClr>
              <a:buSzPct val="85000"/>
              <a:buNone/>
            </a:pPr>
            <a:endParaRPr lang="en-US" sz="1050" dirty="0"/>
          </a:p>
          <a:p>
            <a:pPr marL="182880" lvl="0" indent="-182880">
              <a:spcBef>
                <a:spcPts val="0"/>
              </a:spcBef>
              <a:buClr>
                <a:srgbClr val="D34817">
                  <a:lumMod val="75000"/>
                </a:srgbClr>
              </a:buClr>
              <a:buSzPct val="85000"/>
              <a:buNone/>
            </a:pPr>
            <a:endParaRPr lang="en-US" sz="1050" dirty="0" smtClean="0"/>
          </a:p>
          <a:p>
            <a:pPr marL="182880" lvl="0" indent="-182880">
              <a:spcBef>
                <a:spcPts val="0"/>
              </a:spcBef>
              <a:buClr>
                <a:srgbClr val="D34817">
                  <a:lumMod val="75000"/>
                </a:srgbClr>
              </a:buClr>
              <a:buSzPct val="85000"/>
              <a:buNone/>
            </a:pPr>
            <a:endParaRPr lang="en-US" sz="1050" dirty="0" smtClean="0"/>
          </a:p>
          <a:p>
            <a:pPr marL="182880" lvl="0" indent="-182880">
              <a:spcBef>
                <a:spcPts val="0"/>
              </a:spcBef>
              <a:buClr>
                <a:srgbClr val="D34817">
                  <a:lumMod val="75000"/>
                </a:srgbClr>
              </a:buClr>
              <a:buSzPct val="85000"/>
              <a:buNone/>
            </a:pPr>
            <a:endParaRPr lang="en-US" sz="1050" dirty="0" smtClean="0"/>
          </a:p>
          <a:p>
            <a:pPr marL="182880" lvl="0" indent="-182880">
              <a:spcBef>
                <a:spcPts val="0"/>
              </a:spcBef>
              <a:buClr>
                <a:srgbClr val="D34817">
                  <a:lumMod val="75000"/>
                </a:srgbClr>
              </a:buClr>
              <a:buSzPct val="85000"/>
              <a:buNone/>
            </a:pPr>
            <a:endParaRPr lang="en-US" sz="1050" dirty="0"/>
          </a:p>
          <a:p>
            <a:pPr marL="182880" lvl="0" indent="-182880">
              <a:spcBef>
                <a:spcPts val="0"/>
              </a:spcBef>
              <a:buClr>
                <a:srgbClr val="D34817">
                  <a:lumMod val="75000"/>
                </a:srgbClr>
              </a:buClr>
              <a:buSzPct val="85000"/>
              <a:buNone/>
            </a:pPr>
            <a:endParaRPr lang="en-US" sz="1050" dirty="0"/>
          </a:p>
          <a:p>
            <a:pPr marL="182880" lvl="0" indent="-182880">
              <a:spcBef>
                <a:spcPts val="0"/>
              </a:spcBef>
              <a:buClr>
                <a:srgbClr val="D34817">
                  <a:lumMod val="75000"/>
                </a:srgbClr>
              </a:buClr>
              <a:buSzPct val="85000"/>
              <a:buNone/>
            </a:pPr>
            <a:endParaRPr lang="en-US" sz="1050" dirty="0"/>
          </a:p>
        </p:txBody>
      </p:sp>
      <p:sp>
        <p:nvSpPr>
          <p:cNvPr id="8" name="Rectangle 7"/>
          <p:cNvSpPr/>
          <p:nvPr/>
        </p:nvSpPr>
        <p:spPr>
          <a:xfrm>
            <a:off x="921258" y="1427342"/>
            <a:ext cx="7659472" cy="447814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b="1" dirty="0"/>
              <a:t>1971</a:t>
            </a:r>
            <a:r>
              <a:rPr lang="en-US" dirty="0"/>
              <a:t> – Loveland Housing Authority formed.  </a:t>
            </a:r>
          </a:p>
          <a:p>
            <a:pPr>
              <a:spcAft>
                <a:spcPts val="1800"/>
              </a:spcAft>
            </a:pPr>
            <a:r>
              <a:rPr lang="en-US" b="1" dirty="0"/>
              <a:t>1994</a:t>
            </a:r>
            <a:r>
              <a:rPr lang="en-US" dirty="0"/>
              <a:t> – Adopted an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Affordable Housing Policy</a:t>
            </a:r>
            <a:r>
              <a:rPr lang="en-US" dirty="0"/>
              <a:t>.  </a:t>
            </a:r>
          </a:p>
          <a:p>
            <a:pPr>
              <a:spcAft>
                <a:spcPts val="1800"/>
              </a:spcAft>
            </a:pPr>
            <a:r>
              <a:rPr lang="en-US" b="1" dirty="0"/>
              <a:t>1999</a:t>
            </a:r>
            <a:r>
              <a:rPr lang="en-US" dirty="0"/>
              <a:t> – Affordable housing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deed restricted</a:t>
            </a:r>
            <a:r>
              <a:rPr lang="en-US" dirty="0"/>
              <a:t>. </a:t>
            </a:r>
          </a:p>
          <a:p>
            <a:pPr>
              <a:spcAft>
                <a:spcPts val="1800"/>
              </a:spcAft>
            </a:pPr>
            <a:r>
              <a:rPr lang="en-US" b="1" dirty="0"/>
              <a:t>2000</a:t>
            </a:r>
            <a:r>
              <a:rPr lang="en-US" dirty="0"/>
              <a:t> – CEF’s  and water </a:t>
            </a:r>
            <a:r>
              <a:rPr lang="en-US" b="1" dirty="0">
                <a:solidFill>
                  <a:schemeClr val="accent2"/>
                </a:solidFill>
              </a:rPr>
              <a:t>locked in </a:t>
            </a:r>
            <a:r>
              <a:rPr lang="en-US" dirty="0"/>
              <a:t>as of application date. </a:t>
            </a:r>
          </a:p>
          <a:p>
            <a:pPr>
              <a:spcAft>
                <a:spcPts val="1800"/>
              </a:spcAft>
            </a:pPr>
            <a:r>
              <a:rPr lang="en-US" b="1" dirty="0"/>
              <a:t>2002</a:t>
            </a:r>
            <a:r>
              <a:rPr lang="en-US" dirty="0"/>
              <a:t> – </a:t>
            </a:r>
            <a:r>
              <a:rPr lang="en-US" b="1" dirty="0">
                <a:solidFill>
                  <a:schemeClr val="accent2"/>
                </a:solidFill>
              </a:rPr>
              <a:t>Use tax credit </a:t>
            </a:r>
            <a:r>
              <a:rPr lang="en-US" dirty="0"/>
              <a:t>added as an </a:t>
            </a:r>
            <a:r>
              <a:rPr lang="en-US" b="1" dirty="0">
                <a:solidFill>
                  <a:schemeClr val="accent2"/>
                </a:solidFill>
              </a:rPr>
              <a:t>incentive</a:t>
            </a:r>
            <a:r>
              <a:rPr lang="en-US" dirty="0"/>
              <a:t>.    </a:t>
            </a:r>
          </a:p>
          <a:p>
            <a:pPr>
              <a:spcAft>
                <a:spcPts val="1800"/>
              </a:spcAft>
            </a:pPr>
            <a:r>
              <a:rPr lang="en-US" b="1" dirty="0"/>
              <a:t>2009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– Code amended to make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fee waivers predictable</a:t>
            </a:r>
            <a:r>
              <a:rPr lang="en-US" dirty="0"/>
              <a:t>.  </a:t>
            </a:r>
          </a:p>
          <a:p>
            <a:pPr>
              <a:spcAft>
                <a:spcPts val="1800"/>
              </a:spcAft>
            </a:pPr>
            <a:r>
              <a:rPr lang="en-US" b="1" dirty="0"/>
              <a:t>2011</a:t>
            </a:r>
            <a:r>
              <a:rPr lang="en-US" dirty="0"/>
              <a:t> – Five-year rolling lock. 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Participation of City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Council</a:t>
            </a:r>
            <a:r>
              <a:rPr lang="en-US" dirty="0" smtClean="0"/>
              <a:t> </a:t>
            </a:r>
            <a:r>
              <a:rPr lang="en-US" dirty="0"/>
              <a:t>in designation process.  </a:t>
            </a:r>
            <a:endParaRPr lang="en-US" dirty="0" smtClean="0"/>
          </a:p>
          <a:p>
            <a:pPr>
              <a:spcAft>
                <a:spcPts val="1800"/>
              </a:spcAft>
            </a:pPr>
            <a:r>
              <a:rPr lang="en-US" b="1" dirty="0" smtClean="0"/>
              <a:t>2017</a:t>
            </a:r>
            <a:r>
              <a:rPr lang="en-US" dirty="0" smtClean="0"/>
              <a:t> –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Re-wrote Affordable Housing Code </a:t>
            </a:r>
            <a:r>
              <a:rPr lang="en-US" dirty="0" smtClean="0"/>
              <a:t>to make it harder to sell at market rate.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22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2F4A-5E69-4655-BF16-99775B6DBE71}" type="slidenum">
              <a:rPr lang="en-US" smtClean="0"/>
              <a:t>4</a:t>
            </a:fld>
            <a:endParaRPr lang="en-US"/>
          </a:p>
        </p:txBody>
      </p:sp>
      <p:sp>
        <p:nvSpPr>
          <p:cNvPr id="4" name="Shape 94"/>
          <p:cNvSpPr txBox="1">
            <a:spLocks/>
          </p:cNvSpPr>
          <p:nvPr/>
        </p:nvSpPr>
        <p:spPr>
          <a:xfrm>
            <a:off x="0" y="1"/>
            <a:ext cx="9144000" cy="123859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4000" b="1" dirty="0" smtClean="0">
                <a:solidFill>
                  <a:schemeClr val="tx2"/>
                </a:solidFill>
                <a:latin typeface="Lato Regular"/>
              </a:rPr>
              <a:t>Qualifying</a:t>
            </a:r>
            <a:endParaRPr lang="en" sz="4000" b="1" dirty="0">
              <a:solidFill>
                <a:schemeClr val="tx2"/>
              </a:solidFill>
              <a:latin typeface="Lato Regula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63217"/>
            <a:ext cx="9144000" cy="24938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hape 95"/>
          <p:cNvSpPr txBox="1">
            <a:spLocks/>
          </p:cNvSpPr>
          <p:nvPr/>
        </p:nvSpPr>
        <p:spPr>
          <a:xfrm>
            <a:off x="0" y="1487978"/>
            <a:ext cx="9144000" cy="436418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</a:pPr>
            <a:endParaRPr lang="en-US" sz="1150" b="1" dirty="0">
              <a:solidFill>
                <a:srgbClr val="0F359F"/>
              </a:solidFill>
              <a:latin typeface="Goudy Old Style" panose="02020502050305020303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en-US" sz="1150" b="1" dirty="0">
              <a:solidFill>
                <a:srgbClr val="0F359F"/>
              </a:solidFill>
              <a:latin typeface="Goudy Old Style" panose="020205020503050203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7521" y="5701091"/>
            <a:ext cx="7548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2400" b="1" dirty="0" smtClean="0">
                <a:latin typeface="+mj-lt"/>
              </a:rPr>
              <a:t>Total </a:t>
            </a:r>
            <a:r>
              <a:rPr lang="en-US" sz="2400" b="1" dirty="0">
                <a:latin typeface="+mj-lt"/>
              </a:rPr>
              <a:t>gross household </a:t>
            </a:r>
            <a:r>
              <a:rPr lang="en-US" sz="2400" b="1" dirty="0" smtClean="0">
                <a:latin typeface="+mj-lt"/>
              </a:rPr>
              <a:t>income adjusted </a:t>
            </a:r>
            <a:r>
              <a:rPr lang="en-US" sz="2400" b="1" dirty="0">
                <a:latin typeface="+mj-lt"/>
              </a:rPr>
              <a:t>for household </a:t>
            </a:r>
            <a:r>
              <a:rPr lang="en-US" sz="2400" b="1" dirty="0" smtClean="0">
                <a:latin typeface="+mj-lt"/>
              </a:rPr>
              <a:t>size.</a:t>
            </a:r>
            <a:endParaRPr lang="en-US" sz="2400" b="1" dirty="0"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924" y="1671281"/>
            <a:ext cx="6664527" cy="388413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753886" y="3956543"/>
            <a:ext cx="657343" cy="4492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0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2F4A-5E69-4655-BF16-99775B6DBE71}" type="slidenum">
              <a:rPr lang="en-US" smtClean="0"/>
              <a:t>5</a:t>
            </a:fld>
            <a:endParaRPr lang="en-US"/>
          </a:p>
        </p:txBody>
      </p:sp>
      <p:sp>
        <p:nvSpPr>
          <p:cNvPr id="4" name="Shape 94"/>
          <p:cNvSpPr txBox="1">
            <a:spLocks/>
          </p:cNvSpPr>
          <p:nvPr/>
        </p:nvSpPr>
        <p:spPr>
          <a:xfrm>
            <a:off x="0" y="1"/>
            <a:ext cx="9144000" cy="123859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4000" b="1" dirty="0">
                <a:solidFill>
                  <a:schemeClr val="tx2"/>
                </a:solidFill>
                <a:latin typeface="Lato Regular"/>
              </a:rPr>
              <a:t>Required </a:t>
            </a:r>
            <a:r>
              <a:rPr lang="en-US" sz="4000" b="1" dirty="0" smtClean="0">
                <a:solidFill>
                  <a:schemeClr val="tx2"/>
                </a:solidFill>
                <a:latin typeface="Lato Regular"/>
              </a:rPr>
              <a:t>Documents</a:t>
            </a:r>
            <a:endParaRPr lang="en" sz="4000" b="1" dirty="0">
              <a:solidFill>
                <a:schemeClr val="tx2"/>
              </a:solidFill>
              <a:latin typeface="Lato Regula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63217"/>
            <a:ext cx="9144000" cy="24938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hape 95"/>
          <p:cNvSpPr txBox="1">
            <a:spLocks/>
          </p:cNvSpPr>
          <p:nvPr/>
        </p:nvSpPr>
        <p:spPr>
          <a:xfrm>
            <a:off x="465826" y="2432649"/>
            <a:ext cx="8678174" cy="268281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</a:pPr>
            <a:endParaRPr lang="en-US" sz="1150" b="1" dirty="0">
              <a:latin typeface="Goudy Old Style" panose="02020502050305020303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,"/>
            </a:pPr>
            <a:r>
              <a:rPr lang="en-US" sz="2400" b="1" dirty="0" smtClean="0">
                <a:latin typeface="+mj-lt"/>
              </a:rPr>
              <a:t>  Qualified </a:t>
            </a:r>
            <a:r>
              <a:rPr lang="en-US" sz="2400" b="1" dirty="0">
                <a:latin typeface="+mj-lt"/>
              </a:rPr>
              <a:t>Affordable Housing </a:t>
            </a:r>
            <a:r>
              <a:rPr lang="en-US" sz="2400" b="1" dirty="0" smtClean="0">
                <a:latin typeface="+mj-lt"/>
              </a:rPr>
              <a:t>application </a:t>
            </a:r>
            <a:endParaRPr lang="en-US" sz="2400" b="1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latin typeface="+mj-lt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,"/>
            </a:pPr>
            <a:r>
              <a:rPr lang="en-US" sz="2400" b="1" dirty="0" smtClean="0">
                <a:latin typeface="+mj-lt"/>
              </a:rPr>
              <a:t>  Income verification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latin typeface="+mj-lt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,"/>
            </a:pPr>
            <a:r>
              <a:rPr lang="en-US" sz="2400" b="1" dirty="0" smtClean="0">
                <a:latin typeface="+mj-lt"/>
              </a:rPr>
              <a:t>  Loan </a:t>
            </a:r>
            <a:r>
              <a:rPr lang="en-US" sz="2400" b="1" dirty="0">
                <a:latin typeface="+mj-lt"/>
              </a:rPr>
              <a:t>application </a:t>
            </a:r>
            <a:r>
              <a:rPr lang="en-US" sz="2400" b="1" dirty="0" smtClean="0">
                <a:latin typeface="+mj-lt"/>
              </a:rPr>
              <a:t>and </a:t>
            </a:r>
            <a:r>
              <a:rPr lang="en-US" sz="2400" b="1" dirty="0">
                <a:latin typeface="+mj-lt"/>
              </a:rPr>
              <a:t>qualification letter </a:t>
            </a:r>
          </a:p>
          <a:p>
            <a:pPr algn="ctr">
              <a:spcBef>
                <a:spcPts val="0"/>
              </a:spcBef>
              <a:buNone/>
            </a:pPr>
            <a:endParaRPr lang="en-US" sz="1150" dirty="0">
              <a:solidFill>
                <a:srgbClr val="0F359F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123" y="2857235"/>
            <a:ext cx="2236124" cy="1539572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165773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2F4A-5E69-4655-BF16-99775B6DBE71}" type="slidenum">
              <a:rPr lang="en-US" smtClean="0"/>
              <a:t>6</a:t>
            </a:fld>
            <a:endParaRPr lang="en-US"/>
          </a:p>
        </p:txBody>
      </p:sp>
      <p:sp>
        <p:nvSpPr>
          <p:cNvPr id="4" name="Shape 94"/>
          <p:cNvSpPr txBox="1">
            <a:spLocks/>
          </p:cNvSpPr>
          <p:nvPr/>
        </p:nvSpPr>
        <p:spPr>
          <a:xfrm>
            <a:off x="0" y="1"/>
            <a:ext cx="9144000" cy="128016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4000" b="1" dirty="0">
                <a:solidFill>
                  <a:schemeClr val="tx2"/>
                </a:solidFill>
                <a:latin typeface="Goudy Old Style" panose="02020502050305020303" pitchFamily="18" charset="0"/>
              </a:rPr>
              <a:t> </a:t>
            </a:r>
            <a:r>
              <a:rPr lang="en-US" sz="4000" b="1" dirty="0" smtClean="0">
                <a:solidFill>
                  <a:schemeClr val="tx2"/>
                </a:solidFill>
                <a:latin typeface="Lato Regular"/>
              </a:rPr>
              <a:t>Qualifying</a:t>
            </a:r>
            <a:endParaRPr lang="en" sz="4000" b="1" dirty="0">
              <a:solidFill>
                <a:schemeClr val="tx2"/>
              </a:solidFill>
              <a:latin typeface="Lato Regula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1280161"/>
            <a:ext cx="9143999" cy="24938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hape 95"/>
          <p:cNvSpPr txBox="1">
            <a:spLocks/>
          </p:cNvSpPr>
          <p:nvPr/>
        </p:nvSpPr>
        <p:spPr>
          <a:xfrm>
            <a:off x="0" y="2429828"/>
            <a:ext cx="9144000" cy="356615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,"/>
            </a:pPr>
            <a:r>
              <a:rPr lang="en-US" sz="2400" b="1" dirty="0" smtClean="0">
                <a:latin typeface="Goudy Old Style" panose="02020502050305020303" pitchFamily="18" charset="0"/>
              </a:rPr>
              <a:t>  </a:t>
            </a:r>
            <a:r>
              <a:rPr lang="en-US" sz="2400" b="1" dirty="0" smtClean="0">
                <a:latin typeface="+mj-lt"/>
              </a:rPr>
              <a:t>All </a:t>
            </a:r>
            <a:r>
              <a:rPr lang="en-US" sz="2400" b="1" dirty="0">
                <a:latin typeface="+mj-lt"/>
              </a:rPr>
              <a:t>adults in household must meet income </a:t>
            </a:r>
            <a:r>
              <a:rPr lang="en-US" sz="2400" b="1" dirty="0" smtClean="0">
                <a:latin typeface="+mj-lt"/>
              </a:rPr>
              <a:t>limits. </a:t>
            </a:r>
            <a:endParaRPr lang="en-US" sz="2400" b="1" dirty="0">
              <a:latin typeface="+mj-lt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,"/>
            </a:pPr>
            <a:endParaRPr lang="en-US" sz="2400" b="1" dirty="0">
              <a:latin typeface="+mj-lt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,"/>
            </a:pPr>
            <a:r>
              <a:rPr lang="en-US" sz="2400" b="1" dirty="0" smtClean="0">
                <a:latin typeface="+mj-lt"/>
              </a:rPr>
              <a:t>  Do </a:t>
            </a:r>
            <a:r>
              <a:rPr lang="en-US" sz="2400" b="1" dirty="0">
                <a:latin typeface="+mj-lt"/>
              </a:rPr>
              <a:t>not have to be a first time home </a:t>
            </a:r>
            <a:r>
              <a:rPr lang="en-US" sz="2400" b="1" dirty="0" smtClean="0">
                <a:latin typeface="+mj-lt"/>
              </a:rPr>
              <a:t>buyer. </a:t>
            </a:r>
            <a:endParaRPr lang="en-US" sz="2400" b="1" dirty="0">
              <a:latin typeface="+mj-lt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,"/>
            </a:pPr>
            <a:endParaRPr lang="en-US" sz="2400" b="1" dirty="0">
              <a:latin typeface="+mj-lt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,"/>
            </a:pPr>
            <a:r>
              <a:rPr lang="en-US" sz="2400" b="1" dirty="0" smtClean="0">
                <a:latin typeface="+mj-lt"/>
              </a:rPr>
              <a:t>  Must </a:t>
            </a:r>
            <a:r>
              <a:rPr lang="en-US" sz="2400" b="1" dirty="0">
                <a:latin typeface="+mj-lt"/>
              </a:rPr>
              <a:t>be able to qualify for a </a:t>
            </a:r>
            <a:r>
              <a:rPr lang="en-US" sz="2400" b="1" dirty="0" smtClean="0">
                <a:latin typeface="+mj-lt"/>
              </a:rPr>
              <a:t>mortgage through traditional process.</a:t>
            </a:r>
            <a:endParaRPr lang="en-US" sz="2400" b="1" dirty="0">
              <a:latin typeface="+mj-lt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,"/>
            </a:pPr>
            <a:endParaRPr lang="en-US" sz="2400" b="1" dirty="0">
              <a:latin typeface="+mj-lt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,"/>
            </a:pPr>
            <a:r>
              <a:rPr lang="en-US" sz="2400" b="1" dirty="0" smtClean="0">
                <a:latin typeface="+mj-lt"/>
              </a:rPr>
              <a:t>  Income </a:t>
            </a:r>
            <a:r>
              <a:rPr lang="en-US" sz="2400" b="1" dirty="0">
                <a:latin typeface="+mj-lt"/>
              </a:rPr>
              <a:t>verification is valid for six months unless purchase contract has been signed.  Applicant must notify the City of Loveland immediately if income changes and prior to </a:t>
            </a:r>
            <a:r>
              <a:rPr lang="en-US" sz="2400" b="1" dirty="0" smtClean="0">
                <a:latin typeface="+mj-lt"/>
              </a:rPr>
              <a:t>purchase.</a:t>
            </a:r>
            <a:endParaRPr lang="en-US" sz="2400" b="1" dirty="0">
              <a:latin typeface="+mj-lt"/>
            </a:endParaRPr>
          </a:p>
          <a:p>
            <a:pPr algn="ctr">
              <a:spcBef>
                <a:spcPts val="0"/>
              </a:spcBef>
              <a:buNone/>
            </a:pPr>
            <a:endParaRPr lang="en-US" sz="1600" b="1" dirty="0">
              <a:solidFill>
                <a:srgbClr val="0F359F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1485" y="2560321"/>
            <a:ext cx="1828863" cy="1233169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243188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2F4A-5E69-4655-BF16-99775B6DBE71}" type="slidenum">
              <a:rPr lang="en-US" smtClean="0"/>
              <a:t>7</a:t>
            </a:fld>
            <a:endParaRPr lang="en-US"/>
          </a:p>
        </p:txBody>
      </p:sp>
      <p:sp>
        <p:nvSpPr>
          <p:cNvPr id="4" name="Shape 94"/>
          <p:cNvSpPr txBox="1">
            <a:spLocks/>
          </p:cNvSpPr>
          <p:nvPr/>
        </p:nvSpPr>
        <p:spPr>
          <a:xfrm>
            <a:off x="0" y="1"/>
            <a:ext cx="9085811" cy="118871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4000" b="1" dirty="0">
                <a:solidFill>
                  <a:schemeClr val="tx2"/>
                </a:solidFill>
                <a:latin typeface="Lato Regular"/>
              </a:rPr>
              <a:t>Deed </a:t>
            </a:r>
            <a:r>
              <a:rPr lang="en-US" sz="4000" b="1" dirty="0" smtClean="0">
                <a:solidFill>
                  <a:schemeClr val="tx2"/>
                </a:solidFill>
                <a:latin typeface="Lato Regular"/>
              </a:rPr>
              <a:t>Restriction: City Code</a:t>
            </a:r>
            <a:endParaRPr lang="en" sz="4000" b="1" dirty="0">
              <a:solidFill>
                <a:schemeClr val="tx2"/>
              </a:solidFill>
              <a:latin typeface="Lato Regula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88720"/>
            <a:ext cx="9144000" cy="24938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hape 95"/>
          <p:cNvSpPr txBox="1">
            <a:spLocks/>
          </p:cNvSpPr>
          <p:nvPr/>
        </p:nvSpPr>
        <p:spPr>
          <a:xfrm>
            <a:off x="0" y="1620983"/>
            <a:ext cx="9144000" cy="40898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>
              <a:buNone/>
            </a:pPr>
            <a:endParaRPr lang="en-US" b="1" dirty="0" smtClean="0">
              <a:solidFill>
                <a:srgbClr val="FF0000"/>
              </a:solidFill>
              <a:latin typeface="Goudy Old Style" panose="02020502050305020303" pitchFamily="18" charset="0"/>
            </a:endParaRPr>
          </a:p>
          <a:p>
            <a:pPr marL="274320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(18.16.05.08)  </a:t>
            </a:r>
            <a:r>
              <a:rPr lang="en-US" b="1" dirty="0"/>
              <a:t>The builder received fee waivers that City would ordinarily </a:t>
            </a:r>
            <a:r>
              <a:rPr lang="en-US" b="1" dirty="0" smtClean="0"/>
              <a:t>charge </a:t>
            </a:r>
            <a:r>
              <a:rPr lang="en-US" b="1" dirty="0"/>
              <a:t>on new developments.  Deed restriction is required</a:t>
            </a:r>
            <a:r>
              <a:rPr lang="en-US" b="1" dirty="0" smtClean="0"/>
              <a:t>.</a:t>
            </a:r>
          </a:p>
          <a:p>
            <a:pPr marL="274320" lvl="1" indent="0">
              <a:buNone/>
            </a:pPr>
            <a:r>
              <a:rPr lang="en-US" b="1" dirty="0" smtClean="0"/>
              <a:t>  </a:t>
            </a:r>
            <a:endParaRPr lang="en-US" b="1" dirty="0"/>
          </a:p>
          <a:p>
            <a:pPr lvl="0">
              <a:buFont typeface="Wingdings" panose="05000000000000000000" pitchFamily="2" charset="2"/>
              <a:buChar char=","/>
            </a:pPr>
            <a:r>
              <a:rPr lang="en-US" sz="2400" dirty="0"/>
              <a:t>  When does the promise to </a:t>
            </a:r>
            <a:r>
              <a:rPr lang="en-US" sz="2400" dirty="0" smtClean="0"/>
              <a:t>sell </a:t>
            </a:r>
            <a:r>
              <a:rPr lang="en-US" sz="2400" dirty="0"/>
              <a:t>to a qualified household end? </a:t>
            </a:r>
          </a:p>
          <a:p>
            <a:pPr lvl="1">
              <a:buFont typeface="Wingdings" panose="05000000000000000000" pitchFamily="2" charset="2"/>
              <a:buChar char="F"/>
            </a:pPr>
            <a:r>
              <a:rPr lang="en-US" dirty="0" smtClean="0">
                <a:sym typeface="Wingdings" panose="05000000000000000000" pitchFamily="2" charset="2"/>
              </a:rPr>
              <a:t>	</a:t>
            </a:r>
            <a:r>
              <a:rPr lang="en-US" dirty="0" smtClean="0"/>
              <a:t>20 </a:t>
            </a:r>
            <a:r>
              <a:rPr lang="en-US" dirty="0"/>
              <a:t>years from the date the house was first </a:t>
            </a:r>
            <a:r>
              <a:rPr lang="en-US" dirty="0" smtClean="0"/>
              <a:t>purchased</a:t>
            </a:r>
          </a:p>
          <a:p>
            <a:pPr lvl="1">
              <a:buFont typeface="Wingdings" panose="05000000000000000000" pitchFamily="2" charset="2"/>
              <a:buChar char="F"/>
            </a:pPr>
            <a:r>
              <a:rPr lang="en-US" dirty="0"/>
              <a:t>	</a:t>
            </a:r>
            <a:r>
              <a:rPr lang="en-US" dirty="0" smtClean="0"/>
              <a:t>If </a:t>
            </a:r>
            <a:r>
              <a:rPr lang="en-US" dirty="0"/>
              <a:t>house is foreclosed on and the bank now owns the </a:t>
            </a:r>
            <a:r>
              <a:rPr lang="en-US" dirty="0" smtClean="0"/>
              <a:t>property</a:t>
            </a:r>
            <a:endParaRPr lang="en-US" dirty="0"/>
          </a:p>
          <a:p>
            <a:pPr marL="457200" lvl="1" indent="0">
              <a:buNone/>
            </a:pPr>
            <a:endParaRPr lang="en-US" sz="1600" b="1" dirty="0">
              <a:latin typeface="Goudy Old Style" panose="02020502050305020303" pitchFamily="18" charset="0"/>
              <a:sym typeface="Wingdings" panose="05000000000000000000" pitchFamily="2" charset="2"/>
            </a:endParaRPr>
          </a:p>
          <a:p>
            <a:pPr lvl="1"/>
            <a:endParaRPr lang="en-US" sz="1600" dirty="0"/>
          </a:p>
          <a:p>
            <a:pPr marL="0" indent="0">
              <a:buNone/>
            </a:pPr>
            <a:endParaRPr lang="en-US" sz="1600" dirty="0">
              <a:solidFill>
                <a:srgbClr val="0F359F"/>
              </a:solidFill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28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2F4A-5E69-4655-BF16-99775B6DBE71}" type="slidenum">
              <a:rPr lang="en-US" smtClean="0"/>
              <a:t>8</a:t>
            </a:fld>
            <a:endParaRPr lang="en-US"/>
          </a:p>
        </p:txBody>
      </p:sp>
      <p:sp>
        <p:nvSpPr>
          <p:cNvPr id="4" name="Shape 94"/>
          <p:cNvSpPr txBox="1">
            <a:spLocks/>
          </p:cNvSpPr>
          <p:nvPr/>
        </p:nvSpPr>
        <p:spPr>
          <a:xfrm>
            <a:off x="0" y="1"/>
            <a:ext cx="9085811" cy="1213657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4000" b="1" dirty="0">
                <a:solidFill>
                  <a:schemeClr val="tx2"/>
                </a:solidFill>
                <a:latin typeface="Lato Regular"/>
              </a:rPr>
              <a:t>Deed </a:t>
            </a:r>
            <a:r>
              <a:rPr lang="en-US" sz="4000" b="1" dirty="0" smtClean="0">
                <a:solidFill>
                  <a:schemeClr val="tx2"/>
                </a:solidFill>
                <a:latin typeface="Lato Regular"/>
              </a:rPr>
              <a:t>Restriction</a:t>
            </a:r>
            <a:endParaRPr lang="en" sz="4000" b="1" dirty="0">
              <a:solidFill>
                <a:schemeClr val="tx2"/>
              </a:solidFill>
              <a:latin typeface="Lato Regula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13658"/>
            <a:ext cx="9144000" cy="24938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hape 95"/>
          <p:cNvSpPr txBox="1">
            <a:spLocks/>
          </p:cNvSpPr>
          <p:nvPr/>
        </p:nvSpPr>
        <p:spPr>
          <a:xfrm>
            <a:off x="628650" y="2579298"/>
            <a:ext cx="8515350" cy="269928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1200"/>
              </a:spcBef>
              <a:buSzPct val="85000"/>
              <a:buFont typeface="Wingdings" panose="05000000000000000000" pitchFamily="2" charset="2"/>
              <a:buChar char=","/>
            </a:pPr>
            <a:r>
              <a:rPr lang="en-US" sz="2400" b="1" dirty="0" smtClean="0">
                <a:latin typeface="+mj-lt"/>
              </a:rPr>
              <a:t>  Covenants, or promise, that runs with the land</a:t>
            </a:r>
          </a:p>
          <a:p>
            <a:pPr lvl="0">
              <a:spcBef>
                <a:spcPts val="1200"/>
              </a:spcBef>
              <a:buSzPct val="85000"/>
              <a:buFont typeface="Wingdings" panose="05000000000000000000" pitchFamily="2" charset="2"/>
              <a:buChar char=","/>
            </a:pPr>
            <a:r>
              <a:rPr lang="en-US" sz="2400" b="1" dirty="0" smtClean="0">
                <a:latin typeface="Goudy Old Style" panose="02020502050305020303" pitchFamily="18" charset="0"/>
              </a:rPr>
              <a:t>  </a:t>
            </a:r>
            <a:r>
              <a:rPr lang="en-US" sz="2400" b="1" dirty="0" smtClean="0">
                <a:latin typeface="+mj-lt"/>
              </a:rPr>
              <a:t>Binding </a:t>
            </a:r>
            <a:r>
              <a:rPr lang="en-US" sz="2400" b="1" dirty="0">
                <a:latin typeface="+mj-lt"/>
              </a:rPr>
              <a:t>on each subsequent </a:t>
            </a:r>
            <a:r>
              <a:rPr lang="en-US" sz="2400" b="1" dirty="0" smtClean="0">
                <a:latin typeface="+mj-lt"/>
              </a:rPr>
              <a:t>owner</a:t>
            </a:r>
            <a:endParaRPr lang="en-US" sz="2400" b="1" dirty="0" smtClean="0">
              <a:latin typeface="Goudy Old Style" panose="02020502050305020303" pitchFamily="18" charset="0"/>
            </a:endParaRPr>
          </a:p>
          <a:p>
            <a:pPr lvl="0">
              <a:spcBef>
                <a:spcPts val="1200"/>
              </a:spcBef>
              <a:buSzPct val="85000"/>
              <a:buFont typeface="Wingdings" panose="05000000000000000000" pitchFamily="2" charset="2"/>
              <a:buChar char=","/>
            </a:pPr>
            <a:r>
              <a:rPr lang="en-US" sz="2400" b="1" dirty="0" smtClean="0">
                <a:latin typeface="Goudy Old Style" panose="02020502050305020303" pitchFamily="18" charset="0"/>
              </a:rPr>
              <a:t>  </a:t>
            </a:r>
            <a:r>
              <a:rPr lang="en-US" sz="2400" b="1" dirty="0" smtClean="0">
                <a:latin typeface="+mj-lt"/>
              </a:rPr>
              <a:t>Automatically expires after 20 years </a:t>
            </a:r>
            <a:endParaRPr lang="en-US" sz="2400" b="1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244" y="2579298"/>
            <a:ext cx="1632713" cy="195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0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12F4A-5E69-4655-BF16-99775B6DBE71}" type="slidenum">
              <a:rPr lang="en-US" smtClean="0"/>
              <a:t>9</a:t>
            </a:fld>
            <a:endParaRPr lang="en-US"/>
          </a:p>
        </p:txBody>
      </p:sp>
      <p:sp>
        <p:nvSpPr>
          <p:cNvPr id="4" name="Shape 94"/>
          <p:cNvSpPr txBox="1">
            <a:spLocks/>
          </p:cNvSpPr>
          <p:nvPr/>
        </p:nvSpPr>
        <p:spPr>
          <a:xfrm>
            <a:off x="0" y="0"/>
            <a:ext cx="9144000" cy="129741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4000" b="1" dirty="0" smtClean="0">
                <a:solidFill>
                  <a:schemeClr val="tx2"/>
                </a:solidFill>
                <a:latin typeface="Lato Regular"/>
              </a:rPr>
              <a:t>Real Estate Documents</a:t>
            </a:r>
            <a:endParaRPr lang="en" sz="4000" b="1" dirty="0">
              <a:solidFill>
                <a:schemeClr val="tx2"/>
              </a:solidFill>
              <a:latin typeface="Lato Regula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97418"/>
            <a:ext cx="9144000" cy="24938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hape 95"/>
          <p:cNvSpPr txBox="1">
            <a:spLocks/>
          </p:cNvSpPr>
          <p:nvPr/>
        </p:nvSpPr>
        <p:spPr>
          <a:xfrm>
            <a:off x="137584" y="2185611"/>
            <a:ext cx="8848473" cy="36416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</a:pPr>
            <a:endParaRPr lang="en" sz="1200" dirty="0">
              <a:solidFill>
                <a:schemeClr val="tx2"/>
              </a:solidFill>
              <a:latin typeface="Lato Regular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61" y="1819605"/>
            <a:ext cx="7104917" cy="348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3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9E41DED2BFD64EB0A2AFEF78458701" ma:contentTypeVersion="2" ma:contentTypeDescription="Create a new document." ma:contentTypeScope="" ma:versionID="d66ce0c0c183c9ed32fc586aa858f138">
  <xsd:schema xmlns:xsd="http://www.w3.org/2001/XMLSchema" xmlns:xs="http://www.w3.org/2001/XMLSchema" xmlns:p="http://schemas.microsoft.com/office/2006/metadata/properties" xmlns:ns2="ec1c797f-f2b3-4c01-8a28-35ebb43d63ab" targetNamespace="http://schemas.microsoft.com/office/2006/metadata/properties" ma:root="true" ma:fieldsID="c74baca52d8c4608081c1dd008911382" ns2:_="">
    <xsd:import namespace="ec1c797f-f2b3-4c01-8a28-35ebb43d63ab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1c797f-f2b3-4c01-8a28-35ebb43d63a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F633BC-C920-4EBF-9161-666673D3F2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815FAC-317F-44B0-8288-2A0C653220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1c797f-f2b3-4c01-8a28-35ebb43d63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7FDCC9E-8AC5-4DA7-A930-409C4D229318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ec1c797f-f2b3-4c01-8a28-35ebb43d63ab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4477</TotalTime>
  <Words>600</Words>
  <Application>Microsoft Office PowerPoint</Application>
  <PresentationFormat>On-screen Show (4:3)</PresentationFormat>
  <Paragraphs>144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Goudy Old Style</vt:lpstr>
      <vt:lpstr>Lato Regular</vt:lpstr>
      <vt:lpstr>Muli Regular</vt:lpstr>
      <vt:lpstr>Symbol</vt:lpstr>
      <vt:lpstr>Times New Roman</vt:lpstr>
      <vt:lpstr>Wingdings</vt:lpstr>
      <vt:lpstr>Office Theme</vt:lpstr>
      <vt:lpstr>City of Loveland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Loveland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Annette Gilbert</dc:creator>
  <cp:lastModifiedBy>hadea</cp:lastModifiedBy>
  <cp:revision>135</cp:revision>
  <cp:lastPrinted>2019-02-22T19:18:24Z</cp:lastPrinted>
  <dcterms:created xsi:type="dcterms:W3CDTF">2018-05-23T22:35:07Z</dcterms:created>
  <dcterms:modified xsi:type="dcterms:W3CDTF">2019-09-19T19:21:14Z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0x010100CC9E41DED2BFD64EB0A2AFEF78458701</vt:lpwstr>
  </property>
</Properties>
</file>