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28"/>
  </p:notesMasterIdLst>
  <p:sldIdLst>
    <p:sldId id="256" r:id="rId2"/>
    <p:sldId id="266" r:id="rId3"/>
    <p:sldId id="257" r:id="rId4"/>
    <p:sldId id="258" r:id="rId5"/>
    <p:sldId id="259" r:id="rId6"/>
    <p:sldId id="297" r:id="rId7"/>
    <p:sldId id="296" r:id="rId8"/>
    <p:sldId id="260" r:id="rId9"/>
    <p:sldId id="289" r:id="rId10"/>
    <p:sldId id="290" r:id="rId11"/>
    <p:sldId id="291" r:id="rId12"/>
    <p:sldId id="295" r:id="rId13"/>
    <p:sldId id="293" r:id="rId14"/>
    <p:sldId id="287" r:id="rId15"/>
    <p:sldId id="263" r:id="rId16"/>
    <p:sldId id="267" r:id="rId17"/>
    <p:sldId id="268" r:id="rId18"/>
    <p:sldId id="272" r:id="rId19"/>
    <p:sldId id="273" r:id="rId20"/>
    <p:sldId id="280" r:id="rId21"/>
    <p:sldId id="275" r:id="rId22"/>
    <p:sldId id="276" r:id="rId23"/>
    <p:sldId id="274" r:id="rId24"/>
    <p:sldId id="282" r:id="rId25"/>
    <p:sldId id="285" r:id="rId26"/>
    <p:sldId id="265"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34" autoAdjust="0"/>
    <p:restoredTop sz="96196" autoAdjust="0"/>
  </p:normalViewPr>
  <p:slideViewPr>
    <p:cSldViewPr snapToGrid="0">
      <p:cViewPr varScale="1">
        <p:scale>
          <a:sx n="105" d="100"/>
          <a:sy n="105" d="100"/>
        </p:scale>
        <p:origin x="61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0DB5BF-5F5F-41DD-BFD4-93A4FF243C89}" type="doc">
      <dgm:prSet loTypeId="urn:microsoft.com/office/officeart/2005/8/layout/hProcess9" loCatId="process" qsTypeId="urn:microsoft.com/office/officeart/2005/8/quickstyle/simple1" qsCatId="simple" csTypeId="urn:microsoft.com/office/officeart/2005/8/colors/accent1_2" csCatId="accent1" phldr="1"/>
      <dgm:spPr/>
    </dgm:pt>
    <dgm:pt modelId="{9C6F4D61-58DC-45B1-9374-8C92974CC1E7}">
      <dgm:prSet phldrT="[Text]"/>
      <dgm:spPr/>
      <dgm:t>
        <a:bodyPr/>
        <a:lstStyle/>
        <a:p>
          <a:r>
            <a:rPr lang="en-US" dirty="0"/>
            <a:t>City of Loveland Human Services Grantmaking Review</a:t>
          </a:r>
        </a:p>
      </dgm:t>
    </dgm:pt>
    <dgm:pt modelId="{FFF03519-D7D4-4D7F-94B4-2C1443769CB8}" type="parTrans" cxnId="{79DE7423-66A7-450C-9ACB-27A0F09067C6}">
      <dgm:prSet/>
      <dgm:spPr/>
      <dgm:t>
        <a:bodyPr/>
        <a:lstStyle/>
        <a:p>
          <a:endParaRPr lang="en-US"/>
        </a:p>
      </dgm:t>
    </dgm:pt>
    <dgm:pt modelId="{3500F008-3714-4C3D-B8CC-1702E871711F}" type="sibTrans" cxnId="{79DE7423-66A7-450C-9ACB-27A0F09067C6}">
      <dgm:prSet/>
      <dgm:spPr/>
      <dgm:t>
        <a:bodyPr/>
        <a:lstStyle/>
        <a:p>
          <a:endParaRPr lang="en-US"/>
        </a:p>
      </dgm:t>
    </dgm:pt>
    <dgm:pt modelId="{937338AF-8427-4BD6-BC0B-813FAD1889CB}">
      <dgm:prSet phldrT="[Text]"/>
      <dgm:spPr/>
      <dgm:t>
        <a:bodyPr/>
        <a:lstStyle/>
        <a:p>
          <a:r>
            <a:rPr lang="en-US" dirty="0"/>
            <a:t>Policies and Practices Review with Grantees</a:t>
          </a:r>
        </a:p>
      </dgm:t>
    </dgm:pt>
    <dgm:pt modelId="{3AA7DE96-9E4E-4722-95D6-237E40D07FFC}" type="parTrans" cxnId="{52517A6E-13FF-4ED2-841F-E3332D721AF0}">
      <dgm:prSet/>
      <dgm:spPr/>
      <dgm:t>
        <a:bodyPr/>
        <a:lstStyle/>
        <a:p>
          <a:endParaRPr lang="en-US"/>
        </a:p>
      </dgm:t>
    </dgm:pt>
    <dgm:pt modelId="{4B40C2AA-69A3-44BA-8240-9EC5F7C97912}" type="sibTrans" cxnId="{52517A6E-13FF-4ED2-841F-E3332D721AF0}">
      <dgm:prSet/>
      <dgm:spPr/>
      <dgm:t>
        <a:bodyPr/>
        <a:lstStyle/>
        <a:p>
          <a:endParaRPr lang="en-US"/>
        </a:p>
      </dgm:t>
    </dgm:pt>
    <dgm:pt modelId="{B3FF7C1F-1428-4796-B11B-F0B393DC67AB}">
      <dgm:prSet phldrT="[Text]"/>
      <dgm:spPr/>
      <dgm:t>
        <a:bodyPr/>
        <a:lstStyle/>
        <a:p>
          <a:r>
            <a:rPr lang="en-US" dirty="0"/>
            <a:t>Agency Grantmaking Input and Recommendations for the Commission</a:t>
          </a:r>
        </a:p>
      </dgm:t>
    </dgm:pt>
    <dgm:pt modelId="{1FC99F1D-7E01-4156-BD26-E71E9CF77EE1}" type="parTrans" cxnId="{8AD4718E-BBAA-463E-BCA1-AF49057D2C08}">
      <dgm:prSet/>
      <dgm:spPr/>
      <dgm:t>
        <a:bodyPr/>
        <a:lstStyle/>
        <a:p>
          <a:endParaRPr lang="en-US"/>
        </a:p>
      </dgm:t>
    </dgm:pt>
    <dgm:pt modelId="{0C8A19A6-6818-4505-A854-0C37C2A4947E}" type="sibTrans" cxnId="{8AD4718E-BBAA-463E-BCA1-AF49057D2C08}">
      <dgm:prSet/>
      <dgm:spPr/>
      <dgm:t>
        <a:bodyPr/>
        <a:lstStyle/>
        <a:p>
          <a:endParaRPr lang="en-US"/>
        </a:p>
      </dgm:t>
    </dgm:pt>
    <dgm:pt modelId="{37FE24A4-02BF-4226-ACEF-6880CD7D8F44}" type="pres">
      <dgm:prSet presAssocID="{BF0DB5BF-5F5F-41DD-BFD4-93A4FF243C89}" presName="CompostProcess" presStyleCnt="0">
        <dgm:presLayoutVars>
          <dgm:dir/>
          <dgm:resizeHandles val="exact"/>
        </dgm:presLayoutVars>
      </dgm:prSet>
      <dgm:spPr/>
    </dgm:pt>
    <dgm:pt modelId="{9B74FFA0-9930-4113-8C34-40C31132C1FD}" type="pres">
      <dgm:prSet presAssocID="{BF0DB5BF-5F5F-41DD-BFD4-93A4FF243C89}" presName="arrow" presStyleLbl="bgShp" presStyleIdx="0" presStyleCnt="1"/>
      <dgm:spPr/>
    </dgm:pt>
    <dgm:pt modelId="{8B573996-D6F8-47CC-8CD6-CDB22C9C9F8A}" type="pres">
      <dgm:prSet presAssocID="{BF0DB5BF-5F5F-41DD-BFD4-93A4FF243C89}" presName="linearProcess" presStyleCnt="0"/>
      <dgm:spPr/>
    </dgm:pt>
    <dgm:pt modelId="{D82E01D4-F263-4864-A119-716BA0D45D74}" type="pres">
      <dgm:prSet presAssocID="{9C6F4D61-58DC-45B1-9374-8C92974CC1E7}" presName="textNode" presStyleLbl="node1" presStyleIdx="0" presStyleCnt="3">
        <dgm:presLayoutVars>
          <dgm:bulletEnabled val="1"/>
        </dgm:presLayoutVars>
      </dgm:prSet>
      <dgm:spPr/>
    </dgm:pt>
    <dgm:pt modelId="{5A0AB26B-5520-4321-88A4-4F7D0B18EA22}" type="pres">
      <dgm:prSet presAssocID="{3500F008-3714-4C3D-B8CC-1702E871711F}" presName="sibTrans" presStyleCnt="0"/>
      <dgm:spPr/>
    </dgm:pt>
    <dgm:pt modelId="{CA12D551-9F64-4D01-9B37-801E0503952A}" type="pres">
      <dgm:prSet presAssocID="{937338AF-8427-4BD6-BC0B-813FAD1889CB}" presName="textNode" presStyleLbl="node1" presStyleIdx="1" presStyleCnt="3">
        <dgm:presLayoutVars>
          <dgm:bulletEnabled val="1"/>
        </dgm:presLayoutVars>
      </dgm:prSet>
      <dgm:spPr/>
    </dgm:pt>
    <dgm:pt modelId="{4DF2F54B-A452-455C-8BD4-B91543972768}" type="pres">
      <dgm:prSet presAssocID="{4B40C2AA-69A3-44BA-8240-9EC5F7C97912}" presName="sibTrans" presStyleCnt="0"/>
      <dgm:spPr/>
    </dgm:pt>
    <dgm:pt modelId="{B67577E1-0CB1-42F0-9D09-6C6634D9B69F}" type="pres">
      <dgm:prSet presAssocID="{B3FF7C1F-1428-4796-B11B-F0B393DC67AB}" presName="textNode" presStyleLbl="node1" presStyleIdx="2" presStyleCnt="3" custLinFactNeighborX="6863">
        <dgm:presLayoutVars>
          <dgm:bulletEnabled val="1"/>
        </dgm:presLayoutVars>
      </dgm:prSet>
      <dgm:spPr/>
    </dgm:pt>
  </dgm:ptLst>
  <dgm:cxnLst>
    <dgm:cxn modelId="{79DE7423-66A7-450C-9ACB-27A0F09067C6}" srcId="{BF0DB5BF-5F5F-41DD-BFD4-93A4FF243C89}" destId="{9C6F4D61-58DC-45B1-9374-8C92974CC1E7}" srcOrd="0" destOrd="0" parTransId="{FFF03519-D7D4-4D7F-94B4-2C1443769CB8}" sibTransId="{3500F008-3714-4C3D-B8CC-1702E871711F}"/>
    <dgm:cxn modelId="{02EA413A-B070-4885-94AA-51C974E9F1BE}" type="presOf" srcId="{BF0DB5BF-5F5F-41DD-BFD4-93A4FF243C89}" destId="{37FE24A4-02BF-4226-ACEF-6880CD7D8F44}" srcOrd="0" destOrd="0" presId="urn:microsoft.com/office/officeart/2005/8/layout/hProcess9"/>
    <dgm:cxn modelId="{52517A6E-13FF-4ED2-841F-E3332D721AF0}" srcId="{BF0DB5BF-5F5F-41DD-BFD4-93A4FF243C89}" destId="{937338AF-8427-4BD6-BC0B-813FAD1889CB}" srcOrd="1" destOrd="0" parTransId="{3AA7DE96-9E4E-4722-95D6-237E40D07FFC}" sibTransId="{4B40C2AA-69A3-44BA-8240-9EC5F7C97912}"/>
    <dgm:cxn modelId="{8AD4718E-BBAA-463E-BCA1-AF49057D2C08}" srcId="{BF0DB5BF-5F5F-41DD-BFD4-93A4FF243C89}" destId="{B3FF7C1F-1428-4796-B11B-F0B393DC67AB}" srcOrd="2" destOrd="0" parTransId="{1FC99F1D-7E01-4156-BD26-E71E9CF77EE1}" sibTransId="{0C8A19A6-6818-4505-A854-0C37C2A4947E}"/>
    <dgm:cxn modelId="{68FB768F-2C58-436B-8B4C-D674DAA4D3C2}" type="presOf" srcId="{937338AF-8427-4BD6-BC0B-813FAD1889CB}" destId="{CA12D551-9F64-4D01-9B37-801E0503952A}" srcOrd="0" destOrd="0" presId="urn:microsoft.com/office/officeart/2005/8/layout/hProcess9"/>
    <dgm:cxn modelId="{AB9EA491-18DA-40E6-B81E-6DB5AD0D476C}" type="presOf" srcId="{9C6F4D61-58DC-45B1-9374-8C92974CC1E7}" destId="{D82E01D4-F263-4864-A119-716BA0D45D74}" srcOrd="0" destOrd="0" presId="urn:microsoft.com/office/officeart/2005/8/layout/hProcess9"/>
    <dgm:cxn modelId="{8BD0E2F0-0E10-4591-8E93-D34C54E117FE}" type="presOf" srcId="{B3FF7C1F-1428-4796-B11B-F0B393DC67AB}" destId="{B67577E1-0CB1-42F0-9D09-6C6634D9B69F}" srcOrd="0" destOrd="0" presId="urn:microsoft.com/office/officeart/2005/8/layout/hProcess9"/>
    <dgm:cxn modelId="{1273A682-3E13-44D3-BF37-729341BBC8B3}" type="presParOf" srcId="{37FE24A4-02BF-4226-ACEF-6880CD7D8F44}" destId="{9B74FFA0-9930-4113-8C34-40C31132C1FD}" srcOrd="0" destOrd="0" presId="urn:microsoft.com/office/officeart/2005/8/layout/hProcess9"/>
    <dgm:cxn modelId="{0873D234-500D-4FA8-A634-FD7682F81040}" type="presParOf" srcId="{37FE24A4-02BF-4226-ACEF-6880CD7D8F44}" destId="{8B573996-D6F8-47CC-8CD6-CDB22C9C9F8A}" srcOrd="1" destOrd="0" presId="urn:microsoft.com/office/officeart/2005/8/layout/hProcess9"/>
    <dgm:cxn modelId="{79C0CCBE-9B31-4804-B2E0-5F96937F6009}" type="presParOf" srcId="{8B573996-D6F8-47CC-8CD6-CDB22C9C9F8A}" destId="{D82E01D4-F263-4864-A119-716BA0D45D74}" srcOrd="0" destOrd="0" presId="urn:microsoft.com/office/officeart/2005/8/layout/hProcess9"/>
    <dgm:cxn modelId="{E64C96F6-A6ED-4586-B446-98FE6EFE375B}" type="presParOf" srcId="{8B573996-D6F8-47CC-8CD6-CDB22C9C9F8A}" destId="{5A0AB26B-5520-4321-88A4-4F7D0B18EA22}" srcOrd="1" destOrd="0" presId="urn:microsoft.com/office/officeart/2005/8/layout/hProcess9"/>
    <dgm:cxn modelId="{9D40DDD7-0DE8-412C-BB1A-5C7B0BAC4107}" type="presParOf" srcId="{8B573996-D6F8-47CC-8CD6-CDB22C9C9F8A}" destId="{CA12D551-9F64-4D01-9B37-801E0503952A}" srcOrd="2" destOrd="0" presId="urn:microsoft.com/office/officeart/2005/8/layout/hProcess9"/>
    <dgm:cxn modelId="{D197B03B-9BEF-4D67-9742-CAFF43504796}" type="presParOf" srcId="{8B573996-D6F8-47CC-8CD6-CDB22C9C9F8A}" destId="{4DF2F54B-A452-455C-8BD4-B91543972768}" srcOrd="3" destOrd="0" presId="urn:microsoft.com/office/officeart/2005/8/layout/hProcess9"/>
    <dgm:cxn modelId="{1E128DF5-026B-4777-8BC7-56A951CA4832}" type="presParOf" srcId="{8B573996-D6F8-47CC-8CD6-CDB22C9C9F8A}" destId="{B67577E1-0CB1-42F0-9D09-6C6634D9B69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4FFA0-9930-4113-8C34-40C31132C1FD}">
      <dsp:nvSpPr>
        <dsp:cNvPr id="0" name=""/>
        <dsp:cNvSpPr/>
      </dsp:nvSpPr>
      <dsp:spPr>
        <a:xfrm>
          <a:off x="754379" y="0"/>
          <a:ext cx="8549640" cy="40227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2E01D4-F263-4864-A119-716BA0D45D74}">
      <dsp:nvSpPr>
        <dsp:cNvPr id="0" name=""/>
        <dsp:cNvSpPr/>
      </dsp:nvSpPr>
      <dsp:spPr>
        <a:xfrm>
          <a:off x="340846" y="1206817"/>
          <a:ext cx="3017520" cy="16090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City of Loveland Human Services Grantmaking Review</a:t>
          </a:r>
        </a:p>
      </dsp:txBody>
      <dsp:txXfrm>
        <a:off x="419395" y="1285366"/>
        <a:ext cx="2860422" cy="1451992"/>
      </dsp:txXfrm>
    </dsp:sp>
    <dsp:sp modelId="{CA12D551-9F64-4D01-9B37-801E0503952A}">
      <dsp:nvSpPr>
        <dsp:cNvPr id="0" name=""/>
        <dsp:cNvSpPr/>
      </dsp:nvSpPr>
      <dsp:spPr>
        <a:xfrm>
          <a:off x="3520439" y="1206817"/>
          <a:ext cx="3017520" cy="16090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Policies and Practices Review with Grantees</a:t>
          </a:r>
        </a:p>
      </dsp:txBody>
      <dsp:txXfrm>
        <a:off x="3598988" y="1285366"/>
        <a:ext cx="2860422" cy="1451992"/>
      </dsp:txXfrm>
    </dsp:sp>
    <dsp:sp modelId="{B67577E1-0CB1-42F0-9D09-6C6634D9B69F}">
      <dsp:nvSpPr>
        <dsp:cNvPr id="0" name=""/>
        <dsp:cNvSpPr/>
      </dsp:nvSpPr>
      <dsp:spPr>
        <a:xfrm>
          <a:off x="6711156" y="1206817"/>
          <a:ext cx="3017520" cy="16090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Agency Grantmaking Input and Recommendations for the Commission</a:t>
          </a:r>
        </a:p>
      </dsp:txBody>
      <dsp:txXfrm>
        <a:off x="6789705" y="1285366"/>
        <a:ext cx="2860422" cy="145199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4D182BC-477F-4058-9B2C-DEF56887F138}" type="datetimeFigureOut">
              <a:rPr lang="en-US" smtClean="0"/>
              <a:t>1/21/2019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8A0AB9B-0027-4F55-8829-6BF6846CEE42}" type="slidenum">
              <a:rPr lang="en-US" smtClean="0"/>
              <a:t>‹#›</a:t>
            </a:fld>
            <a:endParaRPr lang="en-US"/>
          </a:p>
        </p:txBody>
      </p:sp>
    </p:spTree>
    <p:extLst>
      <p:ext uri="{BB962C8B-B14F-4D97-AF65-F5344CB8AC3E}">
        <p14:creationId xmlns:p14="http://schemas.microsoft.com/office/powerpoint/2010/main" val="2900452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A0AB9B-0027-4F55-8829-6BF6846CEE42}" type="slidenum">
              <a:rPr lang="en-US" smtClean="0"/>
              <a:t>1</a:t>
            </a:fld>
            <a:endParaRPr lang="en-US"/>
          </a:p>
        </p:txBody>
      </p:sp>
    </p:spTree>
    <p:extLst>
      <p:ext uri="{BB962C8B-B14F-4D97-AF65-F5344CB8AC3E}">
        <p14:creationId xmlns:p14="http://schemas.microsoft.com/office/powerpoint/2010/main" val="107195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of Title II entities (state and local governments) and title III entities (businesses and nonprofit organizations that serve the public.)</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A0AB9B-0027-4F55-8829-6BF6846CEE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542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Effective communication: The ADA requires that title II entities (State and local governments) and title III entities (businesses and nonprofit organizations that serve the public) communicate effectively with people who have communication disabilities. The goal is to ensure that communication with people with these disabilities is equally effective as communication with people without disabilities.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Effective communication: must provide auxiliary aids and services when needed to communicate effectively with people who have communication disabilities such as people who are blind, have vision loss or are deaf/have hearing loss, or have speech disabilities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Covered entities should teach staff about the ADA's requirements for communicating effectively with people who have communication disabilities</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A0AB9B-0027-4F55-8829-6BF6846CEE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0616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required, but strongly recommended by the City of Loveland</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A0AB9B-0027-4F55-8829-6BF6846CEE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5682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Complaints / grievances can begin as either formal or informal; Complaints / grievances should be in writing if not resolved informally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Process should include stages or levels of escalation that include positions within the agency and outside of the agency to hear the complaint / grievance if the resolution has not been reached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each stage or level, timeframes, procedures and roles of responsibility should be clearly identified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Policies and forms should be posted in a directly accessible area to clients / customers at all times complete with contact information for all defined roles of responsibility at each stage/level of the procedure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Policies and forms should be available in English and Spanish and should be accessible according to ADA Effective Communication Plan standards</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A0AB9B-0027-4F55-8829-6BF6846CEE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30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A0AB9B-0027-4F55-8829-6BF6846CEE42}" type="slidenum">
              <a:rPr lang="en-US" smtClean="0"/>
              <a:t>14</a:t>
            </a:fld>
            <a:endParaRPr lang="en-US"/>
          </a:p>
        </p:txBody>
      </p:sp>
    </p:spTree>
    <p:extLst>
      <p:ext uri="{BB962C8B-B14F-4D97-AF65-F5344CB8AC3E}">
        <p14:creationId xmlns:p14="http://schemas.microsoft.com/office/powerpoint/2010/main" val="3999185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to go through a summary of a few of the questions we asked and you answered and then have a chance to do a deeper dive on a few of them. </a:t>
            </a:r>
          </a:p>
          <a:p>
            <a:endParaRPr lang="en-US" dirty="0"/>
          </a:p>
          <a:p>
            <a:r>
              <a:rPr lang="en-US" dirty="0"/>
              <a:t>While Rick and I are contracted by the City, we are also working on your behalf and helping the Commission to reconsider how it does its grantmaking processes in the future. The grant application won’t be changed for this year, but there are some opportunities to look at the process and potentially adjust the application and reporting for the 2020 process. </a:t>
            </a:r>
          </a:p>
          <a:p>
            <a:endParaRPr lang="en-US" dirty="0"/>
          </a:p>
          <a:p>
            <a:r>
              <a:rPr lang="en-US" dirty="0"/>
              <a:t>We’ve </a:t>
            </a:r>
          </a:p>
        </p:txBody>
      </p:sp>
      <p:sp>
        <p:nvSpPr>
          <p:cNvPr id="4" name="Slide Number Placeholder 3"/>
          <p:cNvSpPr>
            <a:spLocks noGrp="1"/>
          </p:cNvSpPr>
          <p:nvPr>
            <p:ph type="sldNum" sz="quarter" idx="5"/>
          </p:nvPr>
        </p:nvSpPr>
        <p:spPr/>
        <p:txBody>
          <a:bodyPr/>
          <a:lstStyle/>
          <a:p>
            <a:fld id="{E8A0AB9B-0027-4F55-8829-6BF6846CEE42}" type="slidenum">
              <a:rPr lang="en-US" smtClean="0"/>
              <a:t>15</a:t>
            </a:fld>
            <a:endParaRPr lang="en-US"/>
          </a:p>
        </p:txBody>
      </p:sp>
    </p:spTree>
    <p:extLst>
      <p:ext uri="{BB962C8B-B14F-4D97-AF65-F5344CB8AC3E}">
        <p14:creationId xmlns:p14="http://schemas.microsoft.com/office/powerpoint/2010/main" val="645072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90% of you agree or strongly agree that the grant program guide was a useful tool </a:t>
            </a:r>
          </a:p>
          <a:p>
            <a:endParaRPr lang="en-US" dirty="0"/>
          </a:p>
          <a:p>
            <a:r>
              <a:rPr lang="en-US" dirty="0"/>
              <a:t>And you had some feedback</a:t>
            </a:r>
          </a:p>
        </p:txBody>
      </p:sp>
      <p:sp>
        <p:nvSpPr>
          <p:cNvPr id="4" name="Slide Number Placeholder 3"/>
          <p:cNvSpPr>
            <a:spLocks noGrp="1"/>
          </p:cNvSpPr>
          <p:nvPr>
            <p:ph type="sldNum" sz="quarter" idx="5"/>
          </p:nvPr>
        </p:nvSpPr>
        <p:spPr/>
        <p:txBody>
          <a:bodyPr/>
          <a:lstStyle/>
          <a:p>
            <a:fld id="{E8A0AB9B-0027-4F55-8829-6BF6846CEE42}" type="slidenum">
              <a:rPr lang="en-US" smtClean="0"/>
              <a:t>16</a:t>
            </a:fld>
            <a:endParaRPr lang="en-US"/>
          </a:p>
        </p:txBody>
      </p:sp>
    </p:spTree>
    <p:extLst>
      <p:ext uri="{BB962C8B-B14F-4D97-AF65-F5344CB8AC3E}">
        <p14:creationId xmlns:p14="http://schemas.microsoft.com/office/powerpoint/2010/main" val="1063942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5"/>
          </p:nvPr>
        </p:nvSpPr>
        <p:spPr/>
        <p:txBody>
          <a:bodyPr/>
          <a:lstStyle/>
          <a:p>
            <a:fld id="{E8A0AB9B-0027-4F55-8829-6BF6846CEE42}" type="slidenum">
              <a:rPr lang="en-US" smtClean="0"/>
              <a:t>17</a:t>
            </a:fld>
            <a:endParaRPr lang="en-US"/>
          </a:p>
        </p:txBody>
      </p:sp>
    </p:spTree>
    <p:extLst>
      <p:ext uri="{BB962C8B-B14F-4D97-AF65-F5344CB8AC3E}">
        <p14:creationId xmlns:p14="http://schemas.microsoft.com/office/powerpoint/2010/main" val="3412338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62% of you agree or strongly agree that the opportunity to present to the commission was important. </a:t>
            </a:r>
          </a:p>
          <a:p>
            <a:endParaRPr lang="en-US" dirty="0"/>
          </a:p>
          <a:p>
            <a:r>
              <a:rPr lang="en-US" dirty="0"/>
              <a:t>20% of you disagree or strongly disagree</a:t>
            </a:r>
          </a:p>
          <a:p>
            <a:endParaRPr lang="en-US" dirty="0"/>
          </a:p>
          <a:p>
            <a:r>
              <a:rPr lang="en-US" dirty="0"/>
              <a:t>Again you had some feedback</a:t>
            </a:r>
          </a:p>
        </p:txBody>
      </p:sp>
      <p:sp>
        <p:nvSpPr>
          <p:cNvPr id="4" name="Slide Number Placeholder 3"/>
          <p:cNvSpPr>
            <a:spLocks noGrp="1"/>
          </p:cNvSpPr>
          <p:nvPr>
            <p:ph type="sldNum" sz="quarter" idx="5"/>
          </p:nvPr>
        </p:nvSpPr>
        <p:spPr/>
        <p:txBody>
          <a:bodyPr/>
          <a:lstStyle/>
          <a:p>
            <a:fld id="{E8A0AB9B-0027-4F55-8829-6BF6846CEE42}" type="slidenum">
              <a:rPr lang="en-US" smtClean="0"/>
              <a:t>18</a:t>
            </a:fld>
            <a:endParaRPr lang="en-US"/>
          </a:p>
        </p:txBody>
      </p:sp>
    </p:spTree>
    <p:extLst>
      <p:ext uri="{BB962C8B-B14F-4D97-AF65-F5344CB8AC3E}">
        <p14:creationId xmlns:p14="http://schemas.microsoft.com/office/powerpoint/2010/main" val="1917295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the positives</a:t>
            </a:r>
          </a:p>
        </p:txBody>
      </p:sp>
      <p:sp>
        <p:nvSpPr>
          <p:cNvPr id="4" name="Slide Number Placeholder 3"/>
          <p:cNvSpPr>
            <a:spLocks noGrp="1"/>
          </p:cNvSpPr>
          <p:nvPr>
            <p:ph type="sldNum" sz="quarter" idx="5"/>
          </p:nvPr>
        </p:nvSpPr>
        <p:spPr/>
        <p:txBody>
          <a:bodyPr/>
          <a:lstStyle/>
          <a:p>
            <a:fld id="{E8A0AB9B-0027-4F55-8829-6BF6846CEE42}" type="slidenum">
              <a:rPr lang="en-US" smtClean="0"/>
              <a:t>19</a:t>
            </a:fld>
            <a:endParaRPr lang="en-US"/>
          </a:p>
        </p:txBody>
      </p:sp>
    </p:spTree>
    <p:extLst>
      <p:ext uri="{BB962C8B-B14F-4D97-AF65-F5344CB8AC3E}">
        <p14:creationId xmlns:p14="http://schemas.microsoft.com/office/powerpoint/2010/main" val="3078433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agenda</a:t>
            </a:r>
          </a:p>
          <a:p>
            <a:r>
              <a:rPr lang="en-US" dirty="0"/>
              <a:t>Introduce interSector</a:t>
            </a:r>
          </a:p>
          <a:p>
            <a:endParaRPr lang="en-US" dirty="0"/>
          </a:p>
          <a:p>
            <a:r>
              <a:rPr lang="en-US" dirty="0"/>
              <a:t>Longmont-based</a:t>
            </a:r>
          </a:p>
          <a:p>
            <a:r>
              <a:rPr lang="en-US" dirty="0"/>
              <a:t>Mission</a:t>
            </a:r>
          </a:p>
          <a:p>
            <a:r>
              <a:rPr lang="en-US" dirty="0"/>
              <a:t>Work with nonprofits across many sectors including many human service organizations</a:t>
            </a:r>
          </a:p>
          <a:p>
            <a:r>
              <a:rPr lang="en-US" dirty="0"/>
              <a:t>Strategic planning, business planning, social enterprise development</a:t>
            </a:r>
          </a:p>
          <a:p>
            <a:r>
              <a:rPr lang="en-US" dirty="0"/>
              <a:t>Work with local governments on community strategy, needs assessment, mostly in human services</a:t>
            </a:r>
          </a:p>
        </p:txBody>
      </p:sp>
      <p:sp>
        <p:nvSpPr>
          <p:cNvPr id="4" name="Slide Number Placeholder 3"/>
          <p:cNvSpPr>
            <a:spLocks noGrp="1"/>
          </p:cNvSpPr>
          <p:nvPr>
            <p:ph type="sldNum" sz="quarter" idx="5"/>
          </p:nvPr>
        </p:nvSpPr>
        <p:spPr/>
        <p:txBody>
          <a:bodyPr/>
          <a:lstStyle/>
          <a:p>
            <a:fld id="{E8A0AB9B-0027-4F55-8829-6BF6846CEE42}" type="slidenum">
              <a:rPr lang="en-US" smtClean="0"/>
              <a:t>2</a:t>
            </a:fld>
            <a:endParaRPr lang="en-US"/>
          </a:p>
        </p:txBody>
      </p:sp>
    </p:spTree>
    <p:extLst>
      <p:ext uri="{BB962C8B-B14F-4D97-AF65-F5344CB8AC3E}">
        <p14:creationId xmlns:p14="http://schemas.microsoft.com/office/powerpoint/2010/main" val="784440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negatives</a:t>
            </a:r>
          </a:p>
          <a:p>
            <a:endParaRPr lang="en-US" dirty="0"/>
          </a:p>
          <a:p>
            <a:r>
              <a:rPr lang="en-US" dirty="0"/>
              <a:t>Discuss</a:t>
            </a:r>
          </a:p>
        </p:txBody>
      </p:sp>
      <p:sp>
        <p:nvSpPr>
          <p:cNvPr id="4" name="Slide Number Placeholder 3"/>
          <p:cNvSpPr>
            <a:spLocks noGrp="1"/>
          </p:cNvSpPr>
          <p:nvPr>
            <p:ph type="sldNum" sz="quarter" idx="5"/>
          </p:nvPr>
        </p:nvSpPr>
        <p:spPr/>
        <p:txBody>
          <a:bodyPr/>
          <a:lstStyle/>
          <a:p>
            <a:fld id="{E8A0AB9B-0027-4F55-8829-6BF6846CEE42}" type="slidenum">
              <a:rPr lang="en-US" smtClean="0"/>
              <a:t>20</a:t>
            </a:fld>
            <a:endParaRPr lang="en-US"/>
          </a:p>
        </p:txBody>
      </p:sp>
    </p:spTree>
    <p:extLst>
      <p:ext uri="{BB962C8B-B14F-4D97-AF65-F5344CB8AC3E}">
        <p14:creationId xmlns:p14="http://schemas.microsoft.com/office/powerpoint/2010/main" val="3728329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most part, you feel it’s easy to complete the LOI and the application</a:t>
            </a:r>
          </a:p>
          <a:p>
            <a:endParaRPr lang="en-US" dirty="0"/>
          </a:p>
          <a:p>
            <a:endParaRPr lang="en-US" dirty="0"/>
          </a:p>
        </p:txBody>
      </p:sp>
      <p:sp>
        <p:nvSpPr>
          <p:cNvPr id="4" name="Slide Number Placeholder 3"/>
          <p:cNvSpPr>
            <a:spLocks noGrp="1"/>
          </p:cNvSpPr>
          <p:nvPr>
            <p:ph type="sldNum" sz="quarter" idx="5"/>
          </p:nvPr>
        </p:nvSpPr>
        <p:spPr/>
        <p:txBody>
          <a:bodyPr/>
          <a:lstStyle/>
          <a:p>
            <a:fld id="{E8A0AB9B-0027-4F55-8829-6BF6846CEE42}" type="slidenum">
              <a:rPr lang="en-US" smtClean="0"/>
              <a:t>21</a:t>
            </a:fld>
            <a:endParaRPr lang="en-US"/>
          </a:p>
        </p:txBody>
      </p:sp>
    </p:spTree>
    <p:extLst>
      <p:ext uri="{BB962C8B-B14F-4D97-AF65-F5344CB8AC3E}">
        <p14:creationId xmlns:p14="http://schemas.microsoft.com/office/powerpoint/2010/main" val="277536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did ask what would make it easier to complete and you had some feedback. </a:t>
            </a:r>
          </a:p>
          <a:p>
            <a:endParaRPr lang="en-US" dirty="0"/>
          </a:p>
          <a:p>
            <a:r>
              <a:rPr lang="en-US" dirty="0"/>
              <a:t>Discuss</a:t>
            </a:r>
          </a:p>
        </p:txBody>
      </p:sp>
      <p:sp>
        <p:nvSpPr>
          <p:cNvPr id="4" name="Slide Number Placeholder 3"/>
          <p:cNvSpPr>
            <a:spLocks noGrp="1"/>
          </p:cNvSpPr>
          <p:nvPr>
            <p:ph type="sldNum" sz="quarter" idx="5"/>
          </p:nvPr>
        </p:nvSpPr>
        <p:spPr/>
        <p:txBody>
          <a:bodyPr/>
          <a:lstStyle/>
          <a:p>
            <a:fld id="{E8A0AB9B-0027-4F55-8829-6BF6846CEE42}" type="slidenum">
              <a:rPr lang="en-US" smtClean="0"/>
              <a:t>22</a:t>
            </a:fld>
            <a:endParaRPr lang="en-US"/>
          </a:p>
        </p:txBody>
      </p:sp>
    </p:spTree>
    <p:extLst>
      <p:ext uri="{BB962C8B-B14F-4D97-AF65-F5344CB8AC3E}">
        <p14:creationId xmlns:p14="http://schemas.microsoft.com/office/powerpoint/2010/main" val="2818468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83% of are satisfied or strongly satisfied with the quality of service you receive from the Community Partnership Office. </a:t>
            </a:r>
          </a:p>
        </p:txBody>
      </p:sp>
      <p:sp>
        <p:nvSpPr>
          <p:cNvPr id="4" name="Slide Number Placeholder 3"/>
          <p:cNvSpPr>
            <a:spLocks noGrp="1"/>
          </p:cNvSpPr>
          <p:nvPr>
            <p:ph type="sldNum" sz="quarter" idx="5"/>
          </p:nvPr>
        </p:nvSpPr>
        <p:spPr/>
        <p:txBody>
          <a:bodyPr/>
          <a:lstStyle/>
          <a:p>
            <a:fld id="{E8A0AB9B-0027-4F55-8829-6BF6846CEE42}" type="slidenum">
              <a:rPr lang="en-US" smtClean="0"/>
              <a:t>23</a:t>
            </a:fld>
            <a:endParaRPr lang="en-US"/>
          </a:p>
        </p:txBody>
      </p:sp>
    </p:spTree>
    <p:extLst>
      <p:ext uri="{BB962C8B-B14F-4D97-AF65-F5344CB8AC3E}">
        <p14:creationId xmlns:p14="http://schemas.microsoft.com/office/powerpoint/2010/main" val="3839936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5"/>
          </p:nvPr>
        </p:nvSpPr>
        <p:spPr/>
        <p:txBody>
          <a:bodyPr/>
          <a:lstStyle/>
          <a:p>
            <a:fld id="{E8A0AB9B-0027-4F55-8829-6BF6846CEE42}" type="slidenum">
              <a:rPr lang="en-US" smtClean="0"/>
              <a:t>24</a:t>
            </a:fld>
            <a:endParaRPr lang="en-US"/>
          </a:p>
        </p:txBody>
      </p:sp>
    </p:spTree>
    <p:extLst>
      <p:ext uri="{BB962C8B-B14F-4D97-AF65-F5344CB8AC3E}">
        <p14:creationId xmlns:p14="http://schemas.microsoft.com/office/powerpoint/2010/main" val="3910047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A0AB9B-0027-4F55-8829-6BF6846CEE42}" type="slidenum">
              <a:rPr lang="en-US" smtClean="0"/>
              <a:t>25</a:t>
            </a:fld>
            <a:endParaRPr lang="en-US"/>
          </a:p>
        </p:txBody>
      </p:sp>
    </p:spTree>
    <p:extLst>
      <p:ext uri="{BB962C8B-B14F-4D97-AF65-F5344CB8AC3E}">
        <p14:creationId xmlns:p14="http://schemas.microsoft.com/office/powerpoint/2010/main" val="228892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A0AB9B-0027-4F55-8829-6BF6846CEE42}" type="slidenum">
              <a:rPr lang="en-US" smtClean="0"/>
              <a:t>26</a:t>
            </a:fld>
            <a:endParaRPr lang="en-US"/>
          </a:p>
        </p:txBody>
      </p:sp>
    </p:spTree>
    <p:extLst>
      <p:ext uri="{BB962C8B-B14F-4D97-AF65-F5344CB8AC3E}">
        <p14:creationId xmlns:p14="http://schemas.microsoft.com/office/powerpoint/2010/main" val="2503335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had three phases of the project so far:</a:t>
            </a:r>
          </a:p>
          <a:p>
            <a:endParaRPr lang="en-US" dirty="0"/>
          </a:p>
          <a:p>
            <a:r>
              <a:rPr lang="en-US" dirty="0"/>
              <a:t>Rick and I reviewed the grantmaking process, grants made and generally got a sense of Human Services processes and services</a:t>
            </a:r>
          </a:p>
          <a:p>
            <a:endParaRPr lang="en-US" dirty="0"/>
          </a:p>
          <a:p>
            <a:r>
              <a:rPr lang="en-US" dirty="0"/>
              <a:t>We conducted policy and practices reviews with three Human Services grant recipients</a:t>
            </a:r>
          </a:p>
          <a:p>
            <a:endParaRPr lang="en-US" dirty="0"/>
          </a:p>
          <a:p>
            <a:r>
              <a:rPr lang="en-US" dirty="0"/>
              <a:t>Asked all of you for input into the grantmaking process </a:t>
            </a:r>
          </a:p>
        </p:txBody>
      </p:sp>
      <p:sp>
        <p:nvSpPr>
          <p:cNvPr id="4" name="Slide Number Placeholder 3"/>
          <p:cNvSpPr>
            <a:spLocks noGrp="1"/>
          </p:cNvSpPr>
          <p:nvPr>
            <p:ph type="sldNum" sz="quarter" idx="5"/>
          </p:nvPr>
        </p:nvSpPr>
        <p:spPr/>
        <p:txBody>
          <a:bodyPr/>
          <a:lstStyle/>
          <a:p>
            <a:fld id="{E8A0AB9B-0027-4F55-8829-6BF6846CEE42}" type="slidenum">
              <a:rPr lang="en-US" smtClean="0"/>
              <a:t>3</a:t>
            </a:fld>
            <a:endParaRPr lang="en-US"/>
          </a:p>
        </p:txBody>
      </p:sp>
    </p:spTree>
    <p:extLst>
      <p:ext uri="{BB962C8B-B14F-4D97-AF65-F5344CB8AC3E}">
        <p14:creationId xmlns:p14="http://schemas.microsoft.com/office/powerpoint/2010/main" val="121604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started with the process, in 2018, three organizations were selected to participate in the pilot grantee review for ADA, Grievance and Title VI Policies</a:t>
            </a:r>
          </a:p>
          <a:p>
            <a:endParaRPr lang="en-US" dirty="0"/>
          </a:p>
          <a:p>
            <a:r>
              <a:rPr lang="en-US" dirty="0"/>
              <a:t>We met with Glorie and Cheryl at House of Neighborly Service</a:t>
            </a:r>
          </a:p>
          <a:p>
            <a:r>
              <a:rPr lang="en-US" dirty="0"/>
              <a:t>Robert at Voices Carry </a:t>
            </a:r>
          </a:p>
          <a:p>
            <a:r>
              <a:rPr lang="en-US" dirty="0"/>
              <a:t>Kari, Steve and Stephanie at Alternatives to Violence</a:t>
            </a:r>
          </a:p>
          <a:p>
            <a:endParaRPr lang="en-US" dirty="0"/>
          </a:p>
          <a:p>
            <a:r>
              <a:rPr lang="en-US" dirty="0"/>
              <a:t>If you’re curious about the process and/or want to check-in about how it went, I’m sure they’d be happy to share their experiences</a:t>
            </a:r>
          </a:p>
        </p:txBody>
      </p:sp>
      <p:sp>
        <p:nvSpPr>
          <p:cNvPr id="4" name="Slide Number Placeholder 3"/>
          <p:cNvSpPr>
            <a:spLocks noGrp="1"/>
          </p:cNvSpPr>
          <p:nvPr>
            <p:ph type="sldNum" sz="quarter" idx="5"/>
          </p:nvPr>
        </p:nvSpPr>
        <p:spPr/>
        <p:txBody>
          <a:bodyPr/>
          <a:lstStyle/>
          <a:p>
            <a:fld id="{E8A0AB9B-0027-4F55-8829-6BF6846CEE42}" type="slidenum">
              <a:rPr lang="en-US" smtClean="0"/>
              <a:t>4</a:t>
            </a:fld>
            <a:endParaRPr lang="en-US"/>
          </a:p>
        </p:txBody>
      </p:sp>
    </p:spTree>
    <p:extLst>
      <p:ext uri="{BB962C8B-B14F-4D97-AF65-F5344CB8AC3E}">
        <p14:creationId xmlns:p14="http://schemas.microsoft.com/office/powerpoint/2010/main" val="4031327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review process included:</a:t>
            </a:r>
          </a:p>
          <a:p>
            <a:endParaRPr lang="en-US" dirty="0"/>
          </a:p>
          <a:p>
            <a:endParaRPr lang="en-US" dirty="0"/>
          </a:p>
        </p:txBody>
      </p:sp>
      <p:sp>
        <p:nvSpPr>
          <p:cNvPr id="4" name="Slide Number Placeholder 3"/>
          <p:cNvSpPr>
            <a:spLocks noGrp="1"/>
          </p:cNvSpPr>
          <p:nvPr>
            <p:ph type="sldNum" sz="quarter" idx="5"/>
          </p:nvPr>
        </p:nvSpPr>
        <p:spPr/>
        <p:txBody>
          <a:bodyPr/>
          <a:lstStyle/>
          <a:p>
            <a:fld id="{E8A0AB9B-0027-4F55-8829-6BF6846CEE42}" type="slidenum">
              <a:rPr lang="en-US" smtClean="0"/>
              <a:t>5</a:t>
            </a:fld>
            <a:endParaRPr lang="en-US"/>
          </a:p>
        </p:txBody>
      </p:sp>
    </p:spTree>
    <p:extLst>
      <p:ext uri="{BB962C8B-B14F-4D97-AF65-F5344CB8AC3E}">
        <p14:creationId xmlns:p14="http://schemas.microsoft.com/office/powerpoint/2010/main" val="262095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in 2019, the City of Loveland will require that you have an ADA plan and a grievance policy. </a:t>
            </a:r>
          </a:p>
          <a:p>
            <a:endParaRPr lang="en-US" dirty="0"/>
          </a:p>
          <a:p>
            <a:r>
              <a:rPr lang="en-US" dirty="0"/>
              <a:t>In addition, it will continue to require a Title VI (non-discrimination policy) for those of you who receive federal funding passed through from the City of Loveland.</a:t>
            </a:r>
          </a:p>
          <a:p>
            <a:endParaRPr lang="en-US" dirty="0"/>
          </a:p>
          <a:p>
            <a:r>
              <a:rPr lang="en-US" dirty="0"/>
              <a:t>One thing we’ve noticed over many years of doing nonprofit practices review is that organizations tend to have a version of these policies in place for employees, but generally don’t have external-facing or client-centered written policies for ADA or Title VI. </a:t>
            </a:r>
          </a:p>
          <a:p>
            <a:endParaRPr lang="en-US" dirty="0"/>
          </a:p>
          <a:p>
            <a:r>
              <a:rPr lang="en-US" dirty="0"/>
              <a:t>We’re going to run through each of these today and share some highlights of what should be included. </a:t>
            </a:r>
          </a:p>
          <a:p>
            <a:endParaRPr lang="en-US" dirty="0"/>
          </a:p>
          <a:p>
            <a:r>
              <a:rPr lang="en-US" dirty="0"/>
              <a:t>You should have all received a copy of the City of Loveland’s Non-discrimination (or Title VI) policy, as well as a copy of its ADA Policy and ADA grievance policy as examples of how these policies can look. </a:t>
            </a:r>
          </a:p>
        </p:txBody>
      </p:sp>
      <p:sp>
        <p:nvSpPr>
          <p:cNvPr id="4" name="Slide Number Placeholder 3"/>
          <p:cNvSpPr>
            <a:spLocks noGrp="1"/>
          </p:cNvSpPr>
          <p:nvPr>
            <p:ph type="sldNum" sz="quarter" idx="5"/>
          </p:nvPr>
        </p:nvSpPr>
        <p:spPr/>
        <p:txBody>
          <a:bodyPr/>
          <a:lstStyle/>
          <a:p>
            <a:fld id="{E8A0AB9B-0027-4F55-8829-6BF6846CEE42}" type="slidenum">
              <a:rPr lang="en-US" smtClean="0"/>
              <a:t>6</a:t>
            </a:fld>
            <a:endParaRPr lang="en-US"/>
          </a:p>
        </p:txBody>
      </p:sp>
    </p:spTree>
    <p:extLst>
      <p:ext uri="{BB962C8B-B14F-4D97-AF65-F5344CB8AC3E}">
        <p14:creationId xmlns:p14="http://schemas.microsoft.com/office/powerpoint/2010/main" val="3224064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talk with you about the various policies and practices required by the City of Loveland, we want to reiterate that neither Rick or I are attorneys and we don’t play them on tv</a:t>
            </a:r>
          </a:p>
          <a:p>
            <a:endParaRPr lang="en-US" dirty="0"/>
          </a:p>
          <a:p>
            <a:r>
              <a:rPr lang="en-US" dirty="0"/>
              <a:t>The information we’ll discuss is based on the </a:t>
            </a:r>
            <a:r>
              <a:rPr lang="en-US" b="1" dirty="0"/>
              <a:t>City of Loveland’s Policy Checklists and information provided by other City of Loveland consultants as to what should be included in the various policies</a:t>
            </a:r>
          </a:p>
          <a:p>
            <a:endParaRPr lang="en-US" b="1" dirty="0"/>
          </a:p>
          <a:p>
            <a:r>
              <a:rPr lang="en-US" b="0" dirty="0"/>
              <a:t>You should consult with your own attorney to develop policies that are pertinent to your organization. </a:t>
            </a:r>
          </a:p>
        </p:txBody>
      </p:sp>
      <p:sp>
        <p:nvSpPr>
          <p:cNvPr id="4" name="Slide Number Placeholder 3"/>
          <p:cNvSpPr>
            <a:spLocks noGrp="1"/>
          </p:cNvSpPr>
          <p:nvPr>
            <p:ph type="sldNum" sz="quarter" idx="5"/>
          </p:nvPr>
        </p:nvSpPr>
        <p:spPr/>
        <p:txBody>
          <a:bodyPr/>
          <a:lstStyle/>
          <a:p>
            <a:fld id="{E8A0AB9B-0027-4F55-8829-6BF6846CEE42}" type="slidenum">
              <a:rPr lang="en-US" smtClean="0"/>
              <a:t>7</a:t>
            </a:fld>
            <a:endParaRPr lang="en-US"/>
          </a:p>
        </p:txBody>
      </p:sp>
    </p:spTree>
    <p:extLst>
      <p:ext uri="{BB962C8B-B14F-4D97-AF65-F5344CB8AC3E}">
        <p14:creationId xmlns:p14="http://schemas.microsoft.com/office/powerpoint/2010/main" val="2012465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if you receive federal funding passed through from the City of Loveland or any other entity or if you receive direct federal funding</a:t>
            </a:r>
          </a:p>
          <a:p>
            <a:endParaRPr lang="en-US" dirty="0"/>
          </a:p>
        </p:txBody>
      </p:sp>
      <p:sp>
        <p:nvSpPr>
          <p:cNvPr id="4" name="Slide Number Placeholder 3"/>
          <p:cNvSpPr>
            <a:spLocks noGrp="1"/>
          </p:cNvSpPr>
          <p:nvPr>
            <p:ph type="sldNum" sz="quarter" idx="5"/>
          </p:nvPr>
        </p:nvSpPr>
        <p:spPr/>
        <p:txBody>
          <a:bodyPr/>
          <a:lstStyle/>
          <a:p>
            <a:fld id="{E8A0AB9B-0027-4F55-8829-6BF6846CEE42}" type="slidenum">
              <a:rPr lang="en-US" smtClean="0"/>
              <a:t>8</a:t>
            </a:fld>
            <a:endParaRPr lang="en-US"/>
          </a:p>
        </p:txBody>
      </p:sp>
    </p:spTree>
    <p:extLst>
      <p:ext uri="{BB962C8B-B14F-4D97-AF65-F5344CB8AC3E}">
        <p14:creationId xmlns:p14="http://schemas.microsoft.com/office/powerpoint/2010/main" val="2165597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Language Access Plan / Limited English Proficiency Plan – provides equal and meaningful access based on race, color, and national origin. Meaningful access will generally involve some combination of oral interpretation services and written translation of vital documents – Web site, etc.</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Signed policy statement assuring compliance with Title VI of the Civil Rights Act of 1964</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Public notification process clearly stating the organization’s non-discrimination policy towards those protected under Title VI, and a summary of public outreach/involvement to ensure that minority people have meaningful access</a:t>
            </a:r>
            <a:endParaRPr lang="en-US" dirty="0"/>
          </a:p>
        </p:txBody>
      </p:sp>
      <p:sp>
        <p:nvSpPr>
          <p:cNvPr id="4" name="Slide Number Placeholder 3"/>
          <p:cNvSpPr>
            <a:spLocks noGrp="1"/>
          </p:cNvSpPr>
          <p:nvPr>
            <p:ph type="sldNum" sz="quarter" idx="5"/>
          </p:nvPr>
        </p:nvSpPr>
        <p:spPr/>
        <p:txBody>
          <a:bodyPr/>
          <a:lstStyle/>
          <a:p>
            <a:fld id="{E8A0AB9B-0027-4F55-8829-6BF6846CEE42}" type="slidenum">
              <a:rPr lang="en-US" smtClean="0"/>
              <a:t>9</a:t>
            </a:fld>
            <a:endParaRPr lang="en-US"/>
          </a:p>
        </p:txBody>
      </p:sp>
    </p:spTree>
    <p:extLst>
      <p:ext uri="{BB962C8B-B14F-4D97-AF65-F5344CB8AC3E}">
        <p14:creationId xmlns:p14="http://schemas.microsoft.com/office/powerpoint/2010/main" val="2161474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85B3ED-E8EF-4138-A1A3-3E3EF4DCF14A}" type="datetimeFigureOut">
              <a:rPr lang="en-US" smtClean="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FFB68E-80A1-4757-93D5-42A38BA7AFB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601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85B3ED-E8EF-4138-A1A3-3E3EF4DCF14A}" type="datetimeFigureOut">
              <a:rPr lang="en-US" smtClean="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FFB68E-80A1-4757-93D5-42A38BA7AFB3}" type="slidenum">
              <a:rPr lang="en-US" smtClean="0"/>
              <a:t>‹#›</a:t>
            </a:fld>
            <a:endParaRPr lang="en-US" dirty="0"/>
          </a:p>
        </p:txBody>
      </p:sp>
    </p:spTree>
    <p:extLst>
      <p:ext uri="{BB962C8B-B14F-4D97-AF65-F5344CB8AC3E}">
        <p14:creationId xmlns:p14="http://schemas.microsoft.com/office/powerpoint/2010/main" val="2424767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85B3ED-E8EF-4138-A1A3-3E3EF4DCF14A}" type="datetimeFigureOut">
              <a:rPr lang="en-US" smtClean="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FFB68E-80A1-4757-93D5-42A38BA7AFB3}" type="slidenum">
              <a:rPr lang="en-US" smtClean="0"/>
              <a:t>‹#›</a:t>
            </a:fld>
            <a:endParaRPr lang="en-US" dirty="0"/>
          </a:p>
        </p:txBody>
      </p:sp>
    </p:spTree>
    <p:extLst>
      <p:ext uri="{BB962C8B-B14F-4D97-AF65-F5344CB8AC3E}">
        <p14:creationId xmlns:p14="http://schemas.microsoft.com/office/powerpoint/2010/main" val="1070815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85B3ED-E8EF-4138-A1A3-3E3EF4DCF14A}" type="datetimeFigureOut">
              <a:rPr lang="en-US" smtClean="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FFB68E-80A1-4757-93D5-42A38BA7AFB3}" type="slidenum">
              <a:rPr lang="en-US" smtClean="0"/>
              <a:t>‹#›</a:t>
            </a:fld>
            <a:endParaRPr lang="en-US" dirty="0"/>
          </a:p>
        </p:txBody>
      </p:sp>
    </p:spTree>
    <p:extLst>
      <p:ext uri="{BB962C8B-B14F-4D97-AF65-F5344CB8AC3E}">
        <p14:creationId xmlns:p14="http://schemas.microsoft.com/office/powerpoint/2010/main" val="83265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85B3ED-E8EF-4138-A1A3-3E3EF4DCF14A}" type="datetimeFigureOut">
              <a:rPr lang="en-US" smtClean="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FFB68E-80A1-4757-93D5-42A38BA7AFB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381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85B3ED-E8EF-4138-A1A3-3E3EF4DCF14A}" type="datetimeFigureOut">
              <a:rPr lang="en-US" smtClean="0"/>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FFB68E-80A1-4757-93D5-42A38BA7AFB3}" type="slidenum">
              <a:rPr lang="en-US" smtClean="0"/>
              <a:t>‹#›</a:t>
            </a:fld>
            <a:endParaRPr lang="en-US" dirty="0"/>
          </a:p>
        </p:txBody>
      </p:sp>
    </p:spTree>
    <p:extLst>
      <p:ext uri="{BB962C8B-B14F-4D97-AF65-F5344CB8AC3E}">
        <p14:creationId xmlns:p14="http://schemas.microsoft.com/office/powerpoint/2010/main" val="1663515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85B3ED-E8EF-4138-A1A3-3E3EF4DCF14A}" type="datetimeFigureOut">
              <a:rPr lang="en-US" smtClean="0"/>
              <a:t>1/21/2019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2FFB68E-80A1-4757-93D5-42A38BA7AFB3}" type="slidenum">
              <a:rPr lang="en-US" smtClean="0"/>
              <a:t>‹#›</a:t>
            </a:fld>
            <a:endParaRPr lang="en-US" dirty="0"/>
          </a:p>
        </p:txBody>
      </p:sp>
    </p:spTree>
    <p:extLst>
      <p:ext uri="{BB962C8B-B14F-4D97-AF65-F5344CB8AC3E}">
        <p14:creationId xmlns:p14="http://schemas.microsoft.com/office/powerpoint/2010/main" val="3376770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85B3ED-E8EF-4138-A1A3-3E3EF4DCF14A}" type="datetimeFigureOut">
              <a:rPr lang="en-US" smtClean="0"/>
              <a:t>1/21/2019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FFB68E-80A1-4757-93D5-42A38BA7AFB3}" type="slidenum">
              <a:rPr lang="en-US" smtClean="0"/>
              <a:t>‹#›</a:t>
            </a:fld>
            <a:endParaRPr lang="en-US" dirty="0"/>
          </a:p>
        </p:txBody>
      </p:sp>
    </p:spTree>
    <p:extLst>
      <p:ext uri="{BB962C8B-B14F-4D97-AF65-F5344CB8AC3E}">
        <p14:creationId xmlns:p14="http://schemas.microsoft.com/office/powerpoint/2010/main" val="608244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F85B3ED-E8EF-4138-A1A3-3E3EF4DCF14A}" type="datetimeFigureOut">
              <a:rPr lang="en-US" smtClean="0"/>
              <a:t>1/21/2019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2FFB68E-80A1-4757-93D5-42A38BA7AFB3}" type="slidenum">
              <a:rPr lang="en-US" smtClean="0"/>
              <a:t>‹#›</a:t>
            </a:fld>
            <a:endParaRPr lang="en-US" dirty="0"/>
          </a:p>
        </p:txBody>
      </p:sp>
    </p:spTree>
    <p:extLst>
      <p:ext uri="{BB962C8B-B14F-4D97-AF65-F5344CB8AC3E}">
        <p14:creationId xmlns:p14="http://schemas.microsoft.com/office/powerpoint/2010/main" val="958843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F85B3ED-E8EF-4138-A1A3-3E3EF4DCF14A}" type="datetimeFigureOut">
              <a:rPr lang="en-US" smtClean="0"/>
              <a:t>1/21/2019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2FFB68E-80A1-4757-93D5-42A38BA7AFB3}" type="slidenum">
              <a:rPr lang="en-US" smtClean="0"/>
              <a:t>‹#›</a:t>
            </a:fld>
            <a:endParaRPr lang="en-US" dirty="0"/>
          </a:p>
        </p:txBody>
      </p:sp>
    </p:spTree>
    <p:extLst>
      <p:ext uri="{BB962C8B-B14F-4D97-AF65-F5344CB8AC3E}">
        <p14:creationId xmlns:p14="http://schemas.microsoft.com/office/powerpoint/2010/main" val="32481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85B3ED-E8EF-4138-A1A3-3E3EF4DCF14A}" type="datetimeFigureOut">
              <a:rPr lang="en-US" smtClean="0"/>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FFB68E-80A1-4757-93D5-42A38BA7AFB3}" type="slidenum">
              <a:rPr lang="en-US" smtClean="0"/>
              <a:t>‹#›</a:t>
            </a:fld>
            <a:endParaRPr lang="en-US" dirty="0"/>
          </a:p>
        </p:txBody>
      </p:sp>
    </p:spTree>
    <p:extLst>
      <p:ext uri="{BB962C8B-B14F-4D97-AF65-F5344CB8AC3E}">
        <p14:creationId xmlns:p14="http://schemas.microsoft.com/office/powerpoint/2010/main" val="2288288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F85B3ED-E8EF-4138-A1A3-3E3EF4DCF14A}" type="datetimeFigureOut">
              <a:rPr lang="en-US" smtClean="0"/>
              <a:t>1/21/2019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2FFB68E-80A1-4757-93D5-42A38BA7AFB3}"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68889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3E8AB-76EA-4A36-82A6-45614E01AB43}"/>
              </a:ext>
            </a:extLst>
          </p:cNvPr>
          <p:cNvSpPr>
            <a:spLocks noGrp="1"/>
          </p:cNvSpPr>
          <p:nvPr>
            <p:ph type="ctrTitle"/>
          </p:nvPr>
        </p:nvSpPr>
        <p:spPr/>
        <p:txBody>
          <a:bodyPr>
            <a:normAutofit/>
          </a:bodyPr>
          <a:lstStyle/>
          <a:p>
            <a:r>
              <a:rPr lang="en-US" sz="5400" dirty="0"/>
              <a:t>2018—2019 Grantee Review: ADA, Grievance and Title VI Policies</a:t>
            </a:r>
          </a:p>
        </p:txBody>
      </p:sp>
      <p:sp>
        <p:nvSpPr>
          <p:cNvPr id="3" name="Subtitle 2">
            <a:extLst>
              <a:ext uri="{FF2B5EF4-FFF2-40B4-BE49-F238E27FC236}">
                <a16:creationId xmlns:a16="http://schemas.microsoft.com/office/drawing/2014/main" id="{2208D1F7-9475-49D0-B124-6F8063C42120}"/>
              </a:ext>
            </a:extLst>
          </p:cNvPr>
          <p:cNvSpPr>
            <a:spLocks noGrp="1"/>
          </p:cNvSpPr>
          <p:nvPr>
            <p:ph type="subTitle" idx="1"/>
          </p:nvPr>
        </p:nvSpPr>
        <p:spPr/>
        <p:txBody>
          <a:bodyPr/>
          <a:lstStyle/>
          <a:p>
            <a:r>
              <a:rPr lang="en-US" dirty="0" err="1"/>
              <a:t>AlL</a:t>
            </a:r>
            <a:r>
              <a:rPr lang="en-US" dirty="0"/>
              <a:t>—Agency Meeting</a:t>
            </a:r>
          </a:p>
          <a:p>
            <a:r>
              <a:rPr lang="en-US" dirty="0"/>
              <a:t>January 22, 2019</a:t>
            </a:r>
          </a:p>
        </p:txBody>
      </p:sp>
      <p:pic>
        <p:nvPicPr>
          <p:cNvPr id="4" name="Picture 3">
            <a:extLst>
              <a:ext uri="{FF2B5EF4-FFF2-40B4-BE49-F238E27FC236}">
                <a16:creationId xmlns:a16="http://schemas.microsoft.com/office/drawing/2014/main" id="{04145330-ECB8-4301-B6CD-842C00CC9F55}"/>
              </a:ext>
            </a:extLst>
          </p:cNvPr>
          <p:cNvPicPr/>
          <p:nvPr/>
        </p:nvPicPr>
        <p:blipFill rotWithShape="1">
          <a:blip r:embed="rId3"/>
          <a:srcRect b="18203"/>
          <a:stretch/>
        </p:blipFill>
        <p:spPr bwMode="auto">
          <a:xfrm>
            <a:off x="1209809" y="550718"/>
            <a:ext cx="1985778" cy="1691967"/>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A5081797-1BBE-4BE6-80AE-D9AE1D8A4F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1391" y="4784751"/>
            <a:ext cx="3425952" cy="859536"/>
          </a:xfrm>
          <a:prstGeom prst="rect">
            <a:avLst/>
          </a:prstGeom>
        </p:spPr>
      </p:pic>
      <p:sp>
        <p:nvSpPr>
          <p:cNvPr id="7" name="TextBox 6">
            <a:extLst>
              <a:ext uri="{FF2B5EF4-FFF2-40B4-BE49-F238E27FC236}">
                <a16:creationId xmlns:a16="http://schemas.microsoft.com/office/drawing/2014/main" id="{D2D1BDAD-587F-4089-9D8A-51565ABD0DC1}"/>
              </a:ext>
            </a:extLst>
          </p:cNvPr>
          <p:cNvSpPr txBox="1"/>
          <p:nvPr/>
        </p:nvSpPr>
        <p:spPr>
          <a:xfrm>
            <a:off x="8653806" y="5616006"/>
            <a:ext cx="3293537" cy="646331"/>
          </a:xfrm>
          <a:prstGeom prst="rect">
            <a:avLst/>
          </a:prstGeom>
          <a:noFill/>
        </p:spPr>
        <p:txBody>
          <a:bodyPr wrap="square" rtlCol="0">
            <a:spAutoFit/>
          </a:bodyPr>
          <a:lstStyle/>
          <a:p>
            <a:r>
              <a:rPr lang="en-US" dirty="0"/>
              <a:t>Caryn Capriccioso, MNM</a:t>
            </a:r>
          </a:p>
          <a:p>
            <a:r>
              <a:rPr lang="en-US" dirty="0"/>
              <a:t>Rick Zwetsch</a:t>
            </a:r>
          </a:p>
        </p:txBody>
      </p:sp>
    </p:spTree>
    <p:extLst>
      <p:ext uri="{BB962C8B-B14F-4D97-AF65-F5344CB8AC3E}">
        <p14:creationId xmlns:p14="http://schemas.microsoft.com/office/powerpoint/2010/main" val="3485898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30989-B779-4129-95CC-4F2D39759C52}"/>
              </a:ext>
            </a:extLst>
          </p:cNvPr>
          <p:cNvSpPr>
            <a:spLocks noGrp="1"/>
          </p:cNvSpPr>
          <p:nvPr>
            <p:ph type="title"/>
          </p:nvPr>
        </p:nvSpPr>
        <p:spPr/>
        <p:txBody>
          <a:bodyPr/>
          <a:lstStyle/>
          <a:p>
            <a:r>
              <a:rPr lang="en-US" b="1" dirty="0"/>
              <a:t>ADA Policy</a:t>
            </a:r>
            <a:r>
              <a:rPr lang="en-US" dirty="0"/>
              <a:t>: Public accommodation</a:t>
            </a:r>
          </a:p>
        </p:txBody>
      </p:sp>
      <p:sp>
        <p:nvSpPr>
          <p:cNvPr id="3" name="Content Placeholder 2">
            <a:extLst>
              <a:ext uri="{FF2B5EF4-FFF2-40B4-BE49-F238E27FC236}">
                <a16:creationId xmlns:a16="http://schemas.microsoft.com/office/drawing/2014/main" id="{EF080431-21C9-4C0B-83B9-2561804360DE}"/>
              </a:ext>
            </a:extLst>
          </p:cNvPr>
          <p:cNvSpPr>
            <a:spLocks noGrp="1"/>
          </p:cNvSpPr>
          <p:nvPr>
            <p:ph idx="1"/>
          </p:nvPr>
        </p:nvSpPr>
        <p:spPr/>
        <p:txBody>
          <a:bodyPr>
            <a:normAutofit/>
          </a:bodyPr>
          <a:lstStyle/>
          <a:p>
            <a:r>
              <a:rPr lang="en-US" sz="3600" b="1" dirty="0"/>
              <a:t>Must provide goods and services </a:t>
            </a:r>
            <a:r>
              <a:rPr lang="en-US" sz="3600" dirty="0"/>
              <a:t>to customers with disabilities in the </a:t>
            </a:r>
            <a:r>
              <a:rPr lang="en-US" sz="3600" b="1" dirty="0"/>
              <a:t>most integrated setting possible</a:t>
            </a:r>
          </a:p>
          <a:p>
            <a:endParaRPr lang="en-US" sz="3600" b="1" dirty="0"/>
          </a:p>
          <a:p>
            <a:r>
              <a:rPr lang="en-US" sz="3600" dirty="0"/>
              <a:t>Must make </a:t>
            </a:r>
            <a:r>
              <a:rPr lang="en-US" sz="3600" b="1" dirty="0"/>
              <a:t>reasonable modifications </a:t>
            </a:r>
            <a:r>
              <a:rPr lang="en-US" sz="3600" dirty="0"/>
              <a:t>to policies, practices, and procedures </a:t>
            </a:r>
            <a:r>
              <a:rPr lang="en-US" sz="3600" b="1" dirty="0"/>
              <a:t>to allow equal opportunity </a:t>
            </a:r>
            <a:r>
              <a:rPr lang="en-US" sz="3600" dirty="0"/>
              <a:t>to goods and services </a:t>
            </a:r>
            <a:r>
              <a:rPr lang="en-US" sz="3600" b="1" dirty="0"/>
              <a:t>and access </a:t>
            </a:r>
            <a:r>
              <a:rPr lang="en-US" sz="3600" dirty="0"/>
              <a:t>to information</a:t>
            </a:r>
          </a:p>
        </p:txBody>
      </p:sp>
    </p:spTree>
    <p:extLst>
      <p:ext uri="{BB962C8B-B14F-4D97-AF65-F5344CB8AC3E}">
        <p14:creationId xmlns:p14="http://schemas.microsoft.com/office/powerpoint/2010/main" val="3983166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30989-B779-4129-95CC-4F2D39759C52}"/>
              </a:ext>
            </a:extLst>
          </p:cNvPr>
          <p:cNvSpPr>
            <a:spLocks noGrp="1"/>
          </p:cNvSpPr>
          <p:nvPr>
            <p:ph type="title"/>
          </p:nvPr>
        </p:nvSpPr>
        <p:spPr/>
        <p:txBody>
          <a:bodyPr/>
          <a:lstStyle/>
          <a:p>
            <a:r>
              <a:rPr lang="en-US" b="1" dirty="0"/>
              <a:t>ADA Policy</a:t>
            </a:r>
            <a:r>
              <a:rPr lang="en-US" dirty="0"/>
              <a:t>: Key Points</a:t>
            </a:r>
          </a:p>
        </p:txBody>
      </p:sp>
      <p:sp>
        <p:nvSpPr>
          <p:cNvPr id="3" name="Content Placeholder 2">
            <a:extLst>
              <a:ext uri="{FF2B5EF4-FFF2-40B4-BE49-F238E27FC236}">
                <a16:creationId xmlns:a16="http://schemas.microsoft.com/office/drawing/2014/main" id="{EF080431-21C9-4C0B-83B9-2561804360DE}"/>
              </a:ext>
            </a:extLst>
          </p:cNvPr>
          <p:cNvSpPr>
            <a:spLocks noGrp="1"/>
          </p:cNvSpPr>
          <p:nvPr>
            <p:ph idx="1"/>
          </p:nvPr>
        </p:nvSpPr>
        <p:spPr>
          <a:xfrm>
            <a:off x="1097279" y="1845734"/>
            <a:ext cx="10832123" cy="4023360"/>
          </a:xfrm>
        </p:spPr>
        <p:txBody>
          <a:bodyPr>
            <a:normAutofit/>
          </a:bodyPr>
          <a:lstStyle/>
          <a:p>
            <a:pPr>
              <a:buFont typeface="Arial" panose="020B0604020202020204" pitchFamily="34" charset="0"/>
              <a:buChar char="•"/>
            </a:pPr>
            <a:r>
              <a:rPr lang="en-US" sz="3600" dirty="0"/>
              <a:t>Signed policy statement: Americans with Disabilities</a:t>
            </a:r>
          </a:p>
          <a:p>
            <a:pPr>
              <a:buFont typeface="Arial" panose="020B0604020202020204" pitchFamily="34" charset="0"/>
              <a:buChar char="•"/>
            </a:pPr>
            <a:r>
              <a:rPr lang="en-US" sz="3600" dirty="0"/>
              <a:t>Effective communication / auxiliary aids and services</a:t>
            </a:r>
          </a:p>
          <a:p>
            <a:pPr>
              <a:buFont typeface="Arial" panose="020B0604020202020204" pitchFamily="34" charset="0"/>
              <a:buChar char="•"/>
            </a:pPr>
            <a:r>
              <a:rPr lang="en-US" sz="3600" dirty="0"/>
              <a:t>Qualified, certified interpreters</a:t>
            </a:r>
          </a:p>
          <a:p>
            <a:pPr>
              <a:buFont typeface="Arial" panose="020B0604020202020204" pitchFamily="34" charset="0"/>
              <a:buChar char="•"/>
            </a:pPr>
            <a:r>
              <a:rPr lang="en-US" sz="3600" dirty="0"/>
              <a:t>Staff training</a:t>
            </a:r>
          </a:p>
          <a:p>
            <a:endParaRPr lang="en-US" sz="3600" dirty="0"/>
          </a:p>
        </p:txBody>
      </p:sp>
      <p:pic>
        <p:nvPicPr>
          <p:cNvPr id="2050" name="Picture 2" descr="ADA.gov United States Department of Justice, Civil Rights Division">
            <a:extLst>
              <a:ext uri="{FF2B5EF4-FFF2-40B4-BE49-F238E27FC236}">
                <a16:creationId xmlns:a16="http://schemas.microsoft.com/office/drawing/2014/main" id="{0CE48514-D4F5-4B6B-BA86-A9E9A05B4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5871" y="4572002"/>
            <a:ext cx="3846129" cy="1740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662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30989-B779-4129-95CC-4F2D39759C52}"/>
              </a:ext>
            </a:extLst>
          </p:cNvPr>
          <p:cNvSpPr>
            <a:spLocks noGrp="1"/>
          </p:cNvSpPr>
          <p:nvPr>
            <p:ph type="title"/>
          </p:nvPr>
        </p:nvSpPr>
        <p:spPr/>
        <p:txBody>
          <a:bodyPr/>
          <a:lstStyle/>
          <a:p>
            <a:r>
              <a:rPr lang="en-US" b="1" dirty="0"/>
              <a:t>Grievance Policy</a:t>
            </a:r>
            <a:r>
              <a:rPr lang="en-US" dirty="0"/>
              <a:t>: Handling Complaints</a:t>
            </a:r>
          </a:p>
        </p:txBody>
      </p:sp>
      <p:sp>
        <p:nvSpPr>
          <p:cNvPr id="3" name="Content Placeholder 2">
            <a:extLst>
              <a:ext uri="{FF2B5EF4-FFF2-40B4-BE49-F238E27FC236}">
                <a16:creationId xmlns:a16="http://schemas.microsoft.com/office/drawing/2014/main" id="{EF080431-21C9-4C0B-83B9-2561804360DE}"/>
              </a:ext>
            </a:extLst>
          </p:cNvPr>
          <p:cNvSpPr>
            <a:spLocks noGrp="1"/>
          </p:cNvSpPr>
          <p:nvPr>
            <p:ph idx="1"/>
          </p:nvPr>
        </p:nvSpPr>
        <p:spPr/>
        <p:txBody>
          <a:bodyPr>
            <a:normAutofit/>
          </a:bodyPr>
          <a:lstStyle/>
          <a:p>
            <a:r>
              <a:rPr lang="en-US" sz="3600" b="1" dirty="0"/>
              <a:t>Outlines guidelines </a:t>
            </a:r>
            <a:r>
              <a:rPr lang="en-US" sz="3600" dirty="0"/>
              <a:t>for receipt, documentation, evaluation, resolution and response to client grievances</a:t>
            </a:r>
          </a:p>
        </p:txBody>
      </p:sp>
      <p:pic>
        <p:nvPicPr>
          <p:cNvPr id="1026" name="Picture 2" descr="Image result for grievance">
            <a:extLst>
              <a:ext uri="{FF2B5EF4-FFF2-40B4-BE49-F238E27FC236}">
                <a16:creationId xmlns:a16="http://schemas.microsoft.com/office/drawing/2014/main" id="{CBB974BC-C459-455D-B517-C17316C50C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2759" y="3471204"/>
            <a:ext cx="3189241" cy="284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623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30989-B779-4129-95CC-4F2D39759C52}"/>
              </a:ext>
            </a:extLst>
          </p:cNvPr>
          <p:cNvSpPr>
            <a:spLocks noGrp="1"/>
          </p:cNvSpPr>
          <p:nvPr>
            <p:ph type="title"/>
          </p:nvPr>
        </p:nvSpPr>
        <p:spPr/>
        <p:txBody>
          <a:bodyPr/>
          <a:lstStyle/>
          <a:p>
            <a:r>
              <a:rPr lang="en-US" b="1" dirty="0"/>
              <a:t>Grievance Policy</a:t>
            </a:r>
            <a:r>
              <a:rPr lang="en-US" dirty="0"/>
              <a:t>: Key Points</a:t>
            </a:r>
          </a:p>
        </p:txBody>
      </p:sp>
      <p:sp>
        <p:nvSpPr>
          <p:cNvPr id="3" name="Content Placeholder 2">
            <a:extLst>
              <a:ext uri="{FF2B5EF4-FFF2-40B4-BE49-F238E27FC236}">
                <a16:creationId xmlns:a16="http://schemas.microsoft.com/office/drawing/2014/main" id="{EF080431-21C9-4C0B-83B9-2561804360DE}"/>
              </a:ext>
            </a:extLst>
          </p:cNvPr>
          <p:cNvSpPr>
            <a:spLocks noGrp="1"/>
          </p:cNvSpPr>
          <p:nvPr>
            <p:ph idx="1"/>
          </p:nvPr>
        </p:nvSpPr>
        <p:spPr>
          <a:xfrm>
            <a:off x="1097279" y="1845734"/>
            <a:ext cx="10832123" cy="4023360"/>
          </a:xfrm>
        </p:spPr>
        <p:txBody>
          <a:bodyPr>
            <a:normAutofit/>
          </a:bodyPr>
          <a:lstStyle/>
          <a:p>
            <a:pPr lvl="1">
              <a:buFont typeface="Arial" panose="020B0604020202020204" pitchFamily="34" charset="0"/>
              <a:buChar char="•"/>
            </a:pPr>
            <a:r>
              <a:rPr lang="en-US" sz="3400" dirty="0"/>
              <a:t>Complaints can begin as informal or formal</a:t>
            </a:r>
          </a:p>
          <a:p>
            <a:pPr lvl="1">
              <a:buFont typeface="Arial" panose="020B0604020202020204" pitchFamily="34" charset="0"/>
              <a:buChar char="•"/>
            </a:pPr>
            <a:r>
              <a:rPr lang="en-US" sz="3400" dirty="0"/>
              <a:t>Include stages or levels of escalation</a:t>
            </a:r>
          </a:p>
          <a:p>
            <a:pPr lvl="1">
              <a:buFont typeface="Arial" panose="020B0604020202020204" pitchFamily="34" charset="0"/>
              <a:buChar char="•"/>
            </a:pPr>
            <a:r>
              <a:rPr lang="en-US" sz="3400" dirty="0"/>
              <a:t>Include timeframes</a:t>
            </a:r>
          </a:p>
          <a:p>
            <a:pPr lvl="1">
              <a:buFont typeface="Arial" panose="020B0604020202020204" pitchFamily="34" charset="0"/>
              <a:buChar char="•"/>
            </a:pPr>
            <a:r>
              <a:rPr lang="en-US" sz="3400" dirty="0"/>
              <a:t>Posted in accessible areas </a:t>
            </a:r>
          </a:p>
          <a:p>
            <a:pPr lvl="1">
              <a:buFont typeface="Arial" panose="020B0604020202020204" pitchFamily="34" charset="0"/>
              <a:buChar char="•"/>
            </a:pPr>
            <a:r>
              <a:rPr lang="en-US" sz="3400" dirty="0"/>
              <a:t>Available in English and Spanish</a:t>
            </a:r>
          </a:p>
        </p:txBody>
      </p:sp>
    </p:spTree>
    <p:extLst>
      <p:ext uri="{BB962C8B-B14F-4D97-AF65-F5344CB8AC3E}">
        <p14:creationId xmlns:p14="http://schemas.microsoft.com/office/powerpoint/2010/main" val="1617949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30989-B779-4129-95CC-4F2D39759C52}"/>
              </a:ext>
            </a:extLst>
          </p:cNvPr>
          <p:cNvSpPr>
            <a:spLocks noGrp="1"/>
          </p:cNvSpPr>
          <p:nvPr>
            <p:ph type="title"/>
          </p:nvPr>
        </p:nvSpPr>
        <p:spPr/>
        <p:txBody>
          <a:bodyPr/>
          <a:lstStyle/>
          <a:p>
            <a:r>
              <a:rPr lang="en-US" dirty="0"/>
              <a:t>Policy &amp; Practice Q&amp;A</a:t>
            </a:r>
          </a:p>
        </p:txBody>
      </p:sp>
      <p:pic>
        <p:nvPicPr>
          <p:cNvPr id="6" name="Content Placeholder 5" descr="A group of people sitting on a bench&#10;&#10;Description automatically generated">
            <a:extLst>
              <a:ext uri="{FF2B5EF4-FFF2-40B4-BE49-F238E27FC236}">
                <a16:creationId xmlns:a16="http://schemas.microsoft.com/office/drawing/2014/main" id="{02FB7491-7B87-4E33-BC08-5088652D3C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78956" y="1914843"/>
            <a:ext cx="6034087" cy="4022725"/>
          </a:xfrm>
        </p:spPr>
      </p:pic>
    </p:spTree>
    <p:extLst>
      <p:ext uri="{BB962C8B-B14F-4D97-AF65-F5344CB8AC3E}">
        <p14:creationId xmlns:p14="http://schemas.microsoft.com/office/powerpoint/2010/main" val="2940811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55026-71E1-48B1-A787-FF0C88C4A70A}"/>
              </a:ext>
            </a:extLst>
          </p:cNvPr>
          <p:cNvSpPr>
            <a:spLocks noGrp="1"/>
          </p:cNvSpPr>
          <p:nvPr>
            <p:ph type="title"/>
          </p:nvPr>
        </p:nvSpPr>
        <p:spPr>
          <a:xfrm>
            <a:off x="1097280" y="286603"/>
            <a:ext cx="10058400" cy="1450757"/>
          </a:xfrm>
        </p:spPr>
        <p:txBody>
          <a:bodyPr/>
          <a:lstStyle/>
          <a:p>
            <a:r>
              <a:rPr lang="en-US" dirty="0"/>
              <a:t>Grantmaking Process: Grantee Input</a:t>
            </a:r>
          </a:p>
        </p:txBody>
      </p:sp>
      <p:sp>
        <p:nvSpPr>
          <p:cNvPr id="3" name="Content Placeholder 2">
            <a:extLst>
              <a:ext uri="{FF2B5EF4-FFF2-40B4-BE49-F238E27FC236}">
                <a16:creationId xmlns:a16="http://schemas.microsoft.com/office/drawing/2014/main" id="{A65A15A6-CA63-47A7-8870-E7482296EB81}"/>
              </a:ext>
            </a:extLst>
          </p:cNvPr>
          <p:cNvSpPr>
            <a:spLocks noGrp="1"/>
          </p:cNvSpPr>
          <p:nvPr>
            <p:ph idx="1"/>
          </p:nvPr>
        </p:nvSpPr>
        <p:spPr>
          <a:xfrm>
            <a:off x="1097280" y="1845734"/>
            <a:ext cx="10058400" cy="4023360"/>
          </a:xfrm>
        </p:spPr>
        <p:txBody>
          <a:bodyPr>
            <a:normAutofit/>
          </a:bodyPr>
          <a:lstStyle/>
          <a:p>
            <a:r>
              <a:rPr lang="en-US" sz="2800" b="1" dirty="0"/>
              <a:t>One-on-one conversations </a:t>
            </a:r>
            <a:r>
              <a:rPr lang="en-US" sz="2800" dirty="0"/>
              <a:t>(3 orgs; 5 people)</a:t>
            </a:r>
          </a:p>
          <a:p>
            <a:r>
              <a:rPr lang="en-US" sz="2800" b="1" dirty="0"/>
              <a:t>All-agency survey </a:t>
            </a:r>
            <a:r>
              <a:rPr lang="en-US" sz="2800" dirty="0"/>
              <a:t>(29 respondents; 42 email invites)	</a:t>
            </a:r>
          </a:p>
        </p:txBody>
      </p:sp>
      <p:pic>
        <p:nvPicPr>
          <p:cNvPr id="5128" name="Picture 8" descr="Survey Says!">
            <a:extLst>
              <a:ext uri="{FF2B5EF4-FFF2-40B4-BE49-F238E27FC236}">
                <a16:creationId xmlns:a16="http://schemas.microsoft.com/office/drawing/2014/main" id="{F8A1B914-D937-4A8A-89F1-7843C1929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6670" y="3806120"/>
            <a:ext cx="4545330" cy="2510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174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55026-71E1-48B1-A787-FF0C88C4A70A}"/>
              </a:ext>
            </a:extLst>
          </p:cNvPr>
          <p:cNvSpPr>
            <a:spLocks noGrp="1"/>
          </p:cNvSpPr>
          <p:nvPr>
            <p:ph type="title"/>
          </p:nvPr>
        </p:nvSpPr>
        <p:spPr/>
        <p:txBody>
          <a:bodyPr/>
          <a:lstStyle/>
          <a:p>
            <a:r>
              <a:rPr lang="en-US" dirty="0"/>
              <a:t>Grantmaking Process: Grantee Input</a:t>
            </a:r>
          </a:p>
        </p:txBody>
      </p:sp>
      <p:pic>
        <p:nvPicPr>
          <p:cNvPr id="4" name="Content Placeholder 3">
            <a:extLst>
              <a:ext uri="{FF2B5EF4-FFF2-40B4-BE49-F238E27FC236}">
                <a16:creationId xmlns:a16="http://schemas.microsoft.com/office/drawing/2014/main" id="{01FE0C21-D975-4000-9E35-F159EDAE5E74}"/>
              </a:ext>
            </a:extLst>
          </p:cNvPr>
          <p:cNvPicPr>
            <a:picLocks noGrp="1" noChangeAspect="1"/>
          </p:cNvPicPr>
          <p:nvPr>
            <p:ph idx="1"/>
          </p:nvPr>
        </p:nvPicPr>
        <p:blipFill>
          <a:blip r:embed="rId3"/>
          <a:stretch>
            <a:fillRect/>
          </a:stretch>
        </p:blipFill>
        <p:spPr>
          <a:xfrm>
            <a:off x="2703580" y="1914123"/>
            <a:ext cx="6784839" cy="4342297"/>
          </a:xfrm>
          <a:prstGeom prst="rect">
            <a:avLst/>
          </a:prstGeom>
        </p:spPr>
      </p:pic>
    </p:spTree>
    <p:extLst>
      <p:ext uri="{BB962C8B-B14F-4D97-AF65-F5344CB8AC3E}">
        <p14:creationId xmlns:p14="http://schemas.microsoft.com/office/powerpoint/2010/main" val="1595208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55026-71E1-48B1-A787-FF0C88C4A70A}"/>
              </a:ext>
            </a:extLst>
          </p:cNvPr>
          <p:cNvSpPr>
            <a:spLocks noGrp="1"/>
          </p:cNvSpPr>
          <p:nvPr>
            <p:ph type="title"/>
          </p:nvPr>
        </p:nvSpPr>
        <p:spPr/>
        <p:txBody>
          <a:bodyPr/>
          <a:lstStyle/>
          <a:p>
            <a:r>
              <a:rPr lang="en-US" dirty="0"/>
              <a:t>Grantmaking Process: Grantee Input</a:t>
            </a:r>
          </a:p>
        </p:txBody>
      </p:sp>
      <p:sp>
        <p:nvSpPr>
          <p:cNvPr id="5" name="Content Placeholder 4">
            <a:extLst>
              <a:ext uri="{FF2B5EF4-FFF2-40B4-BE49-F238E27FC236}">
                <a16:creationId xmlns:a16="http://schemas.microsoft.com/office/drawing/2014/main" id="{01FB9C5C-6C41-4CCA-BD91-4050F5FA17CC}"/>
              </a:ext>
            </a:extLst>
          </p:cNvPr>
          <p:cNvSpPr>
            <a:spLocks noGrp="1"/>
          </p:cNvSpPr>
          <p:nvPr>
            <p:ph idx="1"/>
          </p:nvPr>
        </p:nvSpPr>
        <p:spPr>
          <a:xfrm>
            <a:off x="1097280" y="1845734"/>
            <a:ext cx="10058400" cy="4023360"/>
          </a:xfrm>
        </p:spPr>
        <p:txBody>
          <a:bodyPr/>
          <a:lstStyle/>
          <a:p>
            <a:r>
              <a:rPr lang="en-US" sz="2800" dirty="0"/>
              <a:t>What is most useful about the Grant Program Guide?</a:t>
            </a:r>
          </a:p>
          <a:p>
            <a:pPr lvl="1">
              <a:buFont typeface="Arial" panose="020B0604020202020204" pitchFamily="34" charset="0"/>
              <a:buChar char="•"/>
            </a:pPr>
            <a:r>
              <a:rPr lang="en-US" sz="2000" dirty="0"/>
              <a:t>Easy to navigate</a:t>
            </a:r>
          </a:p>
          <a:p>
            <a:pPr lvl="1">
              <a:buFont typeface="Arial" panose="020B0604020202020204" pitchFamily="34" charset="0"/>
              <a:buChar char="•"/>
            </a:pPr>
            <a:r>
              <a:rPr lang="en-US" sz="2000" dirty="0"/>
              <a:t>Explanations / descriptions are good</a:t>
            </a:r>
          </a:p>
          <a:p>
            <a:pPr lvl="1">
              <a:buFont typeface="Arial" panose="020B0604020202020204" pitchFamily="34" charset="0"/>
              <a:buChar char="•"/>
            </a:pPr>
            <a:r>
              <a:rPr lang="en-US" sz="2000" dirty="0"/>
              <a:t>Step-by-step instructions and template</a:t>
            </a:r>
          </a:p>
          <a:p>
            <a:pPr lvl="1">
              <a:buFont typeface="Arial" panose="020B0604020202020204" pitchFamily="34" charset="0"/>
              <a:buChar char="•"/>
            </a:pPr>
            <a:r>
              <a:rPr lang="en-US" sz="2000" dirty="0"/>
              <a:t>Lays out deadlines and expectations</a:t>
            </a:r>
          </a:p>
          <a:p>
            <a:pPr lvl="1">
              <a:buFont typeface="Arial" panose="020B0604020202020204" pitchFamily="34" charset="0"/>
              <a:buChar char="•"/>
            </a:pPr>
            <a:r>
              <a:rPr lang="en-US" sz="2000" dirty="0"/>
              <a:t>Answers most of our questions</a:t>
            </a:r>
          </a:p>
          <a:p>
            <a:r>
              <a:rPr lang="en-US" sz="2800" dirty="0"/>
              <a:t>How can we make the Guide more useful?</a:t>
            </a:r>
          </a:p>
          <a:p>
            <a:pPr lvl="1">
              <a:buFont typeface="Arial" panose="020B0604020202020204" pitchFamily="34" charset="0"/>
              <a:buChar char="•"/>
            </a:pPr>
            <a:r>
              <a:rPr lang="en-US" sz="2000" dirty="0"/>
              <a:t>Eliminate repetition</a:t>
            </a:r>
          </a:p>
          <a:p>
            <a:pPr lvl="1">
              <a:buFont typeface="Arial" panose="020B0604020202020204" pitchFamily="34" charset="0"/>
              <a:buChar char="•"/>
            </a:pPr>
            <a:r>
              <a:rPr lang="en-US" sz="2000" dirty="0"/>
              <a:t>Be more responsive to questions about the guide</a:t>
            </a:r>
          </a:p>
          <a:p>
            <a:pPr lvl="1">
              <a:buFont typeface="Arial" panose="020B0604020202020204" pitchFamily="34" charset="0"/>
              <a:buChar char="•"/>
            </a:pPr>
            <a:endParaRPr lang="en-US" dirty="0"/>
          </a:p>
        </p:txBody>
      </p:sp>
      <p:pic>
        <p:nvPicPr>
          <p:cNvPr id="2052" name="Picture 4" descr="Image result for grant guide">
            <a:extLst>
              <a:ext uri="{FF2B5EF4-FFF2-40B4-BE49-F238E27FC236}">
                <a16:creationId xmlns:a16="http://schemas.microsoft.com/office/drawing/2014/main" id="{20477853-DA6D-48D8-AE8C-014F74CE75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7406" y="3783330"/>
            <a:ext cx="3834595" cy="2551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849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55026-71E1-48B1-A787-FF0C88C4A70A}"/>
              </a:ext>
            </a:extLst>
          </p:cNvPr>
          <p:cNvSpPr>
            <a:spLocks noGrp="1"/>
          </p:cNvSpPr>
          <p:nvPr>
            <p:ph type="title"/>
          </p:nvPr>
        </p:nvSpPr>
        <p:spPr/>
        <p:txBody>
          <a:bodyPr/>
          <a:lstStyle/>
          <a:p>
            <a:r>
              <a:rPr lang="en-US" dirty="0"/>
              <a:t>Grantmaking Process: Grantee Input</a:t>
            </a:r>
          </a:p>
        </p:txBody>
      </p:sp>
      <p:pic>
        <p:nvPicPr>
          <p:cNvPr id="3" name="Content Placeholder 2">
            <a:extLst>
              <a:ext uri="{FF2B5EF4-FFF2-40B4-BE49-F238E27FC236}">
                <a16:creationId xmlns:a16="http://schemas.microsoft.com/office/drawing/2014/main" id="{27EB0472-E249-44AE-B01F-D3A8FEFB40B4}"/>
              </a:ext>
            </a:extLst>
          </p:cNvPr>
          <p:cNvPicPr>
            <a:picLocks noGrp="1" noChangeAspect="1"/>
          </p:cNvPicPr>
          <p:nvPr>
            <p:ph idx="1"/>
          </p:nvPr>
        </p:nvPicPr>
        <p:blipFill>
          <a:blip r:embed="rId3"/>
          <a:stretch>
            <a:fillRect/>
          </a:stretch>
        </p:blipFill>
        <p:spPr>
          <a:xfrm>
            <a:off x="2482676" y="1841506"/>
            <a:ext cx="7226648" cy="4414915"/>
          </a:xfrm>
          <a:prstGeom prst="rect">
            <a:avLst/>
          </a:prstGeom>
        </p:spPr>
      </p:pic>
    </p:spTree>
    <p:extLst>
      <p:ext uri="{BB962C8B-B14F-4D97-AF65-F5344CB8AC3E}">
        <p14:creationId xmlns:p14="http://schemas.microsoft.com/office/powerpoint/2010/main" val="2314172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55026-71E1-48B1-A787-FF0C88C4A70A}"/>
              </a:ext>
            </a:extLst>
          </p:cNvPr>
          <p:cNvSpPr>
            <a:spLocks noGrp="1"/>
          </p:cNvSpPr>
          <p:nvPr>
            <p:ph type="title"/>
          </p:nvPr>
        </p:nvSpPr>
        <p:spPr/>
        <p:txBody>
          <a:bodyPr/>
          <a:lstStyle/>
          <a:p>
            <a:r>
              <a:rPr lang="en-US" dirty="0"/>
              <a:t>Grantmaking Process: Grantee Input</a:t>
            </a:r>
          </a:p>
        </p:txBody>
      </p:sp>
      <p:sp>
        <p:nvSpPr>
          <p:cNvPr id="5" name="Content Placeholder 4">
            <a:extLst>
              <a:ext uri="{FF2B5EF4-FFF2-40B4-BE49-F238E27FC236}">
                <a16:creationId xmlns:a16="http://schemas.microsoft.com/office/drawing/2014/main" id="{01FB9C5C-6C41-4CCA-BD91-4050F5FA17CC}"/>
              </a:ext>
            </a:extLst>
          </p:cNvPr>
          <p:cNvSpPr>
            <a:spLocks noGrp="1"/>
          </p:cNvSpPr>
          <p:nvPr>
            <p:ph idx="1"/>
          </p:nvPr>
        </p:nvSpPr>
        <p:spPr/>
        <p:txBody>
          <a:bodyPr>
            <a:normAutofit/>
          </a:bodyPr>
          <a:lstStyle/>
          <a:p>
            <a:r>
              <a:rPr lang="en-US" sz="2400" dirty="0"/>
              <a:t>Why do you feel this way about making an in-person presentation?</a:t>
            </a:r>
          </a:p>
          <a:p>
            <a:r>
              <a:rPr lang="en-US" b="1" dirty="0"/>
              <a:t>Feel Positively</a:t>
            </a:r>
          </a:p>
          <a:p>
            <a:pPr lvl="1">
              <a:buFont typeface="Arial" panose="020B0604020202020204" pitchFamily="34" charset="0"/>
              <a:buChar char="•"/>
            </a:pPr>
            <a:r>
              <a:rPr lang="en-US" dirty="0"/>
              <a:t>Great opportunity to share more information</a:t>
            </a:r>
          </a:p>
          <a:p>
            <a:pPr lvl="1">
              <a:buFont typeface="Arial" panose="020B0604020202020204" pitchFamily="34" charset="0"/>
              <a:buChar char="•"/>
            </a:pPr>
            <a:r>
              <a:rPr lang="en-US" dirty="0"/>
              <a:t>Allows for another medium other than the written word to express the importance of the program and why it should be funded</a:t>
            </a:r>
          </a:p>
          <a:p>
            <a:pPr lvl="1">
              <a:buFont typeface="Arial" panose="020B0604020202020204" pitchFamily="34" charset="0"/>
              <a:buChar char="•"/>
            </a:pPr>
            <a:r>
              <a:rPr lang="en-US" dirty="0"/>
              <a:t>Allows actual clients to share their stories</a:t>
            </a:r>
          </a:p>
          <a:p>
            <a:pPr lvl="1">
              <a:buFont typeface="Arial" panose="020B0604020202020204" pitchFamily="34" charset="0"/>
              <a:buChar char="•"/>
            </a:pPr>
            <a:r>
              <a:rPr lang="en-US" dirty="0"/>
              <a:t>Love the process and the feedback it gives us; good it’s blind so decisions aren’t influenced by perceptions of the agencies</a:t>
            </a:r>
          </a:p>
          <a:p>
            <a:pPr marL="201168" lvl="1" indent="0">
              <a:buNone/>
            </a:pPr>
            <a:endParaRPr lang="en-US" sz="1000" b="1" dirty="0"/>
          </a:p>
        </p:txBody>
      </p:sp>
    </p:spTree>
    <p:extLst>
      <p:ext uri="{BB962C8B-B14F-4D97-AF65-F5344CB8AC3E}">
        <p14:creationId xmlns:p14="http://schemas.microsoft.com/office/powerpoint/2010/main" val="1661262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A4C26-1E62-4FD9-9289-8AF92DBF3E19}"/>
              </a:ext>
            </a:extLst>
          </p:cNvPr>
          <p:cNvSpPr>
            <a:spLocks noGrp="1"/>
          </p:cNvSpPr>
          <p:nvPr>
            <p:ph type="title"/>
          </p:nvPr>
        </p:nvSpPr>
        <p:spPr/>
        <p:txBody>
          <a:bodyPr/>
          <a:lstStyle/>
          <a:p>
            <a:r>
              <a:rPr lang="en-US" dirty="0"/>
              <a:t>Today’s Discussion</a:t>
            </a:r>
          </a:p>
        </p:txBody>
      </p:sp>
      <p:sp>
        <p:nvSpPr>
          <p:cNvPr id="3" name="Content Placeholder 2">
            <a:extLst>
              <a:ext uri="{FF2B5EF4-FFF2-40B4-BE49-F238E27FC236}">
                <a16:creationId xmlns:a16="http://schemas.microsoft.com/office/drawing/2014/main" id="{FC78157D-04D3-48B1-80B3-4F6152CA8264}"/>
              </a:ext>
            </a:extLst>
          </p:cNvPr>
          <p:cNvSpPr>
            <a:spLocks noGrp="1"/>
          </p:cNvSpPr>
          <p:nvPr>
            <p:ph idx="1"/>
          </p:nvPr>
        </p:nvSpPr>
        <p:spPr>
          <a:xfrm>
            <a:off x="1097280" y="1845734"/>
            <a:ext cx="10058400" cy="4023360"/>
          </a:xfrm>
        </p:spPr>
        <p:txBody>
          <a:bodyPr/>
          <a:lstStyle/>
          <a:p>
            <a:r>
              <a:rPr lang="en-US" dirty="0"/>
              <a:t>1.  Welcome and Purpose of the Meeting: Alison Hade</a:t>
            </a:r>
          </a:p>
          <a:p>
            <a:r>
              <a:rPr lang="en-US" dirty="0"/>
              <a:t>2.  Grant Review Process Overview: interSector Partners, L3C</a:t>
            </a:r>
          </a:p>
          <a:p>
            <a:r>
              <a:rPr lang="en-US" dirty="0"/>
              <a:t>3.  ADA, Grievance and Title VI Policies: interSector Partners, L3C</a:t>
            </a:r>
          </a:p>
          <a:p>
            <a:r>
              <a:rPr lang="en-US" dirty="0"/>
              <a:t>4.  Grant Review and Policy Q &amp; A</a:t>
            </a:r>
          </a:p>
          <a:p>
            <a:r>
              <a:rPr lang="en-US" dirty="0"/>
              <a:t>5.  Agency Feedback on the Grantmaking Process</a:t>
            </a:r>
          </a:p>
          <a:p>
            <a:r>
              <a:rPr lang="en-US" dirty="0"/>
              <a:t>6.  Next Steps for the Coming Year: Alison Hade</a:t>
            </a:r>
          </a:p>
        </p:txBody>
      </p:sp>
      <p:pic>
        <p:nvPicPr>
          <p:cNvPr id="4100" name="Picture 4" descr="Image result for agenda">
            <a:extLst>
              <a:ext uri="{FF2B5EF4-FFF2-40B4-BE49-F238E27FC236}">
                <a16:creationId xmlns:a16="http://schemas.microsoft.com/office/drawing/2014/main" id="{A544DBF4-F7A8-4548-9A8D-C705DC216E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2113" y="3417799"/>
            <a:ext cx="4669887" cy="2918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784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55026-71E1-48B1-A787-FF0C88C4A70A}"/>
              </a:ext>
            </a:extLst>
          </p:cNvPr>
          <p:cNvSpPr>
            <a:spLocks noGrp="1"/>
          </p:cNvSpPr>
          <p:nvPr>
            <p:ph type="title"/>
          </p:nvPr>
        </p:nvSpPr>
        <p:spPr/>
        <p:txBody>
          <a:bodyPr/>
          <a:lstStyle/>
          <a:p>
            <a:r>
              <a:rPr lang="en-US" dirty="0"/>
              <a:t>Grantmaking Process: Grantee Input</a:t>
            </a:r>
          </a:p>
        </p:txBody>
      </p:sp>
      <p:sp>
        <p:nvSpPr>
          <p:cNvPr id="5" name="Content Placeholder 4">
            <a:extLst>
              <a:ext uri="{FF2B5EF4-FFF2-40B4-BE49-F238E27FC236}">
                <a16:creationId xmlns:a16="http://schemas.microsoft.com/office/drawing/2014/main" id="{01FB9C5C-6C41-4CCA-BD91-4050F5FA17CC}"/>
              </a:ext>
            </a:extLst>
          </p:cNvPr>
          <p:cNvSpPr>
            <a:spLocks noGrp="1"/>
          </p:cNvSpPr>
          <p:nvPr>
            <p:ph idx="1"/>
          </p:nvPr>
        </p:nvSpPr>
        <p:spPr/>
        <p:txBody>
          <a:bodyPr>
            <a:normAutofit/>
          </a:bodyPr>
          <a:lstStyle/>
          <a:p>
            <a:r>
              <a:rPr lang="en-US" sz="2400" dirty="0"/>
              <a:t>Why do you feel this way about making an in-person presentation?</a:t>
            </a:r>
          </a:p>
          <a:p>
            <a:pPr marL="201168" lvl="1" indent="0">
              <a:buNone/>
            </a:pPr>
            <a:r>
              <a:rPr lang="en-US" sz="2000" b="1" dirty="0"/>
              <a:t>Do not like it</a:t>
            </a:r>
          </a:p>
          <a:p>
            <a:pPr lvl="1">
              <a:buFont typeface="Arial" panose="020B0604020202020204" pitchFamily="34" charset="0"/>
              <a:buChar char="•"/>
            </a:pPr>
            <a:r>
              <a:rPr lang="en-US" dirty="0"/>
              <a:t>Excessive amount of time given the award amounts</a:t>
            </a:r>
          </a:p>
          <a:p>
            <a:pPr lvl="1">
              <a:buFont typeface="Arial" panose="020B0604020202020204" pitchFamily="34" charset="0"/>
              <a:buChar char="•"/>
            </a:pPr>
            <a:r>
              <a:rPr lang="en-US" dirty="0"/>
              <a:t>No guidance about what the commission wants or what makes a good presentation</a:t>
            </a:r>
          </a:p>
          <a:p>
            <a:pPr lvl="1">
              <a:buFont typeface="Arial" panose="020B0604020202020204" pitchFamily="34" charset="0"/>
              <a:buChar char="•"/>
            </a:pPr>
            <a:r>
              <a:rPr lang="en-US" dirty="0"/>
              <a:t>Should not be a time for clients to speak for the agency</a:t>
            </a:r>
          </a:p>
          <a:p>
            <a:pPr lvl="1">
              <a:buFont typeface="Arial" panose="020B0604020202020204" pitchFamily="34" charset="0"/>
              <a:buChar char="•"/>
            </a:pPr>
            <a:r>
              <a:rPr lang="en-US" dirty="0"/>
              <a:t>Should be judged on the proposal, not if 20 people show up to the presentation</a:t>
            </a:r>
          </a:p>
          <a:p>
            <a:pPr lvl="1">
              <a:buFont typeface="Arial" panose="020B0604020202020204" pitchFamily="34" charset="0"/>
              <a:buChar char="•"/>
            </a:pPr>
            <a:r>
              <a:rPr lang="en-US" dirty="0"/>
              <a:t>Presentations and blind-scoring do not work; the City should align its selection process</a:t>
            </a:r>
            <a:br>
              <a:rPr lang="en-US" dirty="0"/>
            </a:br>
            <a:r>
              <a:rPr lang="en-US" dirty="0"/>
              <a:t>with the results it is trying to achieve</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2363187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55026-71E1-48B1-A787-FF0C88C4A70A}"/>
              </a:ext>
            </a:extLst>
          </p:cNvPr>
          <p:cNvSpPr>
            <a:spLocks noGrp="1"/>
          </p:cNvSpPr>
          <p:nvPr>
            <p:ph type="title"/>
          </p:nvPr>
        </p:nvSpPr>
        <p:spPr/>
        <p:txBody>
          <a:bodyPr/>
          <a:lstStyle/>
          <a:p>
            <a:r>
              <a:rPr lang="en-US" dirty="0"/>
              <a:t>Grantmaking Process: Grantee Input</a:t>
            </a:r>
          </a:p>
        </p:txBody>
      </p:sp>
      <p:pic>
        <p:nvPicPr>
          <p:cNvPr id="4" name="Picture 3">
            <a:extLst>
              <a:ext uri="{FF2B5EF4-FFF2-40B4-BE49-F238E27FC236}">
                <a16:creationId xmlns:a16="http://schemas.microsoft.com/office/drawing/2014/main" id="{52EE96E4-B89C-4502-A2E0-F912210F279C}"/>
              </a:ext>
            </a:extLst>
          </p:cNvPr>
          <p:cNvPicPr>
            <a:picLocks noChangeAspect="1"/>
          </p:cNvPicPr>
          <p:nvPr/>
        </p:nvPicPr>
        <p:blipFill>
          <a:blip r:embed="rId3"/>
          <a:stretch>
            <a:fillRect/>
          </a:stretch>
        </p:blipFill>
        <p:spPr>
          <a:xfrm>
            <a:off x="306295" y="2461260"/>
            <a:ext cx="5488715" cy="3516208"/>
          </a:xfrm>
          <a:prstGeom prst="rect">
            <a:avLst/>
          </a:prstGeom>
        </p:spPr>
      </p:pic>
      <p:sp>
        <p:nvSpPr>
          <p:cNvPr id="7" name="Content Placeholder 6">
            <a:extLst>
              <a:ext uri="{FF2B5EF4-FFF2-40B4-BE49-F238E27FC236}">
                <a16:creationId xmlns:a16="http://schemas.microsoft.com/office/drawing/2014/main" id="{20E92DEB-07D6-4A45-B6AE-152A66925C23}"/>
              </a:ext>
            </a:extLst>
          </p:cNvPr>
          <p:cNvSpPr>
            <a:spLocks noGrp="1"/>
          </p:cNvSpPr>
          <p:nvPr>
            <p:ph idx="1"/>
          </p:nvPr>
        </p:nvSpPr>
        <p:spPr>
          <a:xfrm>
            <a:off x="1097280" y="1845734"/>
            <a:ext cx="10058400" cy="4023360"/>
          </a:xfrm>
        </p:spPr>
        <p:txBody>
          <a:bodyPr/>
          <a:lstStyle/>
          <a:p>
            <a:r>
              <a:rPr lang="en-US" dirty="0"/>
              <a:t>Pre-Application LOI is easy to complete	Grant Proposal (application) is easy to complete</a:t>
            </a:r>
          </a:p>
        </p:txBody>
      </p:sp>
      <p:pic>
        <p:nvPicPr>
          <p:cNvPr id="8" name="Picture 7">
            <a:extLst>
              <a:ext uri="{FF2B5EF4-FFF2-40B4-BE49-F238E27FC236}">
                <a16:creationId xmlns:a16="http://schemas.microsoft.com/office/drawing/2014/main" id="{8C26C1CC-8CC9-4DDB-8C4F-1904562BA27E}"/>
              </a:ext>
            </a:extLst>
          </p:cNvPr>
          <p:cNvPicPr>
            <a:picLocks noChangeAspect="1"/>
          </p:cNvPicPr>
          <p:nvPr/>
        </p:nvPicPr>
        <p:blipFill>
          <a:blip r:embed="rId4"/>
          <a:stretch>
            <a:fillRect/>
          </a:stretch>
        </p:blipFill>
        <p:spPr>
          <a:xfrm>
            <a:off x="5491163" y="2461260"/>
            <a:ext cx="6392548" cy="3407834"/>
          </a:xfrm>
          <a:prstGeom prst="rect">
            <a:avLst/>
          </a:prstGeom>
        </p:spPr>
      </p:pic>
    </p:spTree>
    <p:extLst>
      <p:ext uri="{BB962C8B-B14F-4D97-AF65-F5344CB8AC3E}">
        <p14:creationId xmlns:p14="http://schemas.microsoft.com/office/powerpoint/2010/main" val="931833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55026-71E1-48B1-A787-FF0C88C4A70A}"/>
              </a:ext>
            </a:extLst>
          </p:cNvPr>
          <p:cNvSpPr>
            <a:spLocks noGrp="1"/>
          </p:cNvSpPr>
          <p:nvPr>
            <p:ph type="title"/>
          </p:nvPr>
        </p:nvSpPr>
        <p:spPr/>
        <p:txBody>
          <a:bodyPr/>
          <a:lstStyle/>
          <a:p>
            <a:r>
              <a:rPr lang="en-US" dirty="0"/>
              <a:t>Grantmaking Process: Grantee Input</a:t>
            </a:r>
          </a:p>
        </p:txBody>
      </p:sp>
      <p:sp>
        <p:nvSpPr>
          <p:cNvPr id="5" name="Content Placeholder 4">
            <a:extLst>
              <a:ext uri="{FF2B5EF4-FFF2-40B4-BE49-F238E27FC236}">
                <a16:creationId xmlns:a16="http://schemas.microsoft.com/office/drawing/2014/main" id="{01FB9C5C-6C41-4CCA-BD91-4050F5FA17CC}"/>
              </a:ext>
            </a:extLst>
          </p:cNvPr>
          <p:cNvSpPr>
            <a:spLocks noGrp="1"/>
          </p:cNvSpPr>
          <p:nvPr>
            <p:ph idx="1"/>
          </p:nvPr>
        </p:nvSpPr>
        <p:spPr/>
        <p:txBody>
          <a:bodyPr>
            <a:normAutofit lnSpcReduction="10000"/>
          </a:bodyPr>
          <a:lstStyle/>
          <a:p>
            <a:r>
              <a:rPr lang="en-US" sz="2400" dirty="0"/>
              <a:t>What would make it easier to complete?</a:t>
            </a:r>
          </a:p>
          <a:p>
            <a:pPr lvl="1">
              <a:buFont typeface="Arial" panose="020B0604020202020204" pitchFamily="34" charset="0"/>
              <a:buChar char="•"/>
            </a:pPr>
            <a:r>
              <a:rPr lang="en-US" sz="2000" dirty="0"/>
              <a:t>It’s time-intensive, takes hours to complete</a:t>
            </a:r>
          </a:p>
          <a:p>
            <a:pPr lvl="1">
              <a:buFont typeface="Arial" panose="020B0604020202020204" pitchFamily="34" charset="0"/>
              <a:buChar char="•"/>
            </a:pPr>
            <a:r>
              <a:rPr lang="en-US" sz="2000" dirty="0"/>
              <a:t>Too many questions are redundant; suggest fewer long-narrative responses </a:t>
            </a:r>
          </a:p>
          <a:p>
            <a:pPr lvl="1">
              <a:buFont typeface="Arial" panose="020B0604020202020204" pitchFamily="34" charset="0"/>
              <a:buChar char="•"/>
            </a:pPr>
            <a:r>
              <a:rPr lang="en-US" sz="2000" dirty="0"/>
              <a:t>Add spell check to grant pages</a:t>
            </a:r>
          </a:p>
          <a:p>
            <a:pPr lvl="1">
              <a:buFont typeface="Arial" panose="020B0604020202020204" pitchFamily="34" charset="0"/>
              <a:buChar char="•"/>
            </a:pPr>
            <a:r>
              <a:rPr lang="en-US" sz="2000" dirty="0"/>
              <a:t>Simplify the budget</a:t>
            </a:r>
          </a:p>
          <a:p>
            <a:pPr lvl="1">
              <a:buFont typeface="Arial" panose="020B0604020202020204" pitchFamily="34" charset="0"/>
              <a:buChar char="•"/>
            </a:pPr>
            <a:r>
              <a:rPr lang="en-US" sz="2000" dirty="0"/>
              <a:t>Use the common grant application</a:t>
            </a:r>
          </a:p>
          <a:p>
            <a:pPr lvl="1">
              <a:buFont typeface="Arial" panose="020B0604020202020204" pitchFamily="34" charset="0"/>
              <a:buChar char="•"/>
            </a:pPr>
            <a:r>
              <a:rPr lang="en-US" sz="2000" dirty="0"/>
              <a:t>Greater flexibility in how to answer questions</a:t>
            </a:r>
          </a:p>
          <a:p>
            <a:endParaRPr lang="en-US" dirty="0"/>
          </a:p>
          <a:p>
            <a:pPr algn="ctr"/>
            <a:r>
              <a:rPr lang="en-US" i="1" dirty="0"/>
              <a:t>“Could not answer at least one of the questions...</a:t>
            </a:r>
            <a:br>
              <a:rPr lang="en-US" i="1" dirty="0"/>
            </a:br>
            <a:r>
              <a:rPr lang="en-US" i="1" dirty="0"/>
              <a:t>we do not track the exact information they needed.”</a:t>
            </a:r>
          </a:p>
          <a:p>
            <a:pPr algn="ctr"/>
            <a:r>
              <a:rPr lang="en-US" i="1" dirty="0"/>
              <a:t>“I think the City of Loveland’s process is the best it can be.”</a:t>
            </a:r>
          </a:p>
        </p:txBody>
      </p:sp>
    </p:spTree>
    <p:extLst>
      <p:ext uri="{BB962C8B-B14F-4D97-AF65-F5344CB8AC3E}">
        <p14:creationId xmlns:p14="http://schemas.microsoft.com/office/powerpoint/2010/main" val="1299663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55026-71E1-48B1-A787-FF0C88C4A70A}"/>
              </a:ext>
            </a:extLst>
          </p:cNvPr>
          <p:cNvSpPr>
            <a:spLocks noGrp="1"/>
          </p:cNvSpPr>
          <p:nvPr>
            <p:ph type="title"/>
          </p:nvPr>
        </p:nvSpPr>
        <p:spPr/>
        <p:txBody>
          <a:bodyPr/>
          <a:lstStyle/>
          <a:p>
            <a:r>
              <a:rPr lang="en-US" dirty="0"/>
              <a:t>Grantmaking Process: Grantee Input</a:t>
            </a:r>
          </a:p>
        </p:txBody>
      </p:sp>
      <p:pic>
        <p:nvPicPr>
          <p:cNvPr id="3" name="Content Placeholder 2">
            <a:extLst>
              <a:ext uri="{FF2B5EF4-FFF2-40B4-BE49-F238E27FC236}">
                <a16:creationId xmlns:a16="http://schemas.microsoft.com/office/drawing/2014/main" id="{4CF69902-AAB9-47BD-92BD-963E4743EA9B}"/>
              </a:ext>
            </a:extLst>
          </p:cNvPr>
          <p:cNvPicPr>
            <a:picLocks noGrp="1" noChangeAspect="1"/>
          </p:cNvPicPr>
          <p:nvPr>
            <p:ph idx="1"/>
          </p:nvPr>
        </p:nvPicPr>
        <p:blipFill>
          <a:blip r:embed="rId3"/>
          <a:stretch>
            <a:fillRect/>
          </a:stretch>
        </p:blipFill>
        <p:spPr>
          <a:xfrm>
            <a:off x="2303940" y="1926033"/>
            <a:ext cx="7584120" cy="658188"/>
          </a:xfrm>
          <a:prstGeom prst="rect">
            <a:avLst/>
          </a:prstGeom>
        </p:spPr>
      </p:pic>
      <p:pic>
        <p:nvPicPr>
          <p:cNvPr id="4" name="Picture 3">
            <a:extLst>
              <a:ext uri="{FF2B5EF4-FFF2-40B4-BE49-F238E27FC236}">
                <a16:creationId xmlns:a16="http://schemas.microsoft.com/office/drawing/2014/main" id="{0A740FCB-CA7B-4614-8881-3FFE46C38813}"/>
              </a:ext>
            </a:extLst>
          </p:cNvPr>
          <p:cNvPicPr>
            <a:picLocks noChangeAspect="1"/>
          </p:cNvPicPr>
          <p:nvPr/>
        </p:nvPicPr>
        <p:blipFill>
          <a:blip r:embed="rId4"/>
          <a:stretch>
            <a:fillRect/>
          </a:stretch>
        </p:blipFill>
        <p:spPr>
          <a:xfrm>
            <a:off x="2921324" y="2584221"/>
            <a:ext cx="6349352" cy="3672200"/>
          </a:xfrm>
          <a:prstGeom prst="rect">
            <a:avLst/>
          </a:prstGeom>
        </p:spPr>
      </p:pic>
    </p:spTree>
    <p:extLst>
      <p:ext uri="{BB962C8B-B14F-4D97-AF65-F5344CB8AC3E}">
        <p14:creationId xmlns:p14="http://schemas.microsoft.com/office/powerpoint/2010/main" val="357081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55026-71E1-48B1-A787-FF0C88C4A70A}"/>
              </a:ext>
            </a:extLst>
          </p:cNvPr>
          <p:cNvSpPr>
            <a:spLocks noGrp="1"/>
          </p:cNvSpPr>
          <p:nvPr>
            <p:ph type="title"/>
          </p:nvPr>
        </p:nvSpPr>
        <p:spPr/>
        <p:txBody>
          <a:bodyPr/>
          <a:lstStyle/>
          <a:p>
            <a:r>
              <a:rPr lang="en-US" dirty="0"/>
              <a:t>Grantmaking Process: Grantee Input</a:t>
            </a:r>
          </a:p>
        </p:txBody>
      </p:sp>
      <p:sp>
        <p:nvSpPr>
          <p:cNvPr id="6" name="Content Placeholder 5">
            <a:extLst>
              <a:ext uri="{FF2B5EF4-FFF2-40B4-BE49-F238E27FC236}">
                <a16:creationId xmlns:a16="http://schemas.microsoft.com/office/drawing/2014/main" id="{4080C0F3-6BC7-4441-B2DC-E652A641EC5C}"/>
              </a:ext>
            </a:extLst>
          </p:cNvPr>
          <p:cNvSpPr>
            <a:spLocks noGrp="1"/>
          </p:cNvSpPr>
          <p:nvPr>
            <p:ph idx="1"/>
          </p:nvPr>
        </p:nvSpPr>
        <p:spPr/>
        <p:txBody>
          <a:bodyPr/>
          <a:lstStyle/>
          <a:p>
            <a:r>
              <a:rPr lang="en-US" sz="2400" dirty="0"/>
              <a:t>What would </a:t>
            </a:r>
            <a:r>
              <a:rPr lang="en-US" sz="2400" b="1" dirty="0"/>
              <a:t>help you be more satisfied </a:t>
            </a:r>
            <a:r>
              <a:rPr lang="en-US" sz="2400" dirty="0"/>
              <a:t>with service received from Community Partnership Office staff?</a:t>
            </a:r>
          </a:p>
          <a:p>
            <a:pPr lvl="1">
              <a:buFont typeface="Arial" panose="020B0604020202020204" pitchFamily="34" charset="0"/>
              <a:buChar char="•"/>
            </a:pPr>
            <a:r>
              <a:rPr lang="en-US" sz="2000" dirty="0"/>
              <a:t>Objectivity; all should be judged equally</a:t>
            </a:r>
          </a:p>
          <a:p>
            <a:pPr lvl="1">
              <a:buFont typeface="Arial" panose="020B0604020202020204" pitchFamily="34" charset="0"/>
              <a:buChar char="•"/>
            </a:pPr>
            <a:r>
              <a:rPr lang="en-US" sz="2000" dirty="0"/>
              <a:t>Being more open to feedback about the amount of work required for a small return</a:t>
            </a:r>
          </a:p>
          <a:p>
            <a:pPr lvl="1">
              <a:buFont typeface="Arial" panose="020B0604020202020204" pitchFamily="34" charset="0"/>
              <a:buChar char="•"/>
            </a:pPr>
            <a:r>
              <a:rPr lang="en-US" sz="2000" dirty="0"/>
              <a:t>Timely responses  </a:t>
            </a:r>
          </a:p>
          <a:p>
            <a:r>
              <a:rPr lang="en-US" sz="2400" dirty="0"/>
              <a:t>What are you </a:t>
            </a:r>
            <a:r>
              <a:rPr lang="en-US" sz="2400" b="1" dirty="0"/>
              <a:t>satisfied</a:t>
            </a:r>
            <a:r>
              <a:rPr lang="en-US" sz="2400" dirty="0"/>
              <a:t> with?</a:t>
            </a:r>
          </a:p>
          <a:p>
            <a:pPr lvl="1">
              <a:buFont typeface="Arial" panose="020B0604020202020204" pitchFamily="34" charset="0"/>
              <a:buChar char="•"/>
            </a:pPr>
            <a:r>
              <a:rPr lang="en-US" sz="2000" dirty="0"/>
              <a:t>City of Loveland staff responsiveness, availability and helpfulness; caring attitude</a:t>
            </a:r>
          </a:p>
          <a:p>
            <a:pPr lvl="1">
              <a:buFont typeface="Arial" panose="020B0604020202020204" pitchFamily="34" charset="0"/>
              <a:buChar char="•"/>
            </a:pPr>
            <a:r>
              <a:rPr lang="en-US" sz="2000" dirty="0"/>
              <a:t>Timeliness / very quick to answer questions</a:t>
            </a:r>
          </a:p>
          <a:p>
            <a:pPr lvl="1">
              <a:buFont typeface="Arial" panose="020B0604020202020204" pitchFamily="34" charset="0"/>
              <a:buChar char="•"/>
            </a:pPr>
            <a:r>
              <a:rPr lang="en-US" sz="2000" dirty="0"/>
              <a:t>Opportunity to provide feedback</a:t>
            </a:r>
          </a:p>
          <a:p>
            <a:endParaRPr lang="en-US" dirty="0"/>
          </a:p>
        </p:txBody>
      </p:sp>
    </p:spTree>
    <p:extLst>
      <p:ext uri="{BB962C8B-B14F-4D97-AF65-F5344CB8AC3E}">
        <p14:creationId xmlns:p14="http://schemas.microsoft.com/office/powerpoint/2010/main" val="973498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B2961-C72B-4D09-A63C-D000D9545156}"/>
              </a:ext>
            </a:extLst>
          </p:cNvPr>
          <p:cNvSpPr>
            <a:spLocks noGrp="1"/>
          </p:cNvSpPr>
          <p:nvPr>
            <p:ph type="title"/>
          </p:nvPr>
        </p:nvSpPr>
        <p:spPr/>
        <p:txBody>
          <a:bodyPr/>
          <a:lstStyle/>
          <a:p>
            <a:r>
              <a:rPr lang="en-US" dirty="0"/>
              <a:t>Grantmaking Process: Discussion</a:t>
            </a:r>
          </a:p>
        </p:txBody>
      </p:sp>
      <p:sp>
        <p:nvSpPr>
          <p:cNvPr id="3" name="Content Placeholder 2">
            <a:extLst>
              <a:ext uri="{FF2B5EF4-FFF2-40B4-BE49-F238E27FC236}">
                <a16:creationId xmlns:a16="http://schemas.microsoft.com/office/drawing/2014/main" id="{74737DB8-1532-497C-829D-01BAB9DB2C1A}"/>
              </a:ext>
            </a:extLst>
          </p:cNvPr>
          <p:cNvSpPr>
            <a:spLocks noGrp="1"/>
          </p:cNvSpPr>
          <p:nvPr>
            <p:ph idx="1"/>
          </p:nvPr>
        </p:nvSpPr>
        <p:spPr/>
        <p:txBody>
          <a:bodyPr>
            <a:normAutofit/>
          </a:bodyPr>
          <a:lstStyle/>
          <a:p>
            <a:endParaRPr lang="en-US" dirty="0"/>
          </a:p>
          <a:p>
            <a:endParaRPr lang="en-US" sz="2000" dirty="0"/>
          </a:p>
        </p:txBody>
      </p:sp>
      <p:pic>
        <p:nvPicPr>
          <p:cNvPr id="7" name="Picture 6" descr="A group of people sitting on a bench&#10;&#10;Description automatically generated">
            <a:extLst>
              <a:ext uri="{FF2B5EF4-FFF2-40B4-BE49-F238E27FC236}">
                <a16:creationId xmlns:a16="http://schemas.microsoft.com/office/drawing/2014/main" id="{CFC5D09A-BD67-4591-BC2B-68C3A553CB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8455" y="1845734"/>
            <a:ext cx="6496050" cy="4330700"/>
          </a:xfrm>
          <a:prstGeom prst="rect">
            <a:avLst/>
          </a:prstGeom>
        </p:spPr>
      </p:pic>
    </p:spTree>
    <p:extLst>
      <p:ext uri="{BB962C8B-B14F-4D97-AF65-F5344CB8AC3E}">
        <p14:creationId xmlns:p14="http://schemas.microsoft.com/office/powerpoint/2010/main" val="140983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79F0D-1616-4290-88E7-6BF0FECE691C}"/>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46FCC056-872E-4F70-AE6B-381BF627B9F4}"/>
              </a:ext>
            </a:extLst>
          </p:cNvPr>
          <p:cNvSpPr>
            <a:spLocks noGrp="1"/>
          </p:cNvSpPr>
          <p:nvPr>
            <p:ph idx="1"/>
          </p:nvPr>
        </p:nvSpPr>
        <p:spPr>
          <a:xfrm>
            <a:off x="1097280" y="1845734"/>
            <a:ext cx="10058400" cy="4023360"/>
          </a:xfrm>
        </p:spPr>
        <p:txBody>
          <a:bodyPr/>
          <a:lstStyle/>
          <a:p>
            <a:r>
              <a:rPr lang="en-US" sz="2400" b="1" dirty="0"/>
              <a:t>interSector Partners</a:t>
            </a:r>
          </a:p>
          <a:p>
            <a:pPr lvl="1">
              <a:buFont typeface="Arial" panose="020B0604020202020204" pitchFamily="34" charset="0"/>
              <a:buChar char="•"/>
            </a:pPr>
            <a:r>
              <a:rPr lang="en-US" sz="2000" dirty="0"/>
              <a:t>Write final process report</a:t>
            </a:r>
          </a:p>
          <a:p>
            <a:pPr lvl="1">
              <a:buFont typeface="Arial" panose="020B0604020202020204" pitchFamily="34" charset="0"/>
              <a:buChar char="•"/>
            </a:pPr>
            <a:r>
              <a:rPr lang="en-US" sz="2000" dirty="0"/>
              <a:t>Commission training / support in adapting grantmaking</a:t>
            </a:r>
          </a:p>
          <a:p>
            <a:pPr lvl="1">
              <a:buFont typeface="Arial" panose="020B0604020202020204" pitchFamily="34" charset="0"/>
              <a:buChar char="•"/>
            </a:pPr>
            <a:endParaRPr lang="en-US" sz="2000" dirty="0"/>
          </a:p>
          <a:p>
            <a:pPr marL="201168" lvl="1" indent="0">
              <a:buNone/>
            </a:pPr>
            <a:r>
              <a:rPr lang="en-US" sz="2400" b="1" dirty="0"/>
              <a:t>City of Loveland</a:t>
            </a:r>
          </a:p>
        </p:txBody>
      </p:sp>
      <p:pic>
        <p:nvPicPr>
          <p:cNvPr id="4100" name="Picture 4" descr="bethany">
            <a:extLst>
              <a:ext uri="{FF2B5EF4-FFF2-40B4-BE49-F238E27FC236}">
                <a16:creationId xmlns:a16="http://schemas.microsoft.com/office/drawing/2014/main" id="{D54B2E0A-75BD-4762-9696-54D17F696B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8900" y="3745230"/>
            <a:ext cx="57531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432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3B126-559C-4D5A-B9C4-918CC1DB14F0}"/>
              </a:ext>
            </a:extLst>
          </p:cNvPr>
          <p:cNvSpPr>
            <a:spLocks noGrp="1"/>
          </p:cNvSpPr>
          <p:nvPr>
            <p:ph type="title"/>
          </p:nvPr>
        </p:nvSpPr>
        <p:spPr/>
        <p:txBody>
          <a:bodyPr/>
          <a:lstStyle/>
          <a:p>
            <a:r>
              <a:rPr lang="en-US" dirty="0"/>
              <a:t>Review and Audit Process</a:t>
            </a:r>
          </a:p>
        </p:txBody>
      </p:sp>
      <p:graphicFrame>
        <p:nvGraphicFramePr>
          <p:cNvPr id="4" name="Content Placeholder 3">
            <a:extLst>
              <a:ext uri="{FF2B5EF4-FFF2-40B4-BE49-F238E27FC236}">
                <a16:creationId xmlns:a16="http://schemas.microsoft.com/office/drawing/2014/main" id="{C1E79B38-15A2-4065-A3E3-ED727FA43C53}"/>
              </a:ext>
            </a:extLst>
          </p:cNvPr>
          <p:cNvGraphicFramePr>
            <a:graphicFrameLocks noGrp="1"/>
          </p:cNvGraphicFramePr>
          <p:nvPr>
            <p:ph idx="1"/>
            <p:extLst>
              <p:ext uri="{D42A27DB-BD31-4B8C-83A1-F6EECF244321}">
                <p14:modId xmlns:p14="http://schemas.microsoft.com/office/powerpoint/2010/main" val="3188006134"/>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666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2C41B-34F9-4951-8653-DC472E0D853E}"/>
              </a:ext>
            </a:extLst>
          </p:cNvPr>
          <p:cNvSpPr>
            <a:spLocks noGrp="1"/>
          </p:cNvSpPr>
          <p:nvPr>
            <p:ph type="title"/>
          </p:nvPr>
        </p:nvSpPr>
        <p:spPr/>
        <p:txBody>
          <a:bodyPr>
            <a:normAutofit/>
          </a:bodyPr>
          <a:lstStyle/>
          <a:p>
            <a:r>
              <a:rPr lang="en-US" sz="4400" dirty="0"/>
              <a:t>Policy &amp; Practice Review 2018</a:t>
            </a:r>
          </a:p>
        </p:txBody>
      </p:sp>
      <p:pic>
        <p:nvPicPr>
          <p:cNvPr id="4" name="Content Placeholder 3" descr="Image may contain: text">
            <a:extLst>
              <a:ext uri="{FF2B5EF4-FFF2-40B4-BE49-F238E27FC236}">
                <a16:creationId xmlns:a16="http://schemas.microsoft.com/office/drawing/2014/main" id="{769370D8-BEE0-477A-AC3C-B6BC0AECB138}"/>
              </a:ext>
            </a:extLst>
          </p:cNvPr>
          <p:cNvPicPr>
            <a:picLocks noGrp="1"/>
          </p:cNvPicPr>
          <p:nvPr>
            <p:ph idx="1"/>
          </p:nvPr>
        </p:nvPicPr>
        <p:blipFill rotWithShape="1">
          <a:blip r:embed="rId3">
            <a:extLst>
              <a:ext uri="{28A0092B-C50C-407E-A947-70E740481C1C}">
                <a14:useLocalDpi xmlns:a14="http://schemas.microsoft.com/office/drawing/2010/main" val="0"/>
              </a:ext>
            </a:extLst>
          </a:blip>
          <a:srcRect t="30355" b="25683"/>
          <a:stretch/>
        </p:blipFill>
        <p:spPr bwMode="auto">
          <a:xfrm>
            <a:off x="1596652" y="1978243"/>
            <a:ext cx="3363967" cy="1450757"/>
          </a:xfrm>
          <a:prstGeom prst="rect">
            <a:avLst/>
          </a:prstGeom>
          <a:noFill/>
          <a:ln>
            <a:noFill/>
          </a:ln>
          <a:extLst>
            <a:ext uri="{53640926-AAD7-44D8-BBD7-CCE9431645EC}">
              <a14:shadowObscured xmlns:a14="http://schemas.microsoft.com/office/drawing/2010/main"/>
            </a:ext>
          </a:extLst>
        </p:spPr>
      </p:pic>
      <p:pic>
        <p:nvPicPr>
          <p:cNvPr id="1028" name="Picture 4" descr="Alternatives to Violence - Working toward a violence free community">
            <a:extLst>
              <a:ext uri="{FF2B5EF4-FFF2-40B4-BE49-F238E27FC236}">
                <a16:creationId xmlns:a16="http://schemas.microsoft.com/office/drawing/2014/main" id="{5AC86075-444B-432F-B9C5-4B487587C2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3486" y="3912412"/>
            <a:ext cx="3484375" cy="14518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ogo">
            <a:extLst>
              <a:ext uri="{FF2B5EF4-FFF2-40B4-BE49-F238E27FC236}">
                <a16:creationId xmlns:a16="http://schemas.microsoft.com/office/drawing/2014/main" id="{B4902259-9AEA-4BE8-9974-72D1F34747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8204" y="1857264"/>
            <a:ext cx="2952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767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2C41B-34F9-4951-8653-DC472E0D853E}"/>
              </a:ext>
            </a:extLst>
          </p:cNvPr>
          <p:cNvSpPr>
            <a:spLocks noGrp="1"/>
          </p:cNvSpPr>
          <p:nvPr>
            <p:ph type="title"/>
          </p:nvPr>
        </p:nvSpPr>
        <p:spPr/>
        <p:txBody>
          <a:bodyPr/>
          <a:lstStyle/>
          <a:p>
            <a:r>
              <a:rPr lang="en-US" dirty="0"/>
              <a:t>Policy &amp; Practice Review: Overview</a:t>
            </a:r>
          </a:p>
        </p:txBody>
      </p:sp>
      <p:sp>
        <p:nvSpPr>
          <p:cNvPr id="5" name="Content Placeholder 4">
            <a:extLst>
              <a:ext uri="{FF2B5EF4-FFF2-40B4-BE49-F238E27FC236}">
                <a16:creationId xmlns:a16="http://schemas.microsoft.com/office/drawing/2014/main" id="{F18AA09E-7B24-4B78-A497-267A726B270E}"/>
              </a:ext>
            </a:extLst>
          </p:cNvPr>
          <p:cNvSpPr>
            <a:spLocks noGrp="1"/>
          </p:cNvSpPr>
          <p:nvPr>
            <p:ph idx="1"/>
          </p:nvPr>
        </p:nvSpPr>
        <p:spPr>
          <a:xfrm>
            <a:off x="1182121" y="1893386"/>
            <a:ext cx="10058400" cy="4023360"/>
          </a:xfrm>
        </p:spPr>
        <p:txBody>
          <a:bodyPr>
            <a:normAutofit/>
          </a:bodyPr>
          <a:lstStyle/>
          <a:p>
            <a:r>
              <a:rPr lang="en-US" sz="2800" dirty="0"/>
              <a:t>Document and information review</a:t>
            </a:r>
          </a:p>
          <a:p>
            <a:pPr lvl="1"/>
            <a:r>
              <a:rPr lang="en-US" sz="2600" dirty="0"/>
              <a:t>Title VI, ADA and Grievance policies and practices</a:t>
            </a:r>
          </a:p>
          <a:p>
            <a:pPr lvl="1"/>
            <a:r>
              <a:rPr lang="en-US" sz="2600" dirty="0"/>
              <a:t>Other organizational documents, policies filings and practices</a:t>
            </a:r>
          </a:p>
          <a:p>
            <a:r>
              <a:rPr lang="en-US" sz="2800" dirty="0"/>
              <a:t>Meetings / interviews </a:t>
            </a:r>
          </a:p>
          <a:p>
            <a:r>
              <a:rPr lang="en-US" sz="2800" dirty="0"/>
              <a:t>Meeting follow-up</a:t>
            </a:r>
          </a:p>
          <a:p>
            <a:r>
              <a:rPr lang="en-US" sz="2800" dirty="0"/>
              <a:t>Reporting</a:t>
            </a:r>
          </a:p>
        </p:txBody>
      </p:sp>
      <p:pic>
        <p:nvPicPr>
          <p:cNvPr id="7" name="Picture 6" descr="A person sitting at a table using a computer&#10;&#10;Description automatically generated">
            <a:extLst>
              <a:ext uri="{FF2B5EF4-FFF2-40B4-BE49-F238E27FC236}">
                <a16:creationId xmlns:a16="http://schemas.microsoft.com/office/drawing/2014/main" id="{77EA7E41-F67B-4309-AED2-0C00ADEDB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8900" y="3723588"/>
            <a:ext cx="3923100" cy="2616708"/>
          </a:xfrm>
          <a:prstGeom prst="rect">
            <a:avLst/>
          </a:prstGeom>
        </p:spPr>
      </p:pic>
    </p:spTree>
    <p:extLst>
      <p:ext uri="{BB962C8B-B14F-4D97-AF65-F5344CB8AC3E}">
        <p14:creationId xmlns:p14="http://schemas.microsoft.com/office/powerpoint/2010/main" val="2458585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444DE-CE76-4B50-B8BC-9E6236419F45}"/>
              </a:ext>
            </a:extLst>
          </p:cNvPr>
          <p:cNvSpPr>
            <a:spLocks noGrp="1"/>
          </p:cNvSpPr>
          <p:nvPr>
            <p:ph type="title"/>
          </p:nvPr>
        </p:nvSpPr>
        <p:spPr/>
        <p:txBody>
          <a:bodyPr/>
          <a:lstStyle/>
          <a:p>
            <a:r>
              <a:rPr lang="en-US" dirty="0"/>
              <a:t>2019 Policy Requirements</a:t>
            </a:r>
          </a:p>
        </p:txBody>
      </p:sp>
      <p:sp>
        <p:nvSpPr>
          <p:cNvPr id="3" name="Content Placeholder 2">
            <a:extLst>
              <a:ext uri="{FF2B5EF4-FFF2-40B4-BE49-F238E27FC236}">
                <a16:creationId xmlns:a16="http://schemas.microsoft.com/office/drawing/2014/main" id="{B1F32D98-60D2-4C01-B173-BC02C35BA022}"/>
              </a:ext>
            </a:extLst>
          </p:cNvPr>
          <p:cNvSpPr>
            <a:spLocks noGrp="1"/>
          </p:cNvSpPr>
          <p:nvPr>
            <p:ph idx="1"/>
          </p:nvPr>
        </p:nvSpPr>
        <p:spPr/>
        <p:txBody>
          <a:bodyPr>
            <a:normAutofit/>
          </a:bodyPr>
          <a:lstStyle/>
          <a:p>
            <a:pPr lvl="1">
              <a:buFont typeface="Arial" panose="020B0604020202020204" pitchFamily="34" charset="0"/>
              <a:buChar char="•"/>
            </a:pPr>
            <a:r>
              <a:rPr lang="en-US" sz="3400" dirty="0"/>
              <a:t>Title VI </a:t>
            </a:r>
          </a:p>
          <a:p>
            <a:pPr lvl="1">
              <a:buFont typeface="Arial" panose="020B0604020202020204" pitchFamily="34" charset="0"/>
              <a:buChar char="•"/>
            </a:pPr>
            <a:r>
              <a:rPr lang="en-US" sz="3400" dirty="0"/>
              <a:t>ADA</a:t>
            </a:r>
          </a:p>
          <a:p>
            <a:pPr lvl="1">
              <a:buFont typeface="Arial" panose="020B0604020202020204" pitchFamily="34" charset="0"/>
              <a:buChar char="•"/>
            </a:pPr>
            <a:r>
              <a:rPr lang="en-US" sz="3400" dirty="0"/>
              <a:t>Grievance Policy</a:t>
            </a:r>
          </a:p>
        </p:txBody>
      </p:sp>
    </p:spTree>
    <p:extLst>
      <p:ext uri="{BB962C8B-B14F-4D97-AF65-F5344CB8AC3E}">
        <p14:creationId xmlns:p14="http://schemas.microsoft.com/office/powerpoint/2010/main" val="1979630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C3083-CE24-4D43-A312-A5E1A05C83AA}"/>
              </a:ext>
            </a:extLst>
          </p:cNvPr>
          <p:cNvSpPr>
            <a:spLocks noGrp="1"/>
          </p:cNvSpPr>
          <p:nvPr>
            <p:ph type="title"/>
          </p:nvPr>
        </p:nvSpPr>
        <p:spPr/>
        <p:txBody>
          <a:bodyPr/>
          <a:lstStyle/>
          <a:p>
            <a:r>
              <a:rPr lang="en-US" dirty="0"/>
              <a:t>Legal </a:t>
            </a:r>
          </a:p>
        </p:txBody>
      </p:sp>
      <p:pic>
        <p:nvPicPr>
          <p:cNvPr id="5130" name="Picture 10" descr="https://vignette.wikia.nocookie.net/suits/images/a/ab/Jessica_%283x10%29.png/revision/latest?cb=20170821064727">
            <a:extLst>
              <a:ext uri="{FF2B5EF4-FFF2-40B4-BE49-F238E27FC236}">
                <a16:creationId xmlns:a16="http://schemas.microsoft.com/office/drawing/2014/main" id="{4D7EF639-602A-45B1-B993-B8C3C5981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6248" y="2030882"/>
            <a:ext cx="3083552" cy="3664634"/>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Image result for la law">
            <a:extLst>
              <a:ext uri="{FF2B5EF4-FFF2-40B4-BE49-F238E27FC236}">
                <a16:creationId xmlns:a16="http://schemas.microsoft.com/office/drawing/2014/main" id="{D3AFB775-D13C-4D6F-BCB2-FF7D0BB9B7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 y="1890316"/>
            <a:ext cx="3156614" cy="3945767"/>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Related image">
            <a:extLst>
              <a:ext uri="{FF2B5EF4-FFF2-40B4-BE49-F238E27FC236}">
                <a16:creationId xmlns:a16="http://schemas.microsoft.com/office/drawing/2014/main" id="{0EF2AC43-BDA9-43FE-BFF4-FA2284133A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510"/>
          <a:stretch/>
        </p:blipFill>
        <p:spPr bwMode="auto">
          <a:xfrm>
            <a:off x="7246645" y="2302134"/>
            <a:ext cx="4579595" cy="3032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803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30989-B779-4129-95CC-4F2D39759C52}"/>
              </a:ext>
            </a:extLst>
          </p:cNvPr>
          <p:cNvSpPr>
            <a:spLocks noGrp="1"/>
          </p:cNvSpPr>
          <p:nvPr>
            <p:ph type="title"/>
          </p:nvPr>
        </p:nvSpPr>
        <p:spPr/>
        <p:txBody>
          <a:bodyPr/>
          <a:lstStyle/>
          <a:p>
            <a:r>
              <a:rPr lang="en-US" dirty="0"/>
              <a:t>Title VI Policy: Civil Rights Requirement</a:t>
            </a:r>
          </a:p>
        </p:txBody>
      </p:sp>
      <p:sp>
        <p:nvSpPr>
          <p:cNvPr id="3" name="Content Placeholder 2">
            <a:extLst>
              <a:ext uri="{FF2B5EF4-FFF2-40B4-BE49-F238E27FC236}">
                <a16:creationId xmlns:a16="http://schemas.microsoft.com/office/drawing/2014/main" id="{EF080431-21C9-4C0B-83B9-2561804360DE}"/>
              </a:ext>
            </a:extLst>
          </p:cNvPr>
          <p:cNvSpPr>
            <a:spLocks noGrp="1"/>
          </p:cNvSpPr>
          <p:nvPr>
            <p:ph idx="1"/>
          </p:nvPr>
        </p:nvSpPr>
        <p:spPr/>
        <p:txBody>
          <a:bodyPr>
            <a:normAutofit/>
          </a:bodyPr>
          <a:lstStyle/>
          <a:p>
            <a:r>
              <a:rPr lang="en-US" sz="3600" b="1" dirty="0"/>
              <a:t>Prohibits discrimination </a:t>
            </a:r>
            <a:r>
              <a:rPr lang="en-US" sz="3600" dirty="0"/>
              <a:t>on the basis of </a:t>
            </a:r>
            <a:r>
              <a:rPr lang="en-US" sz="3600" b="1" dirty="0"/>
              <a:t>race, color, or national origin</a:t>
            </a:r>
            <a:r>
              <a:rPr lang="en-US" sz="3600" dirty="0"/>
              <a:t> in any program or activity that receives </a:t>
            </a:r>
            <a:r>
              <a:rPr lang="en-US" sz="3600" b="1" dirty="0"/>
              <a:t>Federal funds</a:t>
            </a:r>
          </a:p>
          <a:p>
            <a:endParaRPr lang="en-US" sz="3600" dirty="0"/>
          </a:p>
          <a:p>
            <a:r>
              <a:rPr lang="en-US" sz="3600" b="1" dirty="0"/>
              <a:t>Cannot distinguish </a:t>
            </a:r>
            <a:r>
              <a:rPr lang="en-US" sz="3600" dirty="0"/>
              <a:t>in types, quantity, quality or timeliness of program </a:t>
            </a:r>
            <a:r>
              <a:rPr lang="en-US" sz="3600" b="1" dirty="0"/>
              <a:t>services, aids or benefits</a:t>
            </a:r>
            <a:r>
              <a:rPr lang="en-US" sz="3600" dirty="0"/>
              <a:t> provided</a:t>
            </a:r>
          </a:p>
        </p:txBody>
      </p:sp>
    </p:spTree>
    <p:extLst>
      <p:ext uri="{BB962C8B-B14F-4D97-AF65-F5344CB8AC3E}">
        <p14:creationId xmlns:p14="http://schemas.microsoft.com/office/powerpoint/2010/main" val="1985812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30989-B779-4129-95CC-4F2D39759C52}"/>
              </a:ext>
            </a:extLst>
          </p:cNvPr>
          <p:cNvSpPr>
            <a:spLocks noGrp="1"/>
          </p:cNvSpPr>
          <p:nvPr>
            <p:ph type="title"/>
          </p:nvPr>
        </p:nvSpPr>
        <p:spPr/>
        <p:txBody>
          <a:bodyPr/>
          <a:lstStyle/>
          <a:p>
            <a:r>
              <a:rPr lang="en-US" b="1" dirty="0"/>
              <a:t>Title VI Policy</a:t>
            </a:r>
            <a:r>
              <a:rPr lang="en-US" dirty="0"/>
              <a:t>: Key Points</a:t>
            </a:r>
          </a:p>
        </p:txBody>
      </p:sp>
      <p:sp>
        <p:nvSpPr>
          <p:cNvPr id="3" name="Content Placeholder 2">
            <a:extLst>
              <a:ext uri="{FF2B5EF4-FFF2-40B4-BE49-F238E27FC236}">
                <a16:creationId xmlns:a16="http://schemas.microsoft.com/office/drawing/2014/main" id="{EF080431-21C9-4C0B-83B9-2561804360DE}"/>
              </a:ext>
            </a:extLst>
          </p:cNvPr>
          <p:cNvSpPr>
            <a:spLocks noGrp="1"/>
          </p:cNvSpPr>
          <p:nvPr>
            <p:ph idx="1"/>
          </p:nvPr>
        </p:nvSpPr>
        <p:spPr>
          <a:xfrm>
            <a:off x="1097279" y="1845734"/>
            <a:ext cx="10832123" cy="4023360"/>
          </a:xfrm>
        </p:spPr>
        <p:txBody>
          <a:bodyPr>
            <a:normAutofit/>
          </a:bodyPr>
          <a:lstStyle/>
          <a:p>
            <a:pPr>
              <a:buFont typeface="Arial" panose="020B0604020202020204" pitchFamily="34" charset="0"/>
              <a:buChar char="•"/>
            </a:pPr>
            <a:r>
              <a:rPr lang="en-US" sz="3600" dirty="0"/>
              <a:t>Signed policy statement: prohibit discrimination</a:t>
            </a:r>
          </a:p>
          <a:p>
            <a:pPr>
              <a:buFont typeface="Arial" panose="020B0604020202020204" pitchFamily="34" charset="0"/>
              <a:buChar char="•"/>
            </a:pPr>
            <a:r>
              <a:rPr lang="en-US" sz="3600" dirty="0"/>
              <a:t>Include Language Access/Limited English Proficiency plan</a:t>
            </a:r>
          </a:p>
          <a:p>
            <a:pPr>
              <a:buFont typeface="Arial" panose="020B0604020202020204" pitchFamily="34" charset="0"/>
              <a:buChar char="•"/>
            </a:pPr>
            <a:r>
              <a:rPr lang="en-US" sz="3600" dirty="0"/>
              <a:t>Complaint procedure</a:t>
            </a:r>
          </a:p>
          <a:p>
            <a:pPr>
              <a:buFont typeface="Arial" panose="020B0604020202020204" pitchFamily="34" charset="0"/>
              <a:buChar char="•"/>
            </a:pPr>
            <a:r>
              <a:rPr lang="en-US" sz="3600" dirty="0"/>
              <a:t>Public notification process</a:t>
            </a:r>
          </a:p>
          <a:p>
            <a:endParaRPr lang="en-US" sz="3600" dirty="0"/>
          </a:p>
        </p:txBody>
      </p:sp>
      <p:pic>
        <p:nvPicPr>
          <p:cNvPr id="3074" name="Picture 2" descr="http://www.sierravistaaz.gov/wp-content/uploads/2018/04/Title-VI.png">
            <a:extLst>
              <a:ext uri="{FF2B5EF4-FFF2-40B4-BE49-F238E27FC236}">
                <a16:creationId xmlns:a16="http://schemas.microsoft.com/office/drawing/2014/main" id="{4C133C88-0DA1-40B0-A998-4C98625F87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667"/>
          <a:stretch/>
        </p:blipFill>
        <p:spPr bwMode="auto">
          <a:xfrm>
            <a:off x="9392537" y="3429000"/>
            <a:ext cx="2799463" cy="2901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777412"/>
      </p:ext>
    </p:extLst>
  </p:cSld>
  <p:clrMapOvr>
    <a:masterClrMapping/>
  </p:clrMapOvr>
</p:sld>
</file>

<file path=ppt/theme/theme1.xml><?xml version="1.0" encoding="utf-8"?>
<a:theme xmlns:a="http://schemas.openxmlformats.org/drawingml/2006/main" name="Retrospect">
  <a:themeElements>
    <a:clrScheme name="Custom 13">
      <a:dk1>
        <a:sysClr val="windowText" lastClr="000000"/>
      </a:dk1>
      <a:lt1>
        <a:sysClr val="window" lastClr="FFFFFF"/>
      </a:lt1>
      <a:dk2>
        <a:srgbClr val="26724C"/>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9005</TotalTime>
  <Words>1847</Words>
  <Application>Microsoft Office PowerPoint</Application>
  <PresentationFormat>Widescreen</PresentationFormat>
  <Paragraphs>225</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Retrospect</vt:lpstr>
      <vt:lpstr>2018—2019 Grantee Review: ADA, Grievance and Title VI Policies</vt:lpstr>
      <vt:lpstr>Today’s Discussion</vt:lpstr>
      <vt:lpstr>Review and Audit Process</vt:lpstr>
      <vt:lpstr>Policy &amp; Practice Review 2018</vt:lpstr>
      <vt:lpstr>Policy &amp; Practice Review: Overview</vt:lpstr>
      <vt:lpstr>2019 Policy Requirements</vt:lpstr>
      <vt:lpstr>Legal </vt:lpstr>
      <vt:lpstr>Title VI Policy: Civil Rights Requirement</vt:lpstr>
      <vt:lpstr>Title VI Policy: Key Points</vt:lpstr>
      <vt:lpstr>ADA Policy: Public accommodation</vt:lpstr>
      <vt:lpstr>ADA Policy: Key Points</vt:lpstr>
      <vt:lpstr>Grievance Policy: Handling Complaints</vt:lpstr>
      <vt:lpstr>Grievance Policy: Key Points</vt:lpstr>
      <vt:lpstr>Policy &amp; Practice Q&amp;A</vt:lpstr>
      <vt:lpstr>Grantmaking Process: Grantee Input</vt:lpstr>
      <vt:lpstr>Grantmaking Process: Grantee Input</vt:lpstr>
      <vt:lpstr>Grantmaking Process: Grantee Input</vt:lpstr>
      <vt:lpstr>Grantmaking Process: Grantee Input</vt:lpstr>
      <vt:lpstr>Grantmaking Process: Grantee Input</vt:lpstr>
      <vt:lpstr>Grantmaking Process: Grantee Input</vt:lpstr>
      <vt:lpstr>Grantmaking Process: Grantee Input</vt:lpstr>
      <vt:lpstr>Grantmaking Process: Grantee Input</vt:lpstr>
      <vt:lpstr>Grantmaking Process: Grantee Input</vt:lpstr>
      <vt:lpstr>Grantmaking Process: Grantee Input</vt:lpstr>
      <vt:lpstr>Grantmaking Process: Discussion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Grantee Program Review and Audit Services</dc:title>
  <dc:creator>Caryn Capriccioso</dc:creator>
  <cp:lastModifiedBy>Caryn Capriccioso</cp:lastModifiedBy>
  <cp:revision>51</cp:revision>
  <cp:lastPrinted>2019-01-21T23:10:57Z</cp:lastPrinted>
  <dcterms:created xsi:type="dcterms:W3CDTF">2018-12-31T20:42:04Z</dcterms:created>
  <dcterms:modified xsi:type="dcterms:W3CDTF">2019-01-22T00:30:35Z</dcterms:modified>
</cp:coreProperties>
</file>