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4"/>
  </p:sldMasterIdLst>
  <p:notesMasterIdLst>
    <p:notesMasterId r:id="rId14"/>
  </p:notesMasterIdLst>
  <p:sldIdLst>
    <p:sldId id="278" r:id="rId5"/>
    <p:sldId id="293" r:id="rId6"/>
    <p:sldId id="281" r:id="rId7"/>
    <p:sldId id="305" r:id="rId8"/>
    <p:sldId id="306" r:id="rId9"/>
    <p:sldId id="307" r:id="rId10"/>
    <p:sldId id="309" r:id="rId11"/>
    <p:sldId id="311" r:id="rId12"/>
    <p:sldId id="31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4" autoAdjust="0"/>
    <p:restoredTop sz="94660"/>
  </p:normalViewPr>
  <p:slideViewPr>
    <p:cSldViewPr snapToGrid="0" showGuides="1">
      <p:cViewPr varScale="1">
        <p:scale>
          <a:sx n="108" d="100"/>
          <a:sy n="108" d="100"/>
        </p:scale>
        <p:origin x="728" y="20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C786E6C7-EC1A-4A5A-ABE4-0EAE2CBB147F}"/>
    <pc:docChg chg="delSld">
      <pc:chgData name="" userId="" providerId="" clId="Web-{C786E6C7-EC1A-4A5A-ABE4-0EAE2CBB147F}" dt="2018-11-13T18:57:59.847" v="18"/>
      <pc:docMkLst>
        <pc:docMk/>
      </pc:docMkLst>
      <pc:sldChg chg="del">
        <pc:chgData name="" userId="" providerId="" clId="Web-{C786E6C7-EC1A-4A5A-ABE4-0EAE2CBB147F}" dt="2018-11-13T18:57:40.503" v="8"/>
        <pc:sldMkLst>
          <pc:docMk/>
          <pc:sldMk cId="2237807148" sldId="276"/>
        </pc:sldMkLst>
      </pc:sldChg>
      <pc:sldChg chg="del">
        <pc:chgData name="" userId="" providerId="" clId="Web-{C786E6C7-EC1A-4A5A-ABE4-0EAE2CBB147F}" dt="2018-11-13T18:57:54.597" v="16"/>
        <pc:sldMkLst>
          <pc:docMk/>
          <pc:sldMk cId="2411387044" sldId="282"/>
        </pc:sldMkLst>
      </pc:sldChg>
      <pc:sldChg chg="del">
        <pc:chgData name="" userId="" providerId="" clId="Web-{C786E6C7-EC1A-4A5A-ABE4-0EAE2CBB147F}" dt="2018-11-13T18:57:49.535" v="13"/>
        <pc:sldMkLst>
          <pc:docMk/>
          <pc:sldMk cId="3498788801" sldId="286"/>
        </pc:sldMkLst>
      </pc:sldChg>
      <pc:sldChg chg="del">
        <pc:chgData name="" userId="" providerId="" clId="Web-{C786E6C7-EC1A-4A5A-ABE4-0EAE2CBB147F}" dt="2018-11-13T18:57:48.175" v="12"/>
        <pc:sldMkLst>
          <pc:docMk/>
          <pc:sldMk cId="1917222178" sldId="287"/>
        </pc:sldMkLst>
      </pc:sldChg>
      <pc:sldChg chg="del">
        <pc:chgData name="" userId="" providerId="" clId="Web-{C786E6C7-EC1A-4A5A-ABE4-0EAE2CBB147F}" dt="2018-11-13T18:57:46.285" v="11"/>
        <pc:sldMkLst>
          <pc:docMk/>
          <pc:sldMk cId="2564352926" sldId="288"/>
        </pc:sldMkLst>
      </pc:sldChg>
      <pc:sldChg chg="del">
        <pc:chgData name="" userId="" providerId="" clId="Web-{C786E6C7-EC1A-4A5A-ABE4-0EAE2CBB147F}" dt="2018-11-13T18:57:44.816" v="10"/>
        <pc:sldMkLst>
          <pc:docMk/>
          <pc:sldMk cId="3499105552" sldId="289"/>
        </pc:sldMkLst>
      </pc:sldChg>
      <pc:sldChg chg="del">
        <pc:chgData name="" userId="" providerId="" clId="Web-{C786E6C7-EC1A-4A5A-ABE4-0EAE2CBB147F}" dt="2018-11-13T18:57:43.144" v="9"/>
        <pc:sldMkLst>
          <pc:docMk/>
          <pc:sldMk cId="774696631" sldId="290"/>
        </pc:sldMkLst>
      </pc:sldChg>
      <pc:sldChg chg="del">
        <pc:chgData name="" userId="" providerId="" clId="Web-{C786E6C7-EC1A-4A5A-ABE4-0EAE2CBB147F}" dt="2018-11-13T18:57:38.019" v="7"/>
        <pc:sldMkLst>
          <pc:docMk/>
          <pc:sldMk cId="195036236" sldId="291"/>
        </pc:sldMkLst>
      </pc:sldChg>
      <pc:sldChg chg="del">
        <pc:chgData name="" userId="" providerId="" clId="Web-{C786E6C7-EC1A-4A5A-ABE4-0EAE2CBB147F}" dt="2018-11-13T18:57:56.035" v="17"/>
        <pc:sldMkLst>
          <pc:docMk/>
          <pc:sldMk cId="3597215283" sldId="295"/>
        </pc:sldMkLst>
      </pc:sldChg>
      <pc:sldChg chg="del">
        <pc:chgData name="" userId="" providerId="" clId="Web-{C786E6C7-EC1A-4A5A-ABE4-0EAE2CBB147F}" dt="2018-11-13T18:57:53.160" v="15"/>
        <pc:sldMkLst>
          <pc:docMk/>
          <pc:sldMk cId="280479121" sldId="296"/>
        </pc:sldMkLst>
      </pc:sldChg>
      <pc:sldChg chg="del">
        <pc:chgData name="" userId="" providerId="" clId="Web-{C786E6C7-EC1A-4A5A-ABE4-0EAE2CBB147F}" dt="2018-11-13T18:57:51.535" v="14"/>
        <pc:sldMkLst>
          <pc:docMk/>
          <pc:sldMk cId="374917172" sldId="297"/>
        </pc:sldMkLst>
      </pc:sldChg>
      <pc:sldChg chg="del">
        <pc:chgData name="" userId="" providerId="" clId="Web-{C786E6C7-EC1A-4A5A-ABE4-0EAE2CBB147F}" dt="2018-11-13T18:57:35.941" v="6"/>
        <pc:sldMkLst>
          <pc:docMk/>
          <pc:sldMk cId="60673775" sldId="298"/>
        </pc:sldMkLst>
      </pc:sldChg>
      <pc:sldChg chg="del">
        <pc:chgData name="" userId="" providerId="" clId="Web-{C786E6C7-EC1A-4A5A-ABE4-0EAE2CBB147F}" dt="2018-11-13T18:57:33.519" v="5"/>
        <pc:sldMkLst>
          <pc:docMk/>
          <pc:sldMk cId="2423481331" sldId="299"/>
        </pc:sldMkLst>
      </pc:sldChg>
      <pc:sldChg chg="del">
        <pc:chgData name="" userId="" providerId="" clId="Web-{C786E6C7-EC1A-4A5A-ABE4-0EAE2CBB147F}" dt="2018-11-13T18:57:27.207" v="3"/>
        <pc:sldMkLst>
          <pc:docMk/>
          <pc:sldMk cId="1070649195" sldId="300"/>
        </pc:sldMkLst>
      </pc:sldChg>
      <pc:sldChg chg="del">
        <pc:chgData name="" userId="" providerId="" clId="Web-{C786E6C7-EC1A-4A5A-ABE4-0EAE2CBB147F}" dt="2018-11-13T18:57:22.847" v="1"/>
        <pc:sldMkLst>
          <pc:docMk/>
          <pc:sldMk cId="2899841313" sldId="301"/>
        </pc:sldMkLst>
      </pc:sldChg>
      <pc:sldChg chg="del">
        <pc:chgData name="" userId="" providerId="" clId="Web-{C786E6C7-EC1A-4A5A-ABE4-0EAE2CBB147F}" dt="2018-11-13T18:57:29.425" v="4"/>
        <pc:sldMkLst>
          <pc:docMk/>
          <pc:sldMk cId="3253909966" sldId="302"/>
        </pc:sldMkLst>
      </pc:sldChg>
      <pc:sldChg chg="del">
        <pc:chgData name="" userId="" providerId="" clId="Web-{C786E6C7-EC1A-4A5A-ABE4-0EAE2CBB147F}" dt="2018-11-13T18:57:25.097" v="2"/>
        <pc:sldMkLst>
          <pc:docMk/>
          <pc:sldMk cId="537133848" sldId="303"/>
        </pc:sldMkLst>
      </pc:sldChg>
      <pc:sldChg chg="del">
        <pc:chgData name="" userId="" providerId="" clId="Web-{C786E6C7-EC1A-4A5A-ABE4-0EAE2CBB147F}" dt="2018-11-13T18:57:18.660" v="0"/>
        <pc:sldMkLst>
          <pc:docMk/>
          <pc:sldMk cId="2528106763" sldId="304"/>
        </pc:sldMkLst>
      </pc:sldChg>
      <pc:sldChg chg="del">
        <pc:chgData name="" userId="" providerId="" clId="Web-{C786E6C7-EC1A-4A5A-ABE4-0EAE2CBB147F}" dt="2018-11-13T18:57:59.847" v="18"/>
        <pc:sldMkLst>
          <pc:docMk/>
          <pc:sldMk cId="628830925" sldId="31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47EFD7-EF82-4056-A40C-7B734FCC757B}" type="datetimeFigureOut">
              <a:rPr lang="en-US" smtClean="0"/>
              <a:t>11/14/2018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696309-E0C5-4EFF-B561-FB4FFF951A06}" type="slidenum">
              <a:rPr lang="en-US" smtClean="0"/>
              <a:t>‹#›</a:t>
            </a:fld>
            <a:endParaRPr lang="en-US"/>
          </a:p>
        </p:txBody>
      </p:sp>
    </p:spTree>
    <p:extLst>
      <p:ext uri="{BB962C8B-B14F-4D97-AF65-F5344CB8AC3E}">
        <p14:creationId xmlns:p14="http://schemas.microsoft.com/office/powerpoint/2010/main" val="249908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p>
            <a:fld id="{A4212F4A-5E69-4655-BF16-99775B6DBE71}" type="slidenum">
              <a:rPr lang="en-US" smtClean="0"/>
              <a:t>‹#›</a:t>
            </a:fld>
            <a:endParaRPr lang="en-US"/>
          </a:p>
        </p:txBody>
      </p:sp>
    </p:spTree>
    <p:extLst>
      <p:ext uri="{BB962C8B-B14F-4D97-AF65-F5344CB8AC3E}">
        <p14:creationId xmlns:p14="http://schemas.microsoft.com/office/powerpoint/2010/main" val="1428563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A4212F4A-5E69-4655-BF16-99775B6DBE71}" type="slidenum">
              <a:rPr lang="en-US" smtClean="0"/>
              <a:t>‹#›</a:t>
            </a:fld>
            <a:endParaRPr lang="en-US"/>
          </a:p>
        </p:txBody>
      </p:sp>
    </p:spTree>
    <p:extLst>
      <p:ext uri="{BB962C8B-B14F-4D97-AF65-F5344CB8AC3E}">
        <p14:creationId xmlns:p14="http://schemas.microsoft.com/office/powerpoint/2010/main" val="3680007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2"/>
          </p:nvPr>
        </p:nvSpPr>
        <p:spPr/>
        <p:txBody>
          <a:bodyPr/>
          <a:lstStyle/>
          <a:p>
            <a:fld id="{A4212F4A-5E69-4655-BF16-99775B6DBE71}" type="slidenum">
              <a:rPr lang="en-US" smtClean="0"/>
              <a:t>‹#›</a:t>
            </a:fld>
            <a:endParaRPr lang="en-US"/>
          </a:p>
        </p:txBody>
      </p:sp>
    </p:spTree>
    <p:extLst>
      <p:ext uri="{BB962C8B-B14F-4D97-AF65-F5344CB8AC3E}">
        <p14:creationId xmlns:p14="http://schemas.microsoft.com/office/powerpoint/2010/main" val="3286969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A4212F4A-5E69-4655-BF16-99775B6DBE71}" type="slidenum">
              <a:rPr lang="en-US" smtClean="0"/>
              <a:t>‹#›</a:t>
            </a:fld>
            <a:endParaRPr lang="en-US"/>
          </a:p>
        </p:txBody>
      </p:sp>
    </p:spTree>
    <p:extLst>
      <p:ext uri="{BB962C8B-B14F-4D97-AF65-F5344CB8AC3E}">
        <p14:creationId xmlns:p14="http://schemas.microsoft.com/office/powerpoint/2010/main" val="1508828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A4212F4A-5E69-4655-BF16-99775B6DBE71}" type="slidenum">
              <a:rPr lang="en-US" smtClean="0"/>
              <a:t>‹#›</a:t>
            </a:fld>
            <a:endParaRPr lang="en-US"/>
          </a:p>
        </p:txBody>
      </p:sp>
    </p:spTree>
    <p:extLst>
      <p:ext uri="{BB962C8B-B14F-4D97-AF65-F5344CB8AC3E}">
        <p14:creationId xmlns:p14="http://schemas.microsoft.com/office/powerpoint/2010/main" val="3754785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A4212F4A-5E69-4655-BF16-99775B6DBE71}" type="slidenum">
              <a:rPr lang="en-US" smtClean="0"/>
              <a:t>‹#›</a:t>
            </a:fld>
            <a:endParaRPr lang="en-US"/>
          </a:p>
        </p:txBody>
      </p:sp>
    </p:spTree>
    <p:extLst>
      <p:ext uri="{BB962C8B-B14F-4D97-AF65-F5344CB8AC3E}">
        <p14:creationId xmlns:p14="http://schemas.microsoft.com/office/powerpoint/2010/main" val="2576510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A4212F4A-5E69-4655-BF16-99775B6DBE71}" type="slidenum">
              <a:rPr lang="en-US" smtClean="0"/>
              <a:t>‹#›</a:t>
            </a:fld>
            <a:endParaRPr lang="en-US"/>
          </a:p>
        </p:txBody>
      </p:sp>
    </p:spTree>
    <p:extLst>
      <p:ext uri="{BB962C8B-B14F-4D97-AF65-F5344CB8AC3E}">
        <p14:creationId xmlns:p14="http://schemas.microsoft.com/office/powerpoint/2010/main" val="1131643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Big Image Placeholder">
    <p:spTree>
      <p:nvGrpSpPr>
        <p:cNvPr id="1" name=""/>
        <p:cNvGrpSpPr/>
        <p:nvPr/>
      </p:nvGrpSpPr>
      <p:grpSpPr>
        <a:xfrm>
          <a:off x="0" y="0"/>
          <a:ext cx="0" cy="0"/>
          <a:chOff x="0" y="0"/>
          <a:chExt cx="0" cy="0"/>
        </a:xfrm>
      </p:grpSpPr>
      <p:sp>
        <p:nvSpPr>
          <p:cNvPr id="17" name="Picture Placeholder 13"/>
          <p:cNvSpPr>
            <a:spLocks noGrp="1" noChangeAspect="1"/>
          </p:cNvSpPr>
          <p:nvPr>
            <p:ph type="pic" sz="quarter" idx="13"/>
          </p:nvPr>
        </p:nvSpPr>
        <p:spPr>
          <a:xfrm>
            <a:off x="-1191" y="0"/>
            <a:ext cx="9144000" cy="6858000"/>
          </a:xfrm>
          <a:effectLst/>
        </p:spPr>
        <p:txBody>
          <a:bodyPr>
            <a:normAutofit/>
          </a:bodyPr>
          <a:lstStyle>
            <a:lvl1pPr marL="0" indent="0">
              <a:buNone/>
              <a:defRPr sz="1575">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3553546091"/>
      </p:ext>
    </p:extLst>
  </p:cSld>
  <p:clrMapOvr>
    <a:masterClrMapping/>
  </p:clrMapOvr>
  <mc:AlternateContent xmlns:mc="http://schemas.openxmlformats.org/markup-compatibility/2006" xmlns:p14="http://schemas.microsoft.com/office/powerpoint/2010/main">
    <mc:Choice Requires="p14">
      <p:transition spd="slow" p14:dur="1500" advClick="0" advTm="3000">
        <p14:reveal/>
      </p:transition>
    </mc:Choice>
    <mc:Fallback xmlns="">
      <p:transition xmlns:p14="http://schemas.microsoft.com/office/powerpoint/2010/main" spd="slow" advClick="0" advTm="3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tiff"/><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3" y="1"/>
            <a:ext cx="9144003" cy="6858000"/>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6" name="Picture 15"/>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7964679" y="6000795"/>
            <a:ext cx="775341" cy="638516"/>
          </a:xfrm>
          <a:prstGeom prst="rect">
            <a:avLst/>
          </a:prstGeom>
        </p:spPr>
      </p:pic>
      <p:sp>
        <p:nvSpPr>
          <p:cNvPr id="6" name="Slide Number Placeholder 5"/>
          <p:cNvSpPr>
            <a:spLocks noGrp="1"/>
          </p:cNvSpPr>
          <p:nvPr>
            <p:ph type="sldNum" sz="quarter" idx="4"/>
          </p:nvPr>
        </p:nvSpPr>
        <p:spPr>
          <a:xfrm>
            <a:off x="137584" y="6492875"/>
            <a:ext cx="491066" cy="365125"/>
          </a:xfrm>
          <a:prstGeom prst="rect">
            <a:avLst/>
          </a:prstGeom>
        </p:spPr>
        <p:txBody>
          <a:bodyPr vert="horz" lIns="91440" tIns="45720" rIns="91440" bIns="45720" rtlCol="0" anchor="ctr"/>
          <a:lstStyle>
            <a:lvl1pPr algn="l">
              <a:defRPr sz="1600" b="1">
                <a:solidFill>
                  <a:schemeClr val="tx1"/>
                </a:solidFill>
              </a:defRPr>
            </a:lvl1pPr>
          </a:lstStyle>
          <a:p>
            <a:fld id="{A4212F4A-5E69-4655-BF16-99775B6DBE71}" type="slidenum">
              <a:rPr lang="en-US" smtClean="0"/>
              <a:pPr/>
              <a:t>‹#›</a:t>
            </a:fld>
            <a:endParaRPr lang="en-US" dirty="0"/>
          </a:p>
        </p:txBody>
      </p:sp>
    </p:spTree>
    <p:extLst>
      <p:ext uri="{BB962C8B-B14F-4D97-AF65-F5344CB8AC3E}">
        <p14:creationId xmlns:p14="http://schemas.microsoft.com/office/powerpoint/2010/main" val="621637067"/>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2" r:id="rId7"/>
    <p:sldLayoutId id="2147483679" r:id="rId8"/>
  </p:sldLayoutIdLst>
  <p:hf hdr="0" ftr="0" dt="0"/>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mailto:stevie.witzdam@du.edu" TargetMode="External"/><Relationship Id="rId2" Type="http://schemas.openxmlformats.org/officeDocument/2006/relationships/hyperlink" Target="mailto:gary.sanford@du.edu"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8103" y="1168544"/>
            <a:ext cx="7772400" cy="2387600"/>
          </a:xfrm>
        </p:spPr>
        <p:txBody>
          <a:bodyPr>
            <a:noAutofit/>
          </a:bodyPr>
          <a:lstStyle/>
          <a:p>
            <a:r>
              <a:rPr lang="en-US" sz="4800" b="1" dirty="0">
                <a:solidFill>
                  <a:srgbClr val="000000"/>
                </a:solidFill>
                <a:latin typeface="Calibri"/>
                <a:ea typeface="+mn-ea"/>
                <a:cs typeface="Calibri"/>
              </a:rPr>
              <a:t>Development of a Homeless Strategic Plan for the City of Loveland</a:t>
            </a:r>
            <a:endParaRPr lang="en-US" sz="4800">
              <a:solidFill>
                <a:srgbClr val="000000"/>
              </a:solidFill>
              <a:latin typeface="Calibri"/>
              <a:cs typeface="Calibri"/>
            </a:endParaRPr>
          </a:p>
        </p:txBody>
      </p:sp>
      <p:sp>
        <p:nvSpPr>
          <p:cNvPr id="3" name="Subtitle 2"/>
          <p:cNvSpPr>
            <a:spLocks noGrp="1"/>
          </p:cNvSpPr>
          <p:nvPr>
            <p:ph type="subTitle" idx="1"/>
          </p:nvPr>
        </p:nvSpPr>
        <p:spPr>
          <a:xfrm>
            <a:off x="1697182" y="4448704"/>
            <a:ext cx="5734243" cy="1040005"/>
          </a:xfrm>
        </p:spPr>
        <p:txBody>
          <a:bodyPr vert="horz" lIns="91440" tIns="45720" rIns="91440" bIns="45720" rtlCol="0" anchor="t">
            <a:noAutofit/>
          </a:bodyPr>
          <a:lstStyle/>
          <a:p>
            <a:pPr>
              <a:spcBef>
                <a:spcPts val="1200"/>
              </a:spcBef>
            </a:pPr>
            <a:r>
              <a:rPr lang="en-US" sz="1800" dirty="0">
                <a:latin typeface="Calibri"/>
                <a:cs typeface="Calibri"/>
              </a:rPr>
              <a:t>Burnes Center on Poverty and Homelessness</a:t>
            </a:r>
          </a:p>
          <a:p>
            <a:pPr>
              <a:spcBef>
                <a:spcPts val="1200"/>
              </a:spcBef>
            </a:pPr>
            <a:r>
              <a:rPr lang="en-US" sz="1800" dirty="0">
                <a:latin typeface="Calibri"/>
                <a:cs typeface="Calibri"/>
              </a:rPr>
              <a:t>Graduate School of Social Work </a:t>
            </a:r>
          </a:p>
          <a:p>
            <a:pPr>
              <a:spcBef>
                <a:spcPts val="1200"/>
              </a:spcBef>
            </a:pPr>
            <a:r>
              <a:rPr lang="en-US" sz="1800" dirty="0">
                <a:latin typeface="Calibri"/>
                <a:cs typeface="Calibri"/>
              </a:rPr>
              <a:t>@ The University of Denver</a:t>
            </a:r>
          </a:p>
        </p:txBody>
      </p:sp>
      <p:sp>
        <p:nvSpPr>
          <p:cNvPr id="4" name="Slide Number Placeholder 3"/>
          <p:cNvSpPr>
            <a:spLocks noGrp="1"/>
          </p:cNvSpPr>
          <p:nvPr>
            <p:ph type="sldNum" sz="quarter" idx="12"/>
          </p:nvPr>
        </p:nvSpPr>
        <p:spPr/>
        <p:txBody>
          <a:bodyPr/>
          <a:lstStyle/>
          <a:p>
            <a:fld id="{A4212F4A-5E69-4655-BF16-99775B6DBE71}" type="slidenum">
              <a:rPr lang="en-US" smtClean="0"/>
              <a:t>1</a:t>
            </a:fld>
            <a:endParaRPr lang="en-US"/>
          </a:p>
        </p:txBody>
      </p:sp>
    </p:spTree>
    <p:extLst>
      <p:ext uri="{BB962C8B-B14F-4D97-AF65-F5344CB8AC3E}">
        <p14:creationId xmlns:p14="http://schemas.microsoft.com/office/powerpoint/2010/main" val="1014990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4212F4A-5E69-4655-BF16-99775B6DBE71}" type="slidenum">
              <a:rPr lang="en-US" smtClean="0"/>
              <a:t>2</a:t>
            </a:fld>
            <a:endParaRPr lang="en-US"/>
          </a:p>
        </p:txBody>
      </p:sp>
      <p:sp>
        <p:nvSpPr>
          <p:cNvPr id="4" name="Shape 94"/>
          <p:cNvSpPr txBox="1">
            <a:spLocks/>
          </p:cNvSpPr>
          <p:nvPr/>
        </p:nvSpPr>
        <p:spPr>
          <a:xfrm>
            <a:off x="513744" y="303877"/>
            <a:ext cx="7725724" cy="1407954"/>
          </a:xfrm>
          <a:prstGeom prst="rect">
            <a:avLst/>
          </a:prstGeom>
        </p:spPr>
        <p:txBody>
          <a:bodyPr lIns="91425" tIns="91425" rIns="91425" bIns="91425" anchor="b"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000000"/>
                </a:solidFill>
                <a:latin typeface="Calibri"/>
                <a:cs typeface="Calibri"/>
              </a:rPr>
              <a:t>Burnes Center on Poverty and Homelessness</a:t>
            </a:r>
            <a:endParaRPr lang="en" sz="3200" dirty="0">
              <a:latin typeface="Calibri"/>
              <a:cs typeface="Calibri"/>
            </a:endParaRPr>
          </a:p>
          <a:p>
            <a:pPr>
              <a:spcBef>
                <a:spcPts val="0"/>
              </a:spcBef>
            </a:pPr>
            <a:endParaRPr lang="en" b="1" dirty="0">
              <a:solidFill>
                <a:schemeClr val="tx2"/>
              </a:solidFill>
              <a:latin typeface="Calibri"/>
              <a:cs typeface="Calibri"/>
            </a:endParaRPr>
          </a:p>
        </p:txBody>
      </p:sp>
      <p:sp>
        <p:nvSpPr>
          <p:cNvPr id="5" name="Rectangle 4"/>
          <p:cNvSpPr/>
          <p:nvPr/>
        </p:nvSpPr>
        <p:spPr>
          <a:xfrm>
            <a:off x="575320" y="1161011"/>
            <a:ext cx="7597937" cy="249382"/>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hape 95"/>
          <p:cNvSpPr txBox="1">
            <a:spLocks/>
          </p:cNvSpPr>
          <p:nvPr/>
        </p:nvSpPr>
        <p:spPr>
          <a:xfrm>
            <a:off x="513743" y="1553767"/>
            <a:ext cx="8341114" cy="1092300"/>
          </a:xfrm>
          <a:prstGeom prst="rect">
            <a:avLst/>
          </a:prstGeom>
        </p:spPr>
        <p:txBody>
          <a:bodyPr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82880" indent="-182880" algn="ctr">
              <a:spcBef>
                <a:spcPts val="1200"/>
              </a:spcBef>
              <a:buNone/>
            </a:pPr>
            <a:r>
              <a:rPr lang="en-US" sz="1800" dirty="0">
                <a:latin typeface="Calibri"/>
                <a:cs typeface="Calibri"/>
              </a:rPr>
              <a:t>The Burnes Center at the Graduate School of Social Work at the University of Denver was established in 2016 by Founder Don Burnes to serve as a think tank for the state, region, and nation on poverty and homelessness</a:t>
            </a:r>
          </a:p>
          <a:p>
            <a:pPr marL="0" indent="0">
              <a:spcBef>
                <a:spcPts val="1200"/>
              </a:spcBef>
              <a:buNone/>
            </a:pPr>
            <a:r>
              <a:rPr lang="en-US" sz="1800" b="1" dirty="0">
                <a:latin typeface="Calibri"/>
                <a:cs typeface="Calibri"/>
              </a:rPr>
              <a:t>Mission</a:t>
            </a:r>
            <a:endParaRPr lang="en-US" sz="1800" dirty="0">
              <a:latin typeface="Calibri"/>
              <a:cs typeface="Calibri"/>
            </a:endParaRPr>
          </a:p>
          <a:p>
            <a:pPr marL="0" indent="0" algn="ctr">
              <a:spcBef>
                <a:spcPts val="1200"/>
              </a:spcBef>
              <a:buNone/>
            </a:pPr>
            <a:r>
              <a:rPr lang="en-US" sz="1800" dirty="0">
                <a:latin typeface="Calibri"/>
                <a:cs typeface="Calibri"/>
              </a:rPr>
              <a:t>The Burnes Center is to educate and partner with policymakers, practitioners and the public on issues of poverty, housing and homelessness to transform the lives of people who are homeless or at risk of becoming homeless.</a:t>
            </a:r>
          </a:p>
          <a:p>
            <a:pPr marL="0" indent="0" algn="ctr">
              <a:spcBef>
                <a:spcPts val="1200"/>
              </a:spcBef>
              <a:buNone/>
            </a:pPr>
            <a:r>
              <a:rPr lang="en-US" sz="1800" b="1" dirty="0">
                <a:latin typeface="Calibri"/>
                <a:cs typeface="Calibri"/>
              </a:rPr>
              <a:t>Projects</a:t>
            </a:r>
            <a:endParaRPr lang="en-US" sz="1800" dirty="0">
              <a:latin typeface="Calibri"/>
              <a:cs typeface="Calibri"/>
            </a:endParaRPr>
          </a:p>
          <a:p>
            <a:pPr marL="0" indent="0" algn="ctr">
              <a:lnSpc>
                <a:spcPct val="100000"/>
              </a:lnSpc>
              <a:spcBef>
                <a:spcPts val="0"/>
              </a:spcBef>
              <a:buNone/>
            </a:pPr>
            <a:r>
              <a:rPr lang="en-US" sz="1800" dirty="0">
                <a:latin typeface="Calibri"/>
                <a:cs typeface="Calibri"/>
              </a:rPr>
              <a:t>- Adams County Project</a:t>
            </a:r>
          </a:p>
          <a:p>
            <a:pPr marL="0" indent="0" algn="ctr">
              <a:lnSpc>
                <a:spcPct val="100000"/>
              </a:lnSpc>
              <a:spcBef>
                <a:spcPts val="0"/>
              </a:spcBef>
              <a:buNone/>
            </a:pPr>
            <a:r>
              <a:rPr lang="en-US" sz="1800" dirty="0">
                <a:latin typeface="Calibri"/>
                <a:cs typeface="Calibri"/>
              </a:rPr>
              <a:t>-Beloved Community Village</a:t>
            </a:r>
            <a:endParaRPr lang="en-US" dirty="0">
              <a:cs typeface="Calibri"/>
            </a:endParaRPr>
          </a:p>
          <a:p>
            <a:pPr marL="0" indent="0" algn="ctr">
              <a:lnSpc>
                <a:spcPct val="100000"/>
              </a:lnSpc>
              <a:spcBef>
                <a:spcPts val="0"/>
              </a:spcBef>
              <a:buNone/>
            </a:pPr>
            <a:r>
              <a:rPr lang="en-US" sz="1800" dirty="0">
                <a:latin typeface="Calibri"/>
                <a:cs typeface="Calibri"/>
              </a:rPr>
              <a:t>- Bridging the Gap</a:t>
            </a:r>
          </a:p>
          <a:p>
            <a:pPr marL="0" indent="0" algn="ctr">
              <a:lnSpc>
                <a:spcPct val="100000"/>
              </a:lnSpc>
              <a:spcBef>
                <a:spcPts val="0"/>
              </a:spcBef>
              <a:buNone/>
            </a:pPr>
            <a:r>
              <a:rPr lang="en-US" sz="1800" dirty="0">
                <a:latin typeface="Calibri"/>
                <a:cs typeface="Calibri"/>
              </a:rPr>
              <a:t>- City of Trinidad</a:t>
            </a:r>
          </a:p>
          <a:p>
            <a:pPr marL="0" indent="0" algn="ctr">
              <a:lnSpc>
                <a:spcPct val="100000"/>
              </a:lnSpc>
              <a:spcBef>
                <a:spcPts val="0"/>
              </a:spcBef>
              <a:buNone/>
            </a:pPr>
            <a:r>
              <a:rPr lang="en-US" sz="1800" dirty="0">
                <a:latin typeface="Calibri"/>
                <a:cs typeface="Calibri"/>
              </a:rPr>
              <a:t>- CHASE</a:t>
            </a:r>
          </a:p>
          <a:p>
            <a:pPr marL="0" indent="0" algn="ctr">
              <a:lnSpc>
                <a:spcPct val="100000"/>
              </a:lnSpc>
              <a:spcBef>
                <a:spcPts val="0"/>
              </a:spcBef>
              <a:buNone/>
            </a:pPr>
            <a:r>
              <a:rPr lang="en-US" sz="1800" dirty="0">
                <a:latin typeface="Calibri"/>
                <a:cs typeface="Calibri"/>
              </a:rPr>
              <a:t>- Denver Social Impact Bond</a:t>
            </a:r>
          </a:p>
          <a:p>
            <a:pPr marL="0" indent="0" algn="ctr">
              <a:lnSpc>
                <a:spcPct val="100000"/>
              </a:lnSpc>
              <a:spcBef>
                <a:spcPts val="0"/>
              </a:spcBef>
              <a:buNone/>
            </a:pPr>
            <a:r>
              <a:rPr lang="en-US" sz="1800" dirty="0">
                <a:latin typeface="Calibri"/>
                <a:cs typeface="Calibri"/>
              </a:rPr>
              <a:t>- St. Francis </a:t>
            </a:r>
          </a:p>
          <a:p>
            <a:pPr algn="ctr">
              <a:spcBef>
                <a:spcPts val="0"/>
              </a:spcBef>
              <a:buNone/>
            </a:pPr>
            <a:endParaRPr lang="en" sz="1800" dirty="0">
              <a:solidFill>
                <a:schemeClr val="tx2"/>
              </a:solidFill>
              <a:latin typeface="Calibri"/>
              <a:cs typeface="Calibri"/>
            </a:endParaRPr>
          </a:p>
        </p:txBody>
      </p:sp>
    </p:spTree>
    <p:extLst>
      <p:ext uri="{BB962C8B-B14F-4D97-AF65-F5344CB8AC3E}">
        <p14:creationId xmlns:p14="http://schemas.microsoft.com/office/powerpoint/2010/main" val="1135417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3802" y="334338"/>
            <a:ext cx="3622579" cy="679018"/>
          </a:xfrm>
        </p:spPr>
        <p:txBody>
          <a:bodyPr vert="horz" lIns="91440" tIns="45720" rIns="91440" bIns="45720" rtlCol="0" anchor="ctr">
            <a:noAutofit/>
          </a:bodyPr>
          <a:lstStyle/>
          <a:p>
            <a:pPr algn="ctr"/>
            <a:br>
              <a:rPr lang="en" sz="4400" b="1" dirty="0">
                <a:latin typeface="Calibri"/>
                <a:cs typeface="Calibri"/>
              </a:rPr>
            </a:br>
            <a:r>
              <a:rPr lang="en-US" sz="4400" b="1" dirty="0">
                <a:latin typeface="Calibri"/>
                <a:cs typeface="Calibri"/>
              </a:rPr>
              <a:t>Project Team</a:t>
            </a:r>
            <a:br>
              <a:rPr lang="en-US" sz="4400" b="1" dirty="0">
                <a:latin typeface="Calibri"/>
                <a:cs typeface="Calibri"/>
              </a:rPr>
            </a:br>
            <a:endParaRPr lang="en-US" sz="4400">
              <a:latin typeface="Calibri"/>
              <a:cs typeface="Calibri"/>
            </a:endParaRPr>
          </a:p>
        </p:txBody>
      </p:sp>
      <p:sp>
        <p:nvSpPr>
          <p:cNvPr id="3" name="Content Placeholder 2"/>
          <p:cNvSpPr>
            <a:spLocks noGrp="1"/>
          </p:cNvSpPr>
          <p:nvPr>
            <p:ph sz="half" idx="1"/>
          </p:nvPr>
        </p:nvSpPr>
        <p:spPr>
          <a:xfrm>
            <a:off x="2206529" y="1132898"/>
            <a:ext cx="4779049" cy="4751580"/>
          </a:xfrm>
        </p:spPr>
        <p:txBody>
          <a:bodyPr vert="horz" lIns="91440" tIns="45720" rIns="91440" bIns="45720" rtlCol="0" anchor="t">
            <a:noAutofit/>
          </a:bodyPr>
          <a:lstStyle/>
          <a:p>
            <a:pPr marL="0" indent="0" algn="ctr">
              <a:spcBef>
                <a:spcPts val="1200"/>
              </a:spcBef>
              <a:buNone/>
            </a:pPr>
            <a:r>
              <a:rPr lang="en-US" sz="1600" b="1" dirty="0">
                <a:latin typeface="Calibri"/>
                <a:cs typeface="Calibri"/>
              </a:rPr>
              <a:t>- Gary Sanford – Project Lead </a:t>
            </a:r>
            <a:endParaRPr lang="en-US" sz="1600" dirty="0">
              <a:latin typeface="Calibri"/>
              <a:cs typeface="Calibri"/>
            </a:endParaRPr>
          </a:p>
          <a:p>
            <a:pPr marL="0" indent="0" algn="ctr">
              <a:spcBef>
                <a:spcPts val="1200"/>
              </a:spcBef>
              <a:buNone/>
            </a:pPr>
            <a:r>
              <a:rPr lang="en-US" sz="1600" b="1" dirty="0">
                <a:latin typeface="Calibri"/>
                <a:cs typeface="Calibri"/>
              </a:rPr>
              <a:t>Burnes Center on Poverty and Homelessness</a:t>
            </a:r>
            <a:endParaRPr lang="en-US" sz="1600" dirty="0">
              <a:latin typeface="Calibri"/>
              <a:cs typeface="Calibri"/>
            </a:endParaRPr>
          </a:p>
          <a:p>
            <a:pPr marL="0" indent="0" algn="ctr">
              <a:spcBef>
                <a:spcPts val="1200"/>
              </a:spcBef>
              <a:buNone/>
            </a:pPr>
            <a:endParaRPr lang="en-US" sz="1600" b="1" dirty="0">
              <a:latin typeface="Calibri"/>
              <a:cs typeface="Calibri"/>
            </a:endParaRPr>
          </a:p>
          <a:p>
            <a:pPr marL="0" indent="0" algn="ctr">
              <a:spcBef>
                <a:spcPts val="1200"/>
              </a:spcBef>
              <a:buNone/>
            </a:pPr>
            <a:r>
              <a:rPr lang="en-US" sz="1600" b="1" dirty="0">
                <a:latin typeface="Calibri"/>
                <a:cs typeface="Calibri"/>
              </a:rPr>
              <a:t>- Zoe LeBeau, Katie Symons</a:t>
            </a:r>
            <a:endParaRPr lang="en-US" sz="1600" dirty="0">
              <a:latin typeface="Calibri"/>
              <a:cs typeface="Calibri"/>
            </a:endParaRPr>
          </a:p>
          <a:p>
            <a:pPr marL="0" indent="0" algn="ctr">
              <a:spcBef>
                <a:spcPts val="1200"/>
              </a:spcBef>
              <a:buNone/>
            </a:pPr>
            <a:r>
              <a:rPr lang="en-US" sz="1600" b="1" dirty="0">
                <a:latin typeface="Calibri"/>
                <a:cs typeface="Calibri"/>
              </a:rPr>
              <a:t>LeBeau Development</a:t>
            </a:r>
            <a:endParaRPr lang="en-US" sz="1600" dirty="0">
              <a:latin typeface="Calibri"/>
              <a:cs typeface="Calibri"/>
            </a:endParaRPr>
          </a:p>
          <a:p>
            <a:pPr marL="0" indent="0" algn="ctr">
              <a:spcBef>
                <a:spcPts val="1200"/>
              </a:spcBef>
              <a:buNone/>
            </a:pPr>
            <a:endParaRPr lang="en-US" sz="1600" b="1" dirty="0">
              <a:latin typeface="Calibri"/>
              <a:cs typeface="Calibri"/>
            </a:endParaRPr>
          </a:p>
          <a:p>
            <a:pPr marL="0" indent="0" algn="ctr">
              <a:spcBef>
                <a:spcPts val="1200"/>
              </a:spcBef>
              <a:buNone/>
            </a:pPr>
            <a:r>
              <a:rPr lang="en-US" sz="1600" b="1" dirty="0">
                <a:latin typeface="Calibri"/>
                <a:cs typeface="Calibri"/>
              </a:rPr>
              <a:t>- Jennifer Lopez</a:t>
            </a:r>
            <a:endParaRPr lang="en-US" sz="1600" dirty="0">
              <a:latin typeface="Calibri"/>
              <a:cs typeface="Calibri"/>
            </a:endParaRPr>
          </a:p>
          <a:p>
            <a:pPr marL="0" indent="0" algn="ctr">
              <a:spcBef>
                <a:spcPts val="1200"/>
              </a:spcBef>
              <a:buNone/>
            </a:pPr>
            <a:r>
              <a:rPr lang="en-US" sz="1600" b="1" dirty="0">
                <a:latin typeface="Calibri"/>
                <a:cs typeface="Calibri"/>
              </a:rPr>
              <a:t>Project Moxie</a:t>
            </a:r>
            <a:endParaRPr lang="en-US" sz="1600" dirty="0">
              <a:latin typeface="Calibri"/>
              <a:cs typeface="Calibri"/>
            </a:endParaRPr>
          </a:p>
          <a:p>
            <a:pPr marL="0" indent="0" algn="ctr">
              <a:spcBef>
                <a:spcPts val="1200"/>
              </a:spcBef>
              <a:buNone/>
            </a:pPr>
            <a:endParaRPr lang="en-US" sz="1600" b="1" dirty="0">
              <a:latin typeface="Calibri"/>
              <a:cs typeface="Calibri"/>
            </a:endParaRPr>
          </a:p>
          <a:p>
            <a:pPr marL="0" indent="0" algn="ctr">
              <a:spcBef>
                <a:spcPts val="1200"/>
              </a:spcBef>
              <a:buNone/>
            </a:pPr>
            <a:r>
              <a:rPr lang="en-US" sz="1600" b="1" dirty="0">
                <a:latin typeface="Calibri"/>
                <a:cs typeface="Calibri"/>
              </a:rPr>
              <a:t>- Vanessa Fenley</a:t>
            </a:r>
            <a:endParaRPr lang="en-US" sz="1600" dirty="0">
              <a:latin typeface="Calibri"/>
              <a:cs typeface="Calibri"/>
            </a:endParaRPr>
          </a:p>
          <a:p>
            <a:pPr marL="0" indent="0" algn="ctr">
              <a:spcBef>
                <a:spcPts val="1200"/>
              </a:spcBef>
              <a:buNone/>
            </a:pPr>
            <a:r>
              <a:rPr lang="en-US" sz="1600" b="1" dirty="0">
                <a:latin typeface="Calibri"/>
                <a:cs typeface="Calibri"/>
              </a:rPr>
              <a:t>Consultant  </a:t>
            </a:r>
            <a:endParaRPr lang="en-US" sz="1600" dirty="0">
              <a:latin typeface="Calibri"/>
              <a:cs typeface="Calibri"/>
            </a:endParaRPr>
          </a:p>
          <a:p>
            <a:pPr marL="0" indent="0" algn="ctr">
              <a:spcBef>
                <a:spcPts val="1200"/>
              </a:spcBef>
              <a:buNone/>
            </a:pPr>
            <a:endParaRPr lang="en-US" sz="1600" b="1" dirty="0">
              <a:latin typeface="Calibri"/>
              <a:cs typeface="Calibri"/>
            </a:endParaRPr>
          </a:p>
          <a:p>
            <a:pPr marL="0" indent="0" algn="ctr">
              <a:spcBef>
                <a:spcPts val="1200"/>
              </a:spcBef>
              <a:buNone/>
            </a:pPr>
            <a:r>
              <a:rPr lang="en-US" sz="1600" b="1" dirty="0">
                <a:latin typeface="Calibri"/>
                <a:cs typeface="Calibri"/>
              </a:rPr>
              <a:t>- Margay </a:t>
            </a:r>
            <a:r>
              <a:rPr lang="en-US" sz="1600" b="1" dirty="0" err="1">
                <a:latin typeface="Calibri"/>
                <a:cs typeface="Calibri"/>
              </a:rPr>
              <a:t>Witzdam</a:t>
            </a:r>
            <a:endParaRPr lang="en-US" sz="1600" dirty="0">
              <a:latin typeface="Calibri"/>
              <a:cs typeface="Calibri"/>
            </a:endParaRPr>
          </a:p>
          <a:p>
            <a:pPr marL="0" indent="0" algn="ctr">
              <a:spcBef>
                <a:spcPts val="1200"/>
              </a:spcBef>
              <a:buNone/>
            </a:pPr>
            <a:r>
              <a:rPr lang="en-US" sz="1600" b="1" dirty="0">
                <a:latin typeface="Calibri"/>
                <a:cs typeface="Calibri"/>
              </a:rPr>
              <a:t>Research Assistant </a:t>
            </a:r>
            <a:endParaRPr lang="en-US" sz="1600" dirty="0">
              <a:latin typeface="Calibri"/>
              <a:cs typeface="Calibri"/>
            </a:endParaRPr>
          </a:p>
          <a:p>
            <a:pPr>
              <a:spcBef>
                <a:spcPts val="0"/>
              </a:spcBef>
              <a:buNone/>
            </a:pPr>
            <a:endParaRPr lang="en" sz="1600" b="1" dirty="0">
              <a:solidFill>
                <a:schemeClr val="tx2"/>
              </a:solidFill>
              <a:latin typeface="Calibri"/>
              <a:cs typeface="Calibri"/>
            </a:endParaRPr>
          </a:p>
          <a:p>
            <a:endParaRPr lang="en-US" sz="1600" dirty="0">
              <a:cs typeface="Calibri"/>
            </a:endParaRPr>
          </a:p>
        </p:txBody>
      </p:sp>
      <p:sp>
        <p:nvSpPr>
          <p:cNvPr id="5" name="Slide Number Placeholder 4"/>
          <p:cNvSpPr>
            <a:spLocks noGrp="1"/>
          </p:cNvSpPr>
          <p:nvPr>
            <p:ph type="sldNum" sz="quarter" idx="12"/>
          </p:nvPr>
        </p:nvSpPr>
        <p:spPr/>
        <p:txBody>
          <a:bodyPr/>
          <a:lstStyle/>
          <a:p>
            <a:fld id="{A4212F4A-5E69-4655-BF16-99775B6DBE71}" type="slidenum">
              <a:rPr lang="en-US" smtClean="0"/>
              <a:t>3</a:t>
            </a:fld>
            <a:endParaRPr lang="en-US"/>
          </a:p>
        </p:txBody>
      </p:sp>
    </p:spTree>
    <p:extLst>
      <p:ext uri="{BB962C8B-B14F-4D97-AF65-F5344CB8AC3E}">
        <p14:creationId xmlns:p14="http://schemas.microsoft.com/office/powerpoint/2010/main" val="3630093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CC1BA1-C5BD-43C3-9EFD-2FF2854B9607}"/>
              </a:ext>
            </a:extLst>
          </p:cNvPr>
          <p:cNvSpPr>
            <a:spLocks noGrp="1"/>
          </p:cNvSpPr>
          <p:nvPr>
            <p:ph sz="half" idx="1"/>
          </p:nvPr>
        </p:nvSpPr>
        <p:spPr>
          <a:xfrm>
            <a:off x="289983" y="1163686"/>
            <a:ext cx="2685473" cy="3928002"/>
          </a:xfrm>
        </p:spPr>
        <p:txBody>
          <a:bodyPr vert="horz" lIns="91440" tIns="45720" rIns="91440" bIns="45720" rtlCol="0" anchor="t">
            <a:normAutofit fontScale="85000" lnSpcReduction="20000"/>
          </a:bodyPr>
          <a:lstStyle/>
          <a:p>
            <a:pPr marL="0" indent="0">
              <a:buNone/>
            </a:pPr>
            <a:r>
              <a:rPr lang="en-US" b="1" dirty="0">
                <a:cs typeface="Calibri"/>
              </a:rPr>
              <a:t>OBJECTIVE:</a:t>
            </a:r>
            <a:endParaRPr lang="en-US">
              <a:cs typeface="Calibri"/>
            </a:endParaRPr>
          </a:p>
          <a:p>
            <a:pPr marL="0" indent="0">
              <a:buNone/>
            </a:pPr>
            <a:br>
              <a:rPr lang="en-US" b="1" dirty="0">
                <a:cs typeface="Calibri"/>
              </a:rPr>
            </a:br>
            <a:r>
              <a:rPr lang="en-US" sz="3200" b="1" dirty="0">
                <a:solidFill>
                  <a:srgbClr val="0070C0"/>
                </a:solidFill>
                <a:cs typeface="Calibri"/>
              </a:rPr>
              <a:t>Develop</a:t>
            </a:r>
            <a:endParaRPr lang="en-US" sz="3200" dirty="0">
              <a:solidFill>
                <a:srgbClr val="000000"/>
              </a:solidFill>
              <a:cs typeface="Calibri"/>
            </a:endParaRPr>
          </a:p>
          <a:p>
            <a:pPr marL="0" indent="0">
              <a:buNone/>
            </a:pPr>
            <a:r>
              <a:rPr lang="en-US" sz="3200" b="1" dirty="0">
                <a:solidFill>
                  <a:srgbClr val="0070C0"/>
                </a:solidFill>
                <a:cs typeface="Calibri"/>
              </a:rPr>
              <a:t>a strategic</a:t>
            </a:r>
            <a:endParaRPr lang="en-US" sz="3200" dirty="0">
              <a:solidFill>
                <a:srgbClr val="000000"/>
              </a:solidFill>
              <a:cs typeface="Calibri"/>
            </a:endParaRPr>
          </a:p>
          <a:p>
            <a:pPr marL="0" indent="0">
              <a:buNone/>
            </a:pPr>
            <a:r>
              <a:rPr lang="en-US" sz="3200" b="1" dirty="0">
                <a:solidFill>
                  <a:srgbClr val="0070C0"/>
                </a:solidFill>
                <a:cs typeface="Calibri"/>
              </a:rPr>
              <a:t>and actionable</a:t>
            </a:r>
            <a:endParaRPr lang="en-US" sz="3200" dirty="0">
              <a:solidFill>
                <a:srgbClr val="000000"/>
              </a:solidFill>
              <a:cs typeface="Calibri"/>
            </a:endParaRPr>
          </a:p>
          <a:p>
            <a:pPr marL="0" indent="0">
              <a:buNone/>
            </a:pPr>
            <a:r>
              <a:rPr lang="en-US" sz="3200" b="1" dirty="0">
                <a:solidFill>
                  <a:srgbClr val="0070C0"/>
                </a:solidFill>
                <a:cs typeface="Calibri"/>
              </a:rPr>
              <a:t>plan to </a:t>
            </a:r>
            <a:endParaRPr lang="en-US" sz="3200">
              <a:solidFill>
                <a:srgbClr val="000000"/>
              </a:solidFill>
              <a:cs typeface="Calibri"/>
            </a:endParaRPr>
          </a:p>
          <a:p>
            <a:pPr marL="0" indent="0">
              <a:buNone/>
            </a:pPr>
            <a:r>
              <a:rPr lang="en-US" sz="3200" b="1" dirty="0">
                <a:solidFill>
                  <a:srgbClr val="0070C0"/>
                </a:solidFill>
                <a:cs typeface="Calibri"/>
              </a:rPr>
              <a:t>address </a:t>
            </a:r>
            <a:endParaRPr lang="en-US" sz="3200" dirty="0">
              <a:solidFill>
                <a:srgbClr val="000000"/>
              </a:solidFill>
              <a:cs typeface="Calibri"/>
            </a:endParaRPr>
          </a:p>
          <a:p>
            <a:pPr marL="0" indent="0">
              <a:buNone/>
            </a:pPr>
            <a:r>
              <a:rPr lang="en-US" sz="3200" b="1" dirty="0">
                <a:solidFill>
                  <a:srgbClr val="0070C0"/>
                </a:solidFill>
                <a:cs typeface="Calibri"/>
              </a:rPr>
              <a:t>homelessness </a:t>
            </a:r>
            <a:endParaRPr lang="en-US" sz="3200">
              <a:solidFill>
                <a:srgbClr val="000000"/>
              </a:solidFill>
              <a:cs typeface="Calibri"/>
            </a:endParaRPr>
          </a:p>
          <a:p>
            <a:pPr marL="0" indent="0">
              <a:buNone/>
            </a:pPr>
            <a:r>
              <a:rPr lang="en-US" sz="3200" b="1" dirty="0">
                <a:solidFill>
                  <a:srgbClr val="0070C0"/>
                </a:solidFill>
                <a:cs typeface="Calibri"/>
              </a:rPr>
              <a:t>in Loveland </a:t>
            </a:r>
            <a:endParaRPr lang="en-US" sz="3200">
              <a:solidFill>
                <a:srgbClr val="000000"/>
              </a:solidFill>
              <a:cs typeface="Calibri"/>
            </a:endParaRPr>
          </a:p>
          <a:p>
            <a:pPr marL="0" indent="0">
              <a:buNone/>
            </a:pPr>
            <a:r>
              <a:rPr lang="en-US" sz="3200" b="1" dirty="0">
                <a:solidFill>
                  <a:srgbClr val="0070C0"/>
                </a:solidFill>
                <a:cs typeface="Calibri"/>
              </a:rPr>
              <a:t>Colorado</a:t>
            </a:r>
            <a:endParaRPr lang="en-US" sz="3200">
              <a:cs typeface="Calibri"/>
            </a:endParaRPr>
          </a:p>
          <a:p>
            <a:pPr marL="0" indent="0">
              <a:buNone/>
            </a:pPr>
            <a:endParaRPr lang="en-US" dirty="0">
              <a:cs typeface="Calibri"/>
            </a:endParaRPr>
          </a:p>
        </p:txBody>
      </p:sp>
      <p:sp>
        <p:nvSpPr>
          <p:cNvPr id="4" name="Content Placeholder 3">
            <a:extLst>
              <a:ext uri="{FF2B5EF4-FFF2-40B4-BE49-F238E27FC236}">
                <a16:creationId xmlns:a16="http://schemas.microsoft.com/office/drawing/2014/main" id="{28867838-E42E-4772-902D-0E0BEC153903}"/>
              </a:ext>
            </a:extLst>
          </p:cNvPr>
          <p:cNvSpPr>
            <a:spLocks noGrp="1"/>
          </p:cNvSpPr>
          <p:nvPr>
            <p:ph sz="half" idx="2"/>
          </p:nvPr>
        </p:nvSpPr>
        <p:spPr>
          <a:xfrm>
            <a:off x="3182120" y="609504"/>
            <a:ext cx="5718078" cy="5398125"/>
          </a:xfrm>
        </p:spPr>
        <p:txBody>
          <a:bodyPr vert="horz" lIns="91440" tIns="45720" rIns="91440" bIns="45720" rtlCol="0" anchor="t">
            <a:normAutofit fontScale="85000" lnSpcReduction="20000"/>
          </a:bodyPr>
          <a:lstStyle/>
          <a:p>
            <a:pPr marL="0" indent="0">
              <a:spcBef>
                <a:spcPts val="1200"/>
              </a:spcBef>
              <a:buNone/>
            </a:pPr>
            <a:r>
              <a:rPr lang="en-US" b="1" dirty="0">
                <a:cs typeface="Calibri"/>
              </a:rPr>
              <a:t>PHASE 1: </a:t>
            </a:r>
            <a:endParaRPr lang="en-US" dirty="0">
              <a:cs typeface="Calibri"/>
            </a:endParaRPr>
          </a:p>
          <a:p>
            <a:pPr marL="0" indent="0">
              <a:spcBef>
                <a:spcPts val="1200"/>
              </a:spcBef>
              <a:buNone/>
            </a:pPr>
            <a:r>
              <a:rPr lang="en-US" b="1" dirty="0">
                <a:cs typeface="Calibri"/>
              </a:rPr>
              <a:t>Systems-level evaluation of current efforts</a:t>
            </a:r>
            <a:endParaRPr lang="en-US" dirty="0">
              <a:cs typeface="Calibri"/>
            </a:endParaRPr>
          </a:p>
          <a:p>
            <a:pPr marL="457200" indent="-457200">
              <a:spcBef>
                <a:spcPts val="1200"/>
              </a:spcBef>
              <a:buAutoNum type="arabicPeriod"/>
            </a:pPr>
            <a:r>
              <a:rPr lang="en-US" dirty="0">
                <a:cs typeface="Calibri"/>
              </a:rPr>
              <a:t>Collect and synthesize information</a:t>
            </a:r>
          </a:p>
          <a:p>
            <a:pPr lvl="1" indent="-182880">
              <a:spcBef>
                <a:spcPts val="250"/>
              </a:spcBef>
              <a:spcAft>
                <a:spcPts val="250"/>
              </a:spcAft>
              <a:buFont typeface="Arial"/>
              <a:buChar char="•"/>
            </a:pPr>
            <a:r>
              <a:rPr lang="en-US" dirty="0">
                <a:cs typeface="Calibri"/>
              </a:rPr>
              <a:t>Interview key stakeholders and survey providers and others not interviewed</a:t>
            </a:r>
          </a:p>
          <a:p>
            <a:pPr lvl="1" indent="-182880">
              <a:spcBef>
                <a:spcPts val="250"/>
              </a:spcBef>
              <a:spcAft>
                <a:spcPts val="250"/>
              </a:spcAft>
              <a:buFont typeface="Arial"/>
              <a:buChar char="•"/>
            </a:pPr>
            <a:r>
              <a:rPr lang="en-US" dirty="0">
                <a:cs typeface="Calibri"/>
              </a:rPr>
              <a:t>Gather information from those with lived experiences</a:t>
            </a:r>
          </a:p>
          <a:p>
            <a:pPr marL="457200" indent="-457200">
              <a:spcBef>
                <a:spcPts val="1200"/>
              </a:spcBef>
              <a:buAutoNum type="arabicPeriod"/>
            </a:pPr>
            <a:r>
              <a:rPr lang="en-US" dirty="0">
                <a:cs typeface="Calibri"/>
              </a:rPr>
              <a:t>Gain an understanding of local efforts</a:t>
            </a:r>
          </a:p>
          <a:p>
            <a:pPr lvl="1" indent="-182880">
              <a:spcBef>
                <a:spcPts val="250"/>
              </a:spcBef>
              <a:spcAft>
                <a:spcPts val="250"/>
              </a:spcAft>
              <a:buFont typeface="Arial"/>
              <a:buChar char="•"/>
            </a:pPr>
            <a:r>
              <a:rPr lang="en-US" dirty="0">
                <a:cs typeface="Calibri"/>
              </a:rPr>
              <a:t>Assess current system and services and identify areas of collaboration</a:t>
            </a:r>
          </a:p>
          <a:p>
            <a:pPr lvl="1" indent="-182880">
              <a:spcBef>
                <a:spcPts val="250"/>
              </a:spcBef>
              <a:spcAft>
                <a:spcPts val="250"/>
              </a:spcAft>
              <a:buFont typeface="Arial"/>
              <a:buChar char="•"/>
            </a:pPr>
            <a:r>
              <a:rPr lang="en-US" dirty="0">
                <a:cs typeface="Calibri"/>
              </a:rPr>
              <a:t>Analyze local policies and local data and identify gaps in housing and service continuum</a:t>
            </a:r>
          </a:p>
          <a:p>
            <a:pPr marL="457200" indent="-457200">
              <a:spcBef>
                <a:spcPts val="1200"/>
              </a:spcBef>
              <a:buAutoNum type="arabicPeriod"/>
            </a:pPr>
            <a:r>
              <a:rPr lang="en-US" dirty="0">
                <a:cs typeface="Calibri"/>
              </a:rPr>
              <a:t>Gather best practice information</a:t>
            </a:r>
          </a:p>
          <a:p>
            <a:pPr lvl="1" indent="-182880">
              <a:spcBef>
                <a:spcPts val="250"/>
              </a:spcBef>
              <a:spcAft>
                <a:spcPts val="250"/>
              </a:spcAft>
              <a:buFont typeface="Arial"/>
              <a:buChar char="•"/>
            </a:pPr>
            <a:r>
              <a:rPr lang="en-US" dirty="0">
                <a:cs typeface="Calibri"/>
              </a:rPr>
              <a:t>Identify efforts in similar sized communities</a:t>
            </a:r>
          </a:p>
          <a:p>
            <a:pPr lvl="1" indent="-182880">
              <a:spcBef>
                <a:spcPts val="250"/>
              </a:spcBef>
              <a:spcAft>
                <a:spcPts val="250"/>
              </a:spcAft>
              <a:buFont typeface="Arial"/>
              <a:buChar char="•"/>
            </a:pPr>
            <a:r>
              <a:rPr lang="en-US" dirty="0">
                <a:cs typeface="Calibri"/>
              </a:rPr>
              <a:t>Conduct research to identify best practices</a:t>
            </a:r>
          </a:p>
          <a:p>
            <a:pPr marL="0" indent="0">
              <a:buNone/>
            </a:pPr>
            <a:endParaRPr lang="en-US" dirty="0">
              <a:cs typeface="Calibri"/>
            </a:endParaRPr>
          </a:p>
        </p:txBody>
      </p:sp>
      <p:sp>
        <p:nvSpPr>
          <p:cNvPr id="5" name="Slide Number Placeholder 4">
            <a:extLst>
              <a:ext uri="{FF2B5EF4-FFF2-40B4-BE49-F238E27FC236}">
                <a16:creationId xmlns:a16="http://schemas.microsoft.com/office/drawing/2014/main" id="{91DB9D7E-D976-4983-A6A2-C632E5E59478}"/>
              </a:ext>
            </a:extLst>
          </p:cNvPr>
          <p:cNvSpPr>
            <a:spLocks noGrp="1"/>
          </p:cNvSpPr>
          <p:nvPr>
            <p:ph type="sldNum" sz="quarter" idx="12"/>
          </p:nvPr>
        </p:nvSpPr>
        <p:spPr/>
        <p:txBody>
          <a:bodyPr/>
          <a:lstStyle/>
          <a:p>
            <a:fld id="{A4212F4A-5E69-4655-BF16-99775B6DBE71}" type="slidenum">
              <a:rPr lang="en-US" smtClean="0"/>
              <a:t>4</a:t>
            </a:fld>
            <a:endParaRPr lang="en-US"/>
          </a:p>
        </p:txBody>
      </p:sp>
    </p:spTree>
    <p:extLst>
      <p:ext uri="{BB962C8B-B14F-4D97-AF65-F5344CB8AC3E}">
        <p14:creationId xmlns:p14="http://schemas.microsoft.com/office/powerpoint/2010/main" val="1970841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5FB24D-ED59-4C75-8F60-B1B08F81821F}"/>
              </a:ext>
            </a:extLst>
          </p:cNvPr>
          <p:cNvSpPr>
            <a:spLocks noGrp="1"/>
          </p:cNvSpPr>
          <p:nvPr>
            <p:ph sz="half" idx="1"/>
          </p:nvPr>
        </p:nvSpPr>
        <p:spPr>
          <a:xfrm>
            <a:off x="259196" y="1209869"/>
            <a:ext cx="2516139" cy="3981883"/>
          </a:xfrm>
        </p:spPr>
        <p:txBody>
          <a:bodyPr vert="horz" lIns="91440" tIns="45720" rIns="91440" bIns="45720" rtlCol="0" anchor="t">
            <a:normAutofit fontScale="85000" lnSpcReduction="20000"/>
          </a:bodyPr>
          <a:lstStyle/>
          <a:p>
            <a:pPr marL="0" indent="0">
              <a:buNone/>
            </a:pPr>
            <a:r>
              <a:rPr lang="en-US" b="1" dirty="0">
                <a:solidFill>
                  <a:srgbClr val="000000"/>
                </a:solidFill>
                <a:cs typeface="Calibri"/>
              </a:rPr>
              <a:t>OBJECTIVE:</a:t>
            </a:r>
            <a:endParaRPr lang="en-US" dirty="0">
              <a:cs typeface="Calibri"/>
            </a:endParaRPr>
          </a:p>
          <a:p>
            <a:pPr marL="0" indent="0">
              <a:buNone/>
            </a:pPr>
            <a:br>
              <a:rPr lang="en-US" dirty="0">
                <a:cs typeface="Calibri"/>
              </a:rPr>
            </a:br>
            <a:r>
              <a:rPr lang="en-US" sz="3200" b="1" dirty="0">
                <a:solidFill>
                  <a:srgbClr val="0070C0"/>
                </a:solidFill>
                <a:cs typeface="Calibri"/>
              </a:rPr>
              <a:t>Develop</a:t>
            </a:r>
            <a:endParaRPr lang="en-US" sz="3200">
              <a:solidFill>
                <a:srgbClr val="000000"/>
              </a:solidFill>
              <a:cs typeface="Calibri"/>
            </a:endParaRPr>
          </a:p>
          <a:p>
            <a:pPr marL="0" indent="0">
              <a:buNone/>
            </a:pPr>
            <a:r>
              <a:rPr lang="en-US" sz="3200" b="1" dirty="0">
                <a:solidFill>
                  <a:srgbClr val="0070C0"/>
                </a:solidFill>
                <a:cs typeface="Calibri"/>
              </a:rPr>
              <a:t>a strategic</a:t>
            </a:r>
            <a:endParaRPr lang="en-US" sz="3200" dirty="0">
              <a:solidFill>
                <a:srgbClr val="000000"/>
              </a:solidFill>
              <a:cs typeface="Calibri"/>
            </a:endParaRPr>
          </a:p>
          <a:p>
            <a:pPr marL="0" indent="0">
              <a:buNone/>
            </a:pPr>
            <a:r>
              <a:rPr lang="en-US" sz="3200" b="1" dirty="0">
                <a:solidFill>
                  <a:srgbClr val="0070C0"/>
                </a:solidFill>
                <a:cs typeface="Calibri"/>
              </a:rPr>
              <a:t>and actionable</a:t>
            </a:r>
            <a:endParaRPr lang="en-US" sz="3200" dirty="0">
              <a:cs typeface="Calibri"/>
            </a:endParaRPr>
          </a:p>
          <a:p>
            <a:pPr marL="0" indent="0">
              <a:buNone/>
            </a:pPr>
            <a:r>
              <a:rPr lang="en-US" sz="3200" b="1" dirty="0">
                <a:solidFill>
                  <a:srgbClr val="0070C0"/>
                </a:solidFill>
                <a:cs typeface="Calibri"/>
              </a:rPr>
              <a:t>plan to </a:t>
            </a:r>
            <a:endParaRPr lang="en-US" sz="3200">
              <a:solidFill>
                <a:srgbClr val="000000"/>
              </a:solidFill>
              <a:cs typeface="Calibri"/>
            </a:endParaRPr>
          </a:p>
          <a:p>
            <a:pPr marL="0" indent="0">
              <a:buNone/>
            </a:pPr>
            <a:r>
              <a:rPr lang="en-US" sz="3200" b="1" dirty="0">
                <a:solidFill>
                  <a:srgbClr val="0070C0"/>
                </a:solidFill>
                <a:cs typeface="Calibri"/>
              </a:rPr>
              <a:t>address </a:t>
            </a:r>
            <a:endParaRPr lang="en-US" sz="3200">
              <a:cs typeface="Calibri"/>
            </a:endParaRPr>
          </a:p>
          <a:p>
            <a:pPr marL="0" indent="0">
              <a:buNone/>
            </a:pPr>
            <a:r>
              <a:rPr lang="en-US" sz="3200" b="1" dirty="0">
                <a:solidFill>
                  <a:srgbClr val="0070C0"/>
                </a:solidFill>
                <a:cs typeface="Calibri"/>
              </a:rPr>
              <a:t>homelessness</a:t>
            </a:r>
            <a:endParaRPr lang="en-US" sz="3200" dirty="0">
              <a:solidFill>
                <a:srgbClr val="000000"/>
              </a:solidFill>
              <a:cs typeface="Calibri"/>
            </a:endParaRPr>
          </a:p>
          <a:p>
            <a:pPr marL="0" indent="0">
              <a:buNone/>
            </a:pPr>
            <a:r>
              <a:rPr lang="en-US" sz="3200" b="1" dirty="0">
                <a:solidFill>
                  <a:srgbClr val="0070C0"/>
                </a:solidFill>
                <a:cs typeface="Calibri"/>
              </a:rPr>
              <a:t>in Loveland </a:t>
            </a:r>
            <a:endParaRPr lang="en-US" sz="3200">
              <a:cs typeface="Calibri"/>
            </a:endParaRPr>
          </a:p>
          <a:p>
            <a:pPr marL="0" indent="0">
              <a:buNone/>
            </a:pPr>
            <a:r>
              <a:rPr lang="en-US" sz="3200" b="1" dirty="0">
                <a:solidFill>
                  <a:srgbClr val="0070C0"/>
                </a:solidFill>
                <a:cs typeface="Calibri"/>
              </a:rPr>
              <a:t>Colorado</a:t>
            </a:r>
            <a:endParaRPr lang="en-US" sz="3200">
              <a:cs typeface="Calibri"/>
            </a:endParaRPr>
          </a:p>
          <a:p>
            <a:pPr marL="0" indent="0">
              <a:buNone/>
            </a:pPr>
            <a:endParaRPr lang="en-US" dirty="0">
              <a:cs typeface="Calibri"/>
            </a:endParaRPr>
          </a:p>
        </p:txBody>
      </p:sp>
      <p:sp>
        <p:nvSpPr>
          <p:cNvPr id="4" name="Content Placeholder 3">
            <a:extLst>
              <a:ext uri="{FF2B5EF4-FFF2-40B4-BE49-F238E27FC236}">
                <a16:creationId xmlns:a16="http://schemas.microsoft.com/office/drawing/2014/main" id="{F47D697F-5F1C-411D-B18B-4EE51BA8D57E}"/>
              </a:ext>
            </a:extLst>
          </p:cNvPr>
          <p:cNvSpPr>
            <a:spLocks noGrp="1"/>
          </p:cNvSpPr>
          <p:nvPr>
            <p:ph sz="half" idx="2"/>
          </p:nvPr>
        </p:nvSpPr>
        <p:spPr>
          <a:xfrm>
            <a:off x="3397635" y="317019"/>
            <a:ext cx="5117715" cy="5767580"/>
          </a:xfrm>
        </p:spPr>
        <p:txBody>
          <a:bodyPr vert="horz" lIns="91440" tIns="45720" rIns="91440" bIns="45720" rtlCol="0" anchor="t">
            <a:normAutofit fontScale="85000" lnSpcReduction="20000"/>
          </a:bodyPr>
          <a:lstStyle/>
          <a:p>
            <a:pPr marL="0" indent="0">
              <a:spcBef>
                <a:spcPts val="1200"/>
              </a:spcBef>
              <a:buNone/>
            </a:pPr>
            <a:r>
              <a:rPr lang="en-US" b="1" dirty="0">
                <a:cs typeface="Calibri"/>
              </a:rPr>
              <a:t>PHASE 2: </a:t>
            </a:r>
            <a:endParaRPr lang="en-US" dirty="0">
              <a:cs typeface="Calibri"/>
            </a:endParaRPr>
          </a:p>
          <a:p>
            <a:pPr marL="0" indent="0">
              <a:spcBef>
                <a:spcPts val="1200"/>
              </a:spcBef>
              <a:buNone/>
            </a:pPr>
            <a:r>
              <a:rPr lang="en-US" b="1" dirty="0">
                <a:cs typeface="Calibri"/>
              </a:rPr>
              <a:t>Develop an actionable management plan</a:t>
            </a:r>
            <a:endParaRPr lang="en-US" dirty="0">
              <a:cs typeface="Calibri"/>
            </a:endParaRPr>
          </a:p>
          <a:p>
            <a:pPr marL="457200" indent="-457200">
              <a:spcBef>
                <a:spcPts val="1200"/>
              </a:spcBef>
              <a:buAutoNum type="arabicPeriod"/>
            </a:pPr>
            <a:r>
              <a:rPr lang="en-US" dirty="0">
                <a:cs typeface="Calibri"/>
              </a:rPr>
              <a:t>Organize phase 1 information for review and discussion and determine broad goal areas </a:t>
            </a:r>
          </a:p>
          <a:p>
            <a:pPr marL="457200" indent="-457200">
              <a:spcBef>
                <a:spcPts val="1200"/>
              </a:spcBef>
              <a:buAutoNum type="arabicPeriod"/>
            </a:pPr>
            <a:r>
              <a:rPr lang="en-US" dirty="0">
                <a:cs typeface="Calibri"/>
              </a:rPr>
              <a:t>Review best practice information relative to gaps </a:t>
            </a:r>
          </a:p>
          <a:p>
            <a:pPr marL="457200" indent="-457200">
              <a:spcBef>
                <a:spcPts val="1200"/>
              </a:spcBef>
              <a:buAutoNum type="arabicPeriod"/>
            </a:pPr>
            <a:r>
              <a:rPr lang="en-US" dirty="0">
                <a:cs typeface="Calibri"/>
              </a:rPr>
              <a:t>Identify and prioritize objectives within goal areas</a:t>
            </a:r>
          </a:p>
          <a:p>
            <a:pPr marL="457200" indent="-457200">
              <a:spcBef>
                <a:spcPts val="1200"/>
              </a:spcBef>
              <a:buAutoNum type="arabicPeriod"/>
            </a:pPr>
            <a:r>
              <a:rPr lang="en-US" dirty="0">
                <a:cs typeface="Calibri"/>
              </a:rPr>
              <a:t>Determine short-, medium- and long- range tasks</a:t>
            </a:r>
          </a:p>
          <a:p>
            <a:pPr marL="457200" indent="-457200">
              <a:spcBef>
                <a:spcPts val="1200"/>
              </a:spcBef>
              <a:buAutoNum type="arabicPeriod"/>
            </a:pPr>
            <a:r>
              <a:rPr lang="en-US" dirty="0">
                <a:cs typeface="Calibri"/>
              </a:rPr>
              <a:t>Facilitate community meetings to gather input on preliminary goals and related tasks</a:t>
            </a:r>
          </a:p>
          <a:p>
            <a:pPr marL="457200" indent="-457200">
              <a:spcBef>
                <a:spcPts val="1200"/>
              </a:spcBef>
              <a:buAutoNum type="arabicPeriod"/>
            </a:pPr>
            <a:r>
              <a:rPr lang="en-US" dirty="0">
                <a:cs typeface="Calibri"/>
              </a:rPr>
              <a:t>Develop task time frames and identify persons responsible within actionable management plan</a:t>
            </a:r>
          </a:p>
          <a:p>
            <a:pPr marL="0" indent="0">
              <a:buNone/>
            </a:pPr>
            <a:endParaRPr lang="en-US" dirty="0">
              <a:cs typeface="Calibri"/>
            </a:endParaRPr>
          </a:p>
        </p:txBody>
      </p:sp>
      <p:sp>
        <p:nvSpPr>
          <p:cNvPr id="5" name="Slide Number Placeholder 4">
            <a:extLst>
              <a:ext uri="{FF2B5EF4-FFF2-40B4-BE49-F238E27FC236}">
                <a16:creationId xmlns:a16="http://schemas.microsoft.com/office/drawing/2014/main" id="{EA7E9AA0-6B67-4352-88C0-AB33EB1B8D58}"/>
              </a:ext>
            </a:extLst>
          </p:cNvPr>
          <p:cNvSpPr>
            <a:spLocks noGrp="1"/>
          </p:cNvSpPr>
          <p:nvPr>
            <p:ph type="sldNum" sz="quarter" idx="12"/>
          </p:nvPr>
        </p:nvSpPr>
        <p:spPr/>
        <p:txBody>
          <a:bodyPr/>
          <a:lstStyle/>
          <a:p>
            <a:fld id="{A4212F4A-5E69-4655-BF16-99775B6DBE71}" type="slidenum">
              <a:rPr lang="en-US" smtClean="0"/>
              <a:t>5</a:t>
            </a:fld>
            <a:endParaRPr lang="en-US"/>
          </a:p>
        </p:txBody>
      </p:sp>
    </p:spTree>
    <p:extLst>
      <p:ext uri="{BB962C8B-B14F-4D97-AF65-F5344CB8AC3E}">
        <p14:creationId xmlns:p14="http://schemas.microsoft.com/office/powerpoint/2010/main" val="4256034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271048D-77B1-4B05-93F2-60E13DB15468}"/>
              </a:ext>
            </a:extLst>
          </p:cNvPr>
          <p:cNvSpPr>
            <a:spLocks noGrp="1"/>
          </p:cNvSpPr>
          <p:nvPr>
            <p:ph sz="half" idx="2"/>
          </p:nvPr>
        </p:nvSpPr>
        <p:spPr>
          <a:xfrm>
            <a:off x="2889636" y="170778"/>
            <a:ext cx="6041351" cy="5798366"/>
          </a:xfrm>
        </p:spPr>
        <p:txBody>
          <a:bodyPr vert="horz" lIns="91440" tIns="45720" rIns="91440" bIns="45720" rtlCol="0" anchor="t">
            <a:noAutofit/>
          </a:bodyPr>
          <a:lstStyle/>
          <a:p>
            <a:pPr marL="0" indent="0">
              <a:spcBef>
                <a:spcPts val="1200"/>
              </a:spcBef>
              <a:buNone/>
            </a:pPr>
            <a:r>
              <a:rPr lang="en-US" sz="2400" b="1" dirty="0">
                <a:cs typeface="Calibri"/>
              </a:rPr>
              <a:t>PHASE 3: </a:t>
            </a:r>
            <a:endParaRPr lang="en-US" sz="2400">
              <a:cs typeface="Calibri"/>
            </a:endParaRPr>
          </a:p>
          <a:p>
            <a:pPr marL="0" indent="0">
              <a:spcBef>
                <a:spcPts val="1200"/>
              </a:spcBef>
              <a:buNone/>
            </a:pPr>
            <a:r>
              <a:rPr lang="en-US" sz="2400" b="1" dirty="0">
                <a:cs typeface="Calibri"/>
              </a:rPr>
              <a:t>Develop a Strategic Implementation Plan</a:t>
            </a:r>
            <a:endParaRPr lang="en-US" sz="2400" dirty="0">
              <a:cs typeface="Calibri"/>
            </a:endParaRPr>
          </a:p>
          <a:p>
            <a:pPr marL="0" indent="0">
              <a:spcBef>
                <a:spcPts val="1200"/>
              </a:spcBef>
              <a:buNone/>
            </a:pPr>
            <a:r>
              <a:rPr lang="en-US" sz="2400" dirty="0">
                <a:cs typeface="Calibri"/>
              </a:rPr>
              <a:t>- Finalize actionable management plan and provide recommendations in following areas:</a:t>
            </a:r>
          </a:p>
          <a:p>
            <a:pPr lvl="1" indent="-182880">
              <a:spcBef>
                <a:spcPts val="250"/>
              </a:spcBef>
              <a:spcAft>
                <a:spcPts val="250"/>
              </a:spcAft>
              <a:buFont typeface="Arial"/>
              <a:buChar char="•"/>
            </a:pPr>
            <a:r>
              <a:rPr lang="en-US" dirty="0">
                <a:cs typeface="Calibri"/>
              </a:rPr>
              <a:t>Governance body structure and role</a:t>
            </a:r>
          </a:p>
          <a:p>
            <a:pPr lvl="1" indent="-182880">
              <a:spcBef>
                <a:spcPts val="250"/>
              </a:spcBef>
              <a:spcAft>
                <a:spcPts val="250"/>
              </a:spcAft>
              <a:buFont typeface="Arial"/>
              <a:buChar char="•"/>
            </a:pPr>
            <a:r>
              <a:rPr lang="en-US" dirty="0">
                <a:cs typeface="Calibri"/>
              </a:rPr>
              <a:t>Current replication/expansion of successful efforts</a:t>
            </a:r>
          </a:p>
          <a:p>
            <a:pPr lvl="1" indent="-182880">
              <a:spcBef>
                <a:spcPts val="250"/>
              </a:spcBef>
              <a:spcAft>
                <a:spcPts val="250"/>
              </a:spcAft>
              <a:buFont typeface="Arial"/>
              <a:buChar char="•"/>
            </a:pPr>
            <a:r>
              <a:rPr lang="en-US" dirty="0">
                <a:cs typeface="Calibri"/>
              </a:rPr>
              <a:t>Use best practices – strengthen existing system</a:t>
            </a:r>
          </a:p>
          <a:p>
            <a:pPr lvl="1" indent="-182880">
              <a:spcBef>
                <a:spcPts val="250"/>
              </a:spcBef>
              <a:spcAft>
                <a:spcPts val="250"/>
              </a:spcAft>
              <a:buFont typeface="Arial"/>
              <a:buChar char="•"/>
            </a:pPr>
            <a:r>
              <a:rPr lang="en-US" dirty="0">
                <a:cs typeface="Calibri"/>
              </a:rPr>
              <a:t>Identify providers to address gaps</a:t>
            </a:r>
          </a:p>
          <a:p>
            <a:pPr lvl="1" indent="-182880">
              <a:spcBef>
                <a:spcPts val="250"/>
              </a:spcBef>
              <a:spcAft>
                <a:spcPts val="250"/>
              </a:spcAft>
              <a:buFont typeface="Arial"/>
              <a:buChar char="•"/>
            </a:pPr>
            <a:r>
              <a:rPr lang="en-US" dirty="0">
                <a:cs typeface="Calibri"/>
              </a:rPr>
              <a:t>Scaling resources and policies across Loveland</a:t>
            </a:r>
          </a:p>
          <a:p>
            <a:pPr lvl="1" indent="-182880">
              <a:spcBef>
                <a:spcPts val="250"/>
              </a:spcBef>
              <a:spcAft>
                <a:spcPts val="250"/>
              </a:spcAft>
              <a:buFont typeface="Arial"/>
              <a:buChar char="•"/>
            </a:pPr>
            <a:r>
              <a:rPr lang="en-US" dirty="0">
                <a:cs typeface="Calibri"/>
              </a:rPr>
              <a:t>Housing inventory with future needs</a:t>
            </a:r>
          </a:p>
          <a:p>
            <a:pPr lvl="1" indent="-182880">
              <a:spcBef>
                <a:spcPts val="250"/>
              </a:spcBef>
              <a:spcAft>
                <a:spcPts val="250"/>
              </a:spcAft>
              <a:buFont typeface="Arial"/>
              <a:buChar char="•"/>
            </a:pPr>
            <a:r>
              <a:rPr lang="en-US" dirty="0">
                <a:cs typeface="Calibri"/>
              </a:rPr>
              <a:t>Use of data to inform plan progress </a:t>
            </a:r>
          </a:p>
          <a:p>
            <a:pPr lvl="1" indent="-182880">
              <a:spcBef>
                <a:spcPts val="250"/>
              </a:spcBef>
              <a:spcAft>
                <a:spcPts val="250"/>
              </a:spcAft>
              <a:buFont typeface="Arial"/>
              <a:buChar char="•"/>
            </a:pPr>
            <a:r>
              <a:rPr lang="en-US" dirty="0">
                <a:cs typeface="Calibri"/>
              </a:rPr>
              <a:t>Incorporate those with lived experience</a:t>
            </a:r>
          </a:p>
          <a:p>
            <a:pPr lvl="1" indent="-182880">
              <a:spcBef>
                <a:spcPts val="250"/>
              </a:spcBef>
              <a:spcAft>
                <a:spcPts val="250"/>
              </a:spcAft>
              <a:buFont typeface="Arial"/>
              <a:buChar char="•"/>
            </a:pPr>
            <a:r>
              <a:rPr lang="en-US" dirty="0">
                <a:cs typeface="Calibri"/>
              </a:rPr>
              <a:t>Community education strategies</a:t>
            </a:r>
          </a:p>
          <a:p>
            <a:pPr marL="0" indent="0">
              <a:buNone/>
            </a:pPr>
            <a:endParaRPr lang="en-US" sz="1800" dirty="0">
              <a:cs typeface="Calibri"/>
            </a:endParaRPr>
          </a:p>
        </p:txBody>
      </p:sp>
      <p:sp>
        <p:nvSpPr>
          <p:cNvPr id="5" name="Slide Number Placeholder 4">
            <a:extLst>
              <a:ext uri="{FF2B5EF4-FFF2-40B4-BE49-F238E27FC236}">
                <a16:creationId xmlns:a16="http://schemas.microsoft.com/office/drawing/2014/main" id="{3971BEA8-A35E-40E6-A71C-B7F794EC094C}"/>
              </a:ext>
            </a:extLst>
          </p:cNvPr>
          <p:cNvSpPr>
            <a:spLocks noGrp="1"/>
          </p:cNvSpPr>
          <p:nvPr>
            <p:ph type="sldNum" sz="quarter" idx="12"/>
          </p:nvPr>
        </p:nvSpPr>
        <p:spPr/>
        <p:txBody>
          <a:bodyPr/>
          <a:lstStyle/>
          <a:p>
            <a:fld id="{A4212F4A-5E69-4655-BF16-99775B6DBE71}" type="slidenum">
              <a:rPr lang="en-US" smtClean="0"/>
              <a:t>6</a:t>
            </a:fld>
            <a:endParaRPr lang="en-US"/>
          </a:p>
        </p:txBody>
      </p:sp>
      <p:sp>
        <p:nvSpPr>
          <p:cNvPr id="7" name="Content Placeholder 2">
            <a:extLst>
              <a:ext uri="{FF2B5EF4-FFF2-40B4-BE49-F238E27FC236}">
                <a16:creationId xmlns:a16="http://schemas.microsoft.com/office/drawing/2014/main" id="{4E7348C0-A428-45E4-BAF6-FCC68907AC39}"/>
              </a:ext>
            </a:extLst>
          </p:cNvPr>
          <p:cNvSpPr>
            <a:spLocks noGrp="1"/>
          </p:cNvSpPr>
          <p:nvPr>
            <p:ph sz="half" idx="1"/>
          </p:nvPr>
        </p:nvSpPr>
        <p:spPr>
          <a:xfrm>
            <a:off x="274588" y="1171381"/>
            <a:ext cx="2731654" cy="3804851"/>
          </a:xfrm>
        </p:spPr>
        <p:txBody>
          <a:bodyPr vert="horz" lIns="91440" tIns="45720" rIns="91440" bIns="45720" rtlCol="0" anchor="t">
            <a:normAutofit fontScale="62500" lnSpcReduction="20000"/>
          </a:bodyPr>
          <a:lstStyle/>
          <a:p>
            <a:pPr marL="0" indent="0">
              <a:buNone/>
            </a:pPr>
            <a:r>
              <a:rPr lang="en-US" b="1" dirty="0">
                <a:cs typeface="Calibri"/>
              </a:rPr>
              <a:t>OBJECTIVE:</a:t>
            </a:r>
            <a:endParaRPr lang="en-US">
              <a:cs typeface="Calibri"/>
            </a:endParaRPr>
          </a:p>
          <a:p>
            <a:pPr marL="0" indent="0">
              <a:buNone/>
            </a:pPr>
            <a:br>
              <a:rPr lang="en-US" b="1" dirty="0">
                <a:cs typeface="Calibri"/>
              </a:rPr>
            </a:br>
            <a:r>
              <a:rPr lang="en-US" sz="3800" b="1" dirty="0">
                <a:solidFill>
                  <a:srgbClr val="0070C0"/>
                </a:solidFill>
                <a:cs typeface="Calibri"/>
              </a:rPr>
              <a:t>Develop</a:t>
            </a:r>
            <a:endParaRPr lang="en-US" sz="3800" dirty="0">
              <a:solidFill>
                <a:srgbClr val="000000"/>
              </a:solidFill>
              <a:cs typeface="Calibri"/>
            </a:endParaRPr>
          </a:p>
          <a:p>
            <a:pPr marL="0" indent="0">
              <a:buNone/>
            </a:pPr>
            <a:r>
              <a:rPr lang="en-US" sz="3800" b="1" dirty="0">
                <a:solidFill>
                  <a:srgbClr val="0070C0"/>
                </a:solidFill>
                <a:cs typeface="Calibri"/>
              </a:rPr>
              <a:t>a strategic </a:t>
            </a:r>
            <a:endParaRPr lang="en-US" sz="3800" dirty="0">
              <a:solidFill>
                <a:srgbClr val="000000"/>
              </a:solidFill>
              <a:cs typeface="Calibri"/>
            </a:endParaRPr>
          </a:p>
          <a:p>
            <a:pPr marL="0" indent="0">
              <a:buNone/>
            </a:pPr>
            <a:r>
              <a:rPr lang="en-US" sz="3800" b="1" dirty="0">
                <a:solidFill>
                  <a:srgbClr val="0070C0"/>
                </a:solidFill>
                <a:cs typeface="Calibri"/>
              </a:rPr>
              <a:t>and actionable</a:t>
            </a:r>
            <a:endParaRPr lang="en-US" sz="3800" dirty="0">
              <a:solidFill>
                <a:srgbClr val="000000"/>
              </a:solidFill>
              <a:cs typeface="Calibri"/>
            </a:endParaRPr>
          </a:p>
          <a:p>
            <a:pPr marL="0" indent="0">
              <a:buNone/>
            </a:pPr>
            <a:r>
              <a:rPr lang="en-US" sz="3800" b="1" dirty="0">
                <a:solidFill>
                  <a:srgbClr val="0070C0"/>
                </a:solidFill>
                <a:cs typeface="Calibri"/>
              </a:rPr>
              <a:t>plan to</a:t>
            </a:r>
            <a:endParaRPr lang="en-US" sz="3800">
              <a:solidFill>
                <a:srgbClr val="000000"/>
              </a:solidFill>
              <a:cs typeface="Calibri"/>
            </a:endParaRPr>
          </a:p>
          <a:p>
            <a:pPr marL="0" indent="0">
              <a:buNone/>
            </a:pPr>
            <a:r>
              <a:rPr lang="en-US" sz="3800" b="1" dirty="0">
                <a:solidFill>
                  <a:srgbClr val="0070C0"/>
                </a:solidFill>
                <a:cs typeface="Calibri"/>
              </a:rPr>
              <a:t>address </a:t>
            </a:r>
            <a:endParaRPr lang="en-US" sz="3800">
              <a:solidFill>
                <a:srgbClr val="000000"/>
              </a:solidFill>
              <a:cs typeface="Calibri"/>
            </a:endParaRPr>
          </a:p>
          <a:p>
            <a:pPr marL="0" indent="0">
              <a:buNone/>
            </a:pPr>
            <a:r>
              <a:rPr lang="en-US" sz="3800" b="1" dirty="0">
                <a:solidFill>
                  <a:srgbClr val="0070C0"/>
                </a:solidFill>
                <a:cs typeface="Calibri"/>
              </a:rPr>
              <a:t>Homelessness </a:t>
            </a:r>
            <a:endParaRPr lang="en-US" sz="3800" dirty="0">
              <a:solidFill>
                <a:srgbClr val="000000"/>
              </a:solidFill>
              <a:cs typeface="Calibri"/>
            </a:endParaRPr>
          </a:p>
          <a:p>
            <a:pPr marL="0" indent="0">
              <a:buNone/>
            </a:pPr>
            <a:r>
              <a:rPr lang="en-US" sz="3800" b="1" dirty="0">
                <a:solidFill>
                  <a:srgbClr val="0070C0"/>
                </a:solidFill>
                <a:cs typeface="Calibri"/>
              </a:rPr>
              <a:t>in Loveland </a:t>
            </a:r>
            <a:endParaRPr lang="en-US" sz="3800">
              <a:solidFill>
                <a:srgbClr val="000000"/>
              </a:solidFill>
              <a:cs typeface="Calibri"/>
            </a:endParaRPr>
          </a:p>
          <a:p>
            <a:pPr marL="0" indent="0">
              <a:buNone/>
            </a:pPr>
            <a:r>
              <a:rPr lang="en-US" sz="3800" b="1" dirty="0">
                <a:solidFill>
                  <a:srgbClr val="0070C0"/>
                </a:solidFill>
                <a:cs typeface="Calibri"/>
              </a:rPr>
              <a:t>Colorado</a:t>
            </a:r>
            <a:endParaRPr lang="en-US" sz="3800">
              <a:cs typeface="Calibri"/>
            </a:endParaRPr>
          </a:p>
          <a:p>
            <a:pPr marL="0" indent="0">
              <a:buNone/>
            </a:pPr>
            <a:endParaRPr lang="en-US" dirty="0">
              <a:cs typeface="Calibri"/>
            </a:endParaRPr>
          </a:p>
        </p:txBody>
      </p:sp>
    </p:spTree>
    <p:extLst>
      <p:ext uri="{BB962C8B-B14F-4D97-AF65-F5344CB8AC3E}">
        <p14:creationId xmlns:p14="http://schemas.microsoft.com/office/powerpoint/2010/main" val="165434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0210D3F-570F-467C-B77C-640A7C25AF07}"/>
              </a:ext>
            </a:extLst>
          </p:cNvPr>
          <p:cNvSpPr>
            <a:spLocks noGrp="1"/>
          </p:cNvSpPr>
          <p:nvPr>
            <p:ph type="sldNum" sz="quarter" idx="12"/>
          </p:nvPr>
        </p:nvSpPr>
        <p:spPr/>
        <p:txBody>
          <a:bodyPr/>
          <a:lstStyle/>
          <a:p>
            <a:fld id="{A4212F4A-5E69-4655-BF16-99775B6DBE71}" type="slidenum">
              <a:rPr lang="en-US" smtClean="0"/>
              <a:t>7</a:t>
            </a:fld>
            <a:endParaRPr lang="en-US"/>
          </a:p>
        </p:txBody>
      </p:sp>
      <p:sp>
        <p:nvSpPr>
          <p:cNvPr id="4" name="TextBox 3">
            <a:extLst>
              <a:ext uri="{FF2B5EF4-FFF2-40B4-BE49-F238E27FC236}">
                <a16:creationId xmlns:a16="http://schemas.microsoft.com/office/drawing/2014/main" id="{B25BF361-9023-4422-A030-6115B281C141}"/>
              </a:ext>
            </a:extLst>
          </p:cNvPr>
          <p:cNvSpPr txBox="1"/>
          <p:nvPr/>
        </p:nvSpPr>
        <p:spPr>
          <a:xfrm>
            <a:off x="854363" y="367915"/>
            <a:ext cx="7296728" cy="5570756"/>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200" b="1" dirty="0">
                <a:solidFill>
                  <a:srgbClr val="000000"/>
                </a:solidFill>
                <a:latin typeface="Calibri"/>
                <a:cs typeface="Calibri"/>
              </a:rPr>
              <a:t>What is your approach to this plan?</a:t>
            </a:r>
          </a:p>
          <a:p>
            <a:endParaRPr lang="en-US" b="1" dirty="0">
              <a:latin typeface="Calibri"/>
              <a:cs typeface="Calibri"/>
            </a:endParaRPr>
          </a:p>
          <a:p>
            <a:pPr>
              <a:lnSpc>
                <a:spcPct val="90000"/>
              </a:lnSpc>
              <a:spcBef>
                <a:spcPts val="1200"/>
              </a:spcBef>
            </a:pPr>
            <a:r>
              <a:rPr lang="en-US" sz="2000" dirty="0">
                <a:latin typeface="Calibri"/>
                <a:cs typeface="Calibri"/>
              </a:rPr>
              <a:t>- Incorporate a </a:t>
            </a:r>
            <a:r>
              <a:rPr lang="en-US" sz="2000" b="1" i="1" dirty="0">
                <a:solidFill>
                  <a:srgbClr val="0070C0"/>
                </a:solidFill>
                <a:latin typeface="Calibri"/>
                <a:cs typeface="Calibri"/>
              </a:rPr>
              <a:t>variety of voices </a:t>
            </a:r>
            <a:r>
              <a:rPr lang="en-US" sz="2000" i="1" dirty="0">
                <a:latin typeface="Calibri"/>
                <a:cs typeface="Calibri"/>
              </a:rPr>
              <a:t>and participation </a:t>
            </a:r>
            <a:r>
              <a:rPr lang="en-US" sz="2000" dirty="0">
                <a:latin typeface="Calibri"/>
                <a:cs typeface="Calibri"/>
              </a:rPr>
              <a:t>in plan development with </a:t>
            </a:r>
            <a:r>
              <a:rPr lang="en-US" sz="2000" b="1" i="1" dirty="0">
                <a:solidFill>
                  <a:srgbClr val="0070C0"/>
                </a:solidFill>
                <a:latin typeface="Calibri"/>
                <a:cs typeface="Calibri"/>
              </a:rPr>
              <a:t>collaborative</a:t>
            </a:r>
            <a:r>
              <a:rPr lang="en-US" sz="2000" dirty="0">
                <a:latin typeface="Calibri"/>
                <a:cs typeface="Calibri"/>
              </a:rPr>
              <a:t> involvement across sectors and geography.</a:t>
            </a:r>
          </a:p>
          <a:p>
            <a:pPr>
              <a:lnSpc>
                <a:spcPct val="90000"/>
              </a:lnSpc>
              <a:spcBef>
                <a:spcPts val="1200"/>
              </a:spcBef>
            </a:pPr>
            <a:endParaRPr lang="en-US" sz="2000" dirty="0">
              <a:latin typeface="Calibri"/>
              <a:cs typeface="Calibri"/>
            </a:endParaRPr>
          </a:p>
          <a:p>
            <a:pPr>
              <a:lnSpc>
                <a:spcPct val="90000"/>
              </a:lnSpc>
              <a:spcBef>
                <a:spcPts val="1200"/>
              </a:spcBef>
            </a:pPr>
            <a:r>
              <a:rPr lang="en-US" sz="2000" dirty="0">
                <a:latin typeface="Calibri"/>
                <a:cs typeface="Calibri"/>
              </a:rPr>
              <a:t>- Ensure those with lived experience have </a:t>
            </a:r>
            <a:r>
              <a:rPr lang="en-US" sz="2000" b="1" i="1" dirty="0">
                <a:solidFill>
                  <a:srgbClr val="0070C0"/>
                </a:solidFill>
                <a:latin typeface="Calibri"/>
                <a:cs typeface="Calibri"/>
              </a:rPr>
              <a:t>meaningful roles</a:t>
            </a:r>
            <a:r>
              <a:rPr lang="en-US" sz="2000" b="1" dirty="0">
                <a:solidFill>
                  <a:srgbClr val="0070C0"/>
                </a:solidFill>
                <a:latin typeface="Calibri"/>
                <a:cs typeface="Calibri"/>
              </a:rPr>
              <a:t> </a:t>
            </a:r>
            <a:r>
              <a:rPr lang="en-US" sz="2000" dirty="0">
                <a:latin typeface="Calibri"/>
                <a:cs typeface="Calibri"/>
              </a:rPr>
              <a:t>in the process.</a:t>
            </a:r>
          </a:p>
          <a:p>
            <a:pPr>
              <a:lnSpc>
                <a:spcPct val="90000"/>
              </a:lnSpc>
              <a:spcBef>
                <a:spcPts val="1200"/>
              </a:spcBef>
            </a:pPr>
            <a:endParaRPr lang="en-US" sz="2000" dirty="0">
              <a:latin typeface="Calibri"/>
              <a:cs typeface="Calibri"/>
            </a:endParaRPr>
          </a:p>
          <a:p>
            <a:pPr>
              <a:lnSpc>
                <a:spcPct val="90000"/>
              </a:lnSpc>
              <a:spcBef>
                <a:spcPts val="1200"/>
              </a:spcBef>
            </a:pPr>
            <a:r>
              <a:rPr lang="en-US" sz="2000" dirty="0">
                <a:latin typeface="Calibri"/>
                <a:cs typeface="Calibri"/>
              </a:rPr>
              <a:t>- Use </a:t>
            </a:r>
            <a:r>
              <a:rPr lang="en-US" sz="2000" b="1" i="1" dirty="0">
                <a:solidFill>
                  <a:srgbClr val="0070C0"/>
                </a:solidFill>
                <a:latin typeface="Calibri"/>
                <a:cs typeface="Calibri"/>
              </a:rPr>
              <a:t>data</a:t>
            </a:r>
            <a:r>
              <a:rPr lang="en-US" sz="2000" dirty="0">
                <a:latin typeface="Calibri"/>
                <a:cs typeface="Calibri"/>
              </a:rPr>
              <a:t> to drive understanding of current systems and outcomes.</a:t>
            </a:r>
          </a:p>
          <a:p>
            <a:pPr>
              <a:lnSpc>
                <a:spcPct val="90000"/>
              </a:lnSpc>
              <a:spcBef>
                <a:spcPts val="1200"/>
              </a:spcBef>
            </a:pPr>
            <a:endParaRPr lang="en-US" sz="2000" dirty="0">
              <a:latin typeface="Calibri"/>
              <a:cs typeface="Calibri"/>
            </a:endParaRPr>
          </a:p>
          <a:p>
            <a:pPr>
              <a:lnSpc>
                <a:spcPct val="90000"/>
              </a:lnSpc>
              <a:spcBef>
                <a:spcPts val="1200"/>
              </a:spcBef>
            </a:pPr>
            <a:r>
              <a:rPr lang="en-US" sz="2000" b="1" i="1" dirty="0">
                <a:latin typeface="Calibri"/>
                <a:cs typeface="Calibri"/>
              </a:rPr>
              <a:t>- </a:t>
            </a:r>
            <a:r>
              <a:rPr lang="en-US" sz="2000" b="1" i="1" dirty="0">
                <a:solidFill>
                  <a:srgbClr val="0070C0"/>
                </a:solidFill>
                <a:latin typeface="Calibri"/>
                <a:cs typeface="Calibri"/>
              </a:rPr>
              <a:t>Transparency</a:t>
            </a:r>
            <a:r>
              <a:rPr lang="en-US" sz="2000" dirty="0">
                <a:latin typeface="Calibri"/>
                <a:cs typeface="Calibri"/>
              </a:rPr>
              <a:t> throughout the process.</a:t>
            </a:r>
          </a:p>
          <a:p>
            <a:pPr>
              <a:lnSpc>
                <a:spcPct val="90000"/>
              </a:lnSpc>
              <a:spcBef>
                <a:spcPts val="1200"/>
              </a:spcBef>
            </a:pPr>
            <a:endParaRPr lang="en-US" sz="2000" dirty="0">
              <a:latin typeface="Calibri"/>
              <a:cs typeface="Calibri"/>
            </a:endParaRPr>
          </a:p>
          <a:p>
            <a:pPr>
              <a:lnSpc>
                <a:spcPct val="90000"/>
              </a:lnSpc>
              <a:spcBef>
                <a:spcPts val="1200"/>
              </a:spcBef>
            </a:pPr>
            <a:r>
              <a:rPr lang="en-US" sz="2000" dirty="0">
                <a:latin typeface="Calibri"/>
                <a:cs typeface="Calibri"/>
              </a:rPr>
              <a:t>- Create </a:t>
            </a:r>
            <a:r>
              <a:rPr lang="en-US" sz="2000" b="1" i="1" dirty="0">
                <a:solidFill>
                  <a:srgbClr val="0070C0"/>
                </a:solidFill>
                <a:latin typeface="Calibri"/>
                <a:cs typeface="Calibri"/>
              </a:rPr>
              <a:t>actionable</a:t>
            </a:r>
            <a:r>
              <a:rPr lang="en-US" sz="2000" dirty="0">
                <a:latin typeface="Calibri"/>
                <a:cs typeface="Calibri"/>
              </a:rPr>
              <a:t> </a:t>
            </a:r>
            <a:r>
              <a:rPr lang="en-US" sz="2000" b="1" i="1" dirty="0">
                <a:solidFill>
                  <a:srgbClr val="0070C0"/>
                </a:solidFill>
                <a:latin typeface="Calibri"/>
                <a:cs typeface="Calibri"/>
              </a:rPr>
              <a:t>strategies </a:t>
            </a:r>
            <a:r>
              <a:rPr lang="en-US" sz="2000" dirty="0">
                <a:latin typeface="Calibri"/>
                <a:cs typeface="Calibri"/>
              </a:rPr>
              <a:t>with measures. </a:t>
            </a:r>
            <a:endParaRPr lang="en-US" b="1" dirty="0">
              <a:latin typeface="Calibri"/>
              <a:cs typeface="Calibri"/>
            </a:endParaRPr>
          </a:p>
        </p:txBody>
      </p:sp>
    </p:spTree>
    <p:extLst>
      <p:ext uri="{BB962C8B-B14F-4D97-AF65-F5344CB8AC3E}">
        <p14:creationId xmlns:p14="http://schemas.microsoft.com/office/powerpoint/2010/main" val="3133536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CFCF4-902C-43CD-975F-D93B26613620}"/>
              </a:ext>
            </a:extLst>
          </p:cNvPr>
          <p:cNvSpPr>
            <a:spLocks noGrp="1"/>
          </p:cNvSpPr>
          <p:nvPr>
            <p:ph type="title"/>
          </p:nvPr>
        </p:nvSpPr>
        <p:spPr>
          <a:xfrm>
            <a:off x="474711" y="842338"/>
            <a:ext cx="8225366" cy="5097077"/>
          </a:xfrm>
        </p:spPr>
        <p:txBody>
          <a:bodyPr>
            <a:normAutofit fontScale="90000"/>
          </a:bodyPr>
          <a:lstStyle/>
          <a:p>
            <a:pPr algn="ctr"/>
            <a:r>
              <a:rPr lang="en-US" sz="3600" b="1" dirty="0">
                <a:latin typeface="Calibri"/>
                <a:cs typeface="Calibri"/>
              </a:rPr>
              <a:t>Anticipated Results</a:t>
            </a:r>
            <a:br>
              <a:rPr lang="en-US" sz="3600" b="1" dirty="0">
                <a:latin typeface="Calibri"/>
                <a:cs typeface="Calibri"/>
              </a:rPr>
            </a:br>
            <a:endParaRPr lang="en-US" sz="3100" b="1">
              <a:latin typeface="Calibri"/>
              <a:cs typeface="Calibri"/>
            </a:endParaRPr>
          </a:p>
          <a:p>
            <a:pPr marL="342900" indent="-342900">
              <a:spcBef>
                <a:spcPts val="1200"/>
              </a:spcBef>
              <a:buFont typeface="Arial"/>
              <a:buChar char="•"/>
            </a:pPr>
            <a:r>
              <a:rPr lang="en-US" sz="2200" dirty="0">
                <a:latin typeface="Calibri"/>
                <a:cs typeface="Calibri"/>
              </a:rPr>
              <a:t>Community ownership of the plan with local leadership and collaborations to guide implementation.</a:t>
            </a:r>
          </a:p>
          <a:p>
            <a:pPr marL="342900" indent="-342900">
              <a:spcBef>
                <a:spcPts val="1200"/>
              </a:spcBef>
              <a:buFont typeface="Arial"/>
              <a:buChar char="•"/>
            </a:pPr>
            <a:endParaRPr lang="en-US" sz="2200" dirty="0">
              <a:latin typeface="Calibri"/>
              <a:cs typeface="Calibri"/>
            </a:endParaRPr>
          </a:p>
          <a:p>
            <a:pPr marL="342900" indent="-342900">
              <a:spcBef>
                <a:spcPts val="1200"/>
              </a:spcBef>
              <a:buFont typeface="Arial"/>
              <a:buChar char="•"/>
            </a:pPr>
            <a:r>
              <a:rPr lang="en-US" sz="2200" dirty="0">
                <a:latin typeface="Calibri"/>
                <a:cs typeface="Calibri"/>
              </a:rPr>
              <a:t> Goals, measures and outcomes that guide efforts and can be adjusted along the way.</a:t>
            </a:r>
            <a:br>
              <a:rPr lang="en-US" sz="2200" dirty="0">
                <a:latin typeface="Calibri"/>
                <a:cs typeface="Calibri"/>
              </a:rPr>
            </a:br>
            <a:endParaRPr lang="en-US" sz="2400">
              <a:latin typeface="Calibri"/>
              <a:cs typeface="Calibri"/>
            </a:endParaRPr>
          </a:p>
          <a:p>
            <a:pPr marL="342900" indent="-342900">
              <a:spcBef>
                <a:spcPts val="1200"/>
              </a:spcBef>
              <a:buFont typeface="Arial"/>
              <a:buChar char="•"/>
            </a:pPr>
            <a:r>
              <a:rPr lang="en-US" sz="2200" dirty="0">
                <a:latin typeface="Calibri"/>
                <a:cs typeface="Calibri"/>
              </a:rPr>
              <a:t>Reduce duplication of services and increased efficiencies of available resources.</a:t>
            </a:r>
          </a:p>
          <a:p>
            <a:pPr marL="342900" indent="-342900">
              <a:spcBef>
                <a:spcPts val="1200"/>
              </a:spcBef>
              <a:buFont typeface="Arial"/>
              <a:buChar char="•"/>
            </a:pPr>
            <a:endParaRPr lang="en-US" sz="2200" dirty="0">
              <a:latin typeface="Calibri"/>
              <a:cs typeface="Calibri"/>
            </a:endParaRPr>
          </a:p>
          <a:p>
            <a:pPr marL="342900" indent="-342900">
              <a:spcBef>
                <a:spcPts val="1200"/>
              </a:spcBef>
              <a:buFont typeface="Arial"/>
              <a:buChar char="•"/>
            </a:pPr>
            <a:r>
              <a:rPr lang="en-US" sz="2200" dirty="0">
                <a:latin typeface="Calibri"/>
                <a:cs typeface="Calibri"/>
              </a:rPr>
              <a:t>Service providers view plan as a road map for future efforts.</a:t>
            </a:r>
          </a:p>
          <a:p>
            <a:pPr marL="342900" indent="-342900">
              <a:spcBef>
                <a:spcPts val="1200"/>
              </a:spcBef>
              <a:buFont typeface="Arial"/>
              <a:buChar char="•"/>
            </a:pPr>
            <a:endParaRPr lang="en-US" sz="2200" dirty="0">
              <a:latin typeface="Calibri"/>
              <a:cs typeface="Calibri"/>
            </a:endParaRPr>
          </a:p>
          <a:p>
            <a:pPr marL="342900" indent="-342900">
              <a:spcBef>
                <a:spcPts val="1200"/>
              </a:spcBef>
              <a:buFont typeface="Arial"/>
              <a:buChar char="•"/>
            </a:pPr>
            <a:r>
              <a:rPr lang="en-US" sz="2200" dirty="0">
                <a:latin typeface="Calibri"/>
                <a:cs typeface="Calibri"/>
              </a:rPr>
              <a:t>Persons experiencing homelessness are better served, and number of homeless households are decreased in the community.</a:t>
            </a:r>
            <a:br>
              <a:rPr lang="en-US" sz="2200" dirty="0">
                <a:latin typeface="Calibri"/>
                <a:cs typeface="Calibri"/>
              </a:rPr>
            </a:br>
            <a:endParaRPr lang="en-US" sz="2200" dirty="0">
              <a:latin typeface="Calibri"/>
              <a:cs typeface="Calibri"/>
            </a:endParaRPr>
          </a:p>
          <a:p>
            <a:endParaRPr lang="en-US" dirty="0">
              <a:latin typeface="Calibri"/>
              <a:cs typeface="Calibri"/>
            </a:endParaRPr>
          </a:p>
        </p:txBody>
      </p:sp>
      <p:sp>
        <p:nvSpPr>
          <p:cNvPr id="3" name="Slide Number Placeholder 2">
            <a:extLst>
              <a:ext uri="{FF2B5EF4-FFF2-40B4-BE49-F238E27FC236}">
                <a16:creationId xmlns:a16="http://schemas.microsoft.com/office/drawing/2014/main" id="{E96BF926-0031-44F5-A5C8-A066950C51AB}"/>
              </a:ext>
            </a:extLst>
          </p:cNvPr>
          <p:cNvSpPr>
            <a:spLocks noGrp="1"/>
          </p:cNvSpPr>
          <p:nvPr>
            <p:ph type="sldNum" sz="quarter" idx="12"/>
          </p:nvPr>
        </p:nvSpPr>
        <p:spPr/>
        <p:txBody>
          <a:bodyPr/>
          <a:lstStyle/>
          <a:p>
            <a:fld id="{A4212F4A-5E69-4655-BF16-99775B6DBE71}" type="slidenum">
              <a:rPr lang="en-US" smtClean="0"/>
              <a:t>8</a:t>
            </a:fld>
            <a:endParaRPr lang="en-US"/>
          </a:p>
        </p:txBody>
      </p:sp>
    </p:spTree>
    <p:extLst>
      <p:ext uri="{BB962C8B-B14F-4D97-AF65-F5344CB8AC3E}">
        <p14:creationId xmlns:p14="http://schemas.microsoft.com/office/powerpoint/2010/main" val="2621230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C2049-EDD6-4E31-8C4E-A352E491FDA0}"/>
              </a:ext>
            </a:extLst>
          </p:cNvPr>
          <p:cNvSpPr>
            <a:spLocks noGrp="1"/>
          </p:cNvSpPr>
          <p:nvPr>
            <p:ph type="title"/>
          </p:nvPr>
        </p:nvSpPr>
        <p:spPr>
          <a:xfrm>
            <a:off x="628650" y="1288763"/>
            <a:ext cx="7886700" cy="1325563"/>
          </a:xfrm>
        </p:spPr>
        <p:txBody>
          <a:bodyPr>
            <a:normAutofit fontScale="90000"/>
          </a:bodyPr>
          <a:lstStyle/>
          <a:p>
            <a:pPr algn="ctr"/>
            <a:r>
              <a:rPr lang="en-US" b="1" dirty="0">
                <a:latin typeface="Calibri"/>
                <a:cs typeface="Calibri"/>
              </a:rPr>
              <a:t>Development of a Homeless</a:t>
            </a:r>
            <a:br>
              <a:rPr lang="en-US" b="1" dirty="0">
                <a:latin typeface="Calibri"/>
                <a:cs typeface="Calibri"/>
              </a:rPr>
            </a:br>
            <a:r>
              <a:rPr lang="en-US" b="1" dirty="0">
                <a:latin typeface="Calibri"/>
                <a:cs typeface="Calibri"/>
              </a:rPr>
              <a:t>Strategic Plan for the City of Loveland</a:t>
            </a:r>
            <a:br>
              <a:rPr lang="en-US" b="1" dirty="0">
                <a:latin typeface="Calibri"/>
                <a:cs typeface="Calibri"/>
              </a:rPr>
            </a:br>
            <a:endParaRPr lang="en-US" b="1">
              <a:latin typeface="Calibri"/>
              <a:ea typeface="+mj-lt"/>
              <a:cs typeface="Calibri"/>
            </a:endParaRPr>
          </a:p>
          <a:p>
            <a:pPr algn="ctr"/>
            <a:r>
              <a:rPr lang="en-US" b="1" i="1" dirty="0">
                <a:latin typeface="Calibri"/>
                <a:cs typeface="Calibri"/>
              </a:rPr>
              <a:t>Questions?</a:t>
            </a:r>
          </a:p>
          <a:p>
            <a:endParaRPr lang="en-US" dirty="0">
              <a:latin typeface="Calibri"/>
              <a:cs typeface="Calibri"/>
            </a:endParaRPr>
          </a:p>
        </p:txBody>
      </p:sp>
      <p:sp>
        <p:nvSpPr>
          <p:cNvPr id="3" name="Slide Number Placeholder 2">
            <a:extLst>
              <a:ext uri="{FF2B5EF4-FFF2-40B4-BE49-F238E27FC236}">
                <a16:creationId xmlns:a16="http://schemas.microsoft.com/office/drawing/2014/main" id="{D5F0DADF-55BA-49D7-963A-A0803E2E1B58}"/>
              </a:ext>
            </a:extLst>
          </p:cNvPr>
          <p:cNvSpPr>
            <a:spLocks noGrp="1"/>
          </p:cNvSpPr>
          <p:nvPr>
            <p:ph type="sldNum" sz="quarter" idx="12"/>
          </p:nvPr>
        </p:nvSpPr>
        <p:spPr/>
        <p:txBody>
          <a:bodyPr/>
          <a:lstStyle/>
          <a:p>
            <a:fld id="{A4212F4A-5E69-4655-BF16-99775B6DBE71}" type="slidenum">
              <a:rPr lang="en-US" smtClean="0"/>
              <a:t>9</a:t>
            </a:fld>
            <a:endParaRPr lang="en-US"/>
          </a:p>
        </p:txBody>
      </p:sp>
      <p:sp>
        <p:nvSpPr>
          <p:cNvPr id="4" name="TextBox 3">
            <a:extLst>
              <a:ext uri="{FF2B5EF4-FFF2-40B4-BE49-F238E27FC236}">
                <a16:creationId xmlns:a16="http://schemas.microsoft.com/office/drawing/2014/main" id="{9AF087F0-E1EF-4BB0-BC23-4A2F2CF51E53}"/>
              </a:ext>
            </a:extLst>
          </p:cNvPr>
          <p:cNvSpPr txBox="1"/>
          <p:nvPr/>
        </p:nvSpPr>
        <p:spPr>
          <a:xfrm>
            <a:off x="685031" y="3154219"/>
            <a:ext cx="7773938" cy="2585323"/>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400" b="1" dirty="0">
                <a:latin typeface="Calibri"/>
                <a:cs typeface="Calibri"/>
              </a:rPr>
              <a:t>THANK YOU!</a:t>
            </a:r>
            <a:r>
              <a:rPr lang="en-US" sz="5400" dirty="0">
                <a:latin typeface="Calibri"/>
                <a:cs typeface="Calibri"/>
              </a:rPr>
              <a:t>​</a:t>
            </a:r>
          </a:p>
          <a:p>
            <a:pPr algn="ctr"/>
            <a:r>
              <a:rPr lang="en-US" sz="2400" dirty="0">
                <a:latin typeface="Calibri"/>
                <a:cs typeface="Calibri"/>
              </a:rPr>
              <a:t>​</a:t>
            </a:r>
            <a:endParaRPr lang="en-US" sz="2400">
              <a:latin typeface="Calibri"/>
              <a:cs typeface="Calibri"/>
            </a:endParaRPr>
          </a:p>
          <a:p>
            <a:pPr algn="ctr"/>
            <a:r>
              <a:rPr lang="en-US" sz="2000" dirty="0">
                <a:latin typeface="Calibri"/>
                <a:cs typeface="Calibri"/>
              </a:rPr>
              <a:t>Please contact Gary Sanford </a:t>
            </a:r>
            <a:r>
              <a:rPr lang="en-US" sz="2000" dirty="0">
                <a:solidFill>
                  <a:srgbClr val="90BB23"/>
                </a:solidFill>
                <a:latin typeface="Calibri"/>
                <a:cs typeface="Calibri"/>
                <a:hlinkClick r:id="rId2"/>
              </a:rPr>
              <a:t>gary.sanford@du.edu</a:t>
            </a:r>
            <a:r>
              <a:rPr lang="en-US" sz="2000" dirty="0">
                <a:latin typeface="Calibri"/>
                <a:cs typeface="Calibri"/>
              </a:rPr>
              <a:t> or Margay </a:t>
            </a:r>
            <a:r>
              <a:rPr lang="en-US" sz="2000" dirty="0" err="1">
                <a:latin typeface="Calibri"/>
                <a:cs typeface="Calibri"/>
              </a:rPr>
              <a:t>Witzdam</a:t>
            </a:r>
            <a:endParaRPr lang="en-US" sz="2000">
              <a:latin typeface="Calibri"/>
              <a:cs typeface="Calibri"/>
            </a:endParaRPr>
          </a:p>
          <a:p>
            <a:pPr algn="ctr"/>
            <a:r>
              <a:rPr lang="en-US" sz="2000" dirty="0">
                <a:latin typeface="Calibri"/>
                <a:cs typeface="Calibri"/>
              </a:rPr>
              <a:t> </a:t>
            </a:r>
            <a:r>
              <a:rPr lang="en-US" sz="2000" dirty="0">
                <a:solidFill>
                  <a:srgbClr val="90BB23"/>
                </a:solidFill>
                <a:latin typeface="Calibri"/>
                <a:cs typeface="Calibri"/>
                <a:hlinkClick r:id="rId3"/>
              </a:rPr>
              <a:t>stevie.witzdam@du.edu</a:t>
            </a:r>
            <a:r>
              <a:rPr lang="en-US" sz="2000" dirty="0">
                <a:latin typeface="Calibri"/>
                <a:cs typeface="Calibri"/>
              </a:rPr>
              <a:t> with any questions, comments or concerns regarding the project.​</a:t>
            </a:r>
            <a:endParaRPr lang="en-US" dirty="0">
              <a:latin typeface="Calibri"/>
              <a:cs typeface="Calibri"/>
            </a:endParaRPr>
          </a:p>
          <a:p>
            <a:pPr algn="ctr"/>
            <a:r>
              <a:rPr lang="en-US" sz="2400" dirty="0">
                <a:latin typeface="Corbel"/>
                <a:cs typeface="Segoe UI"/>
              </a:rPr>
              <a:t>​</a:t>
            </a:r>
            <a:endParaRPr lang="en-US" sz="2400" dirty="0">
              <a:latin typeface="Segoe UI"/>
              <a:cs typeface="Segoe UI"/>
            </a:endParaRPr>
          </a:p>
        </p:txBody>
      </p:sp>
    </p:spTree>
    <p:extLst>
      <p:ext uri="{BB962C8B-B14F-4D97-AF65-F5344CB8AC3E}">
        <p14:creationId xmlns:p14="http://schemas.microsoft.com/office/powerpoint/2010/main" val="15202855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C9E41DED2BFD64EB0A2AFEF78458701" ma:contentTypeVersion="2" ma:contentTypeDescription="Create a new document." ma:contentTypeScope="" ma:versionID="d66ce0c0c183c9ed32fc586aa858f138">
  <xsd:schema xmlns:xsd="http://www.w3.org/2001/XMLSchema" xmlns:xs="http://www.w3.org/2001/XMLSchema" xmlns:p="http://schemas.microsoft.com/office/2006/metadata/properties" xmlns:ns2="ec1c797f-f2b3-4c01-8a28-35ebb43d63ab" targetNamespace="http://schemas.microsoft.com/office/2006/metadata/properties" ma:root="true" ma:fieldsID="c74baca52d8c4608081c1dd008911382" ns2:_="">
    <xsd:import namespace="ec1c797f-f2b3-4c01-8a28-35ebb43d63ab"/>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c797f-f2b3-4c01-8a28-35ebb43d63a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FDCC9E-8AC5-4DA7-A930-409C4D229318}">
  <ds:schemaRefs>
    <ds:schemaRef ds:uri="ec1c797f-f2b3-4c01-8a28-35ebb43d63ab"/>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C9815FAC-317F-44B0-8288-2A0C653220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c797f-f2b3-4c01-8a28-35ebb43d63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BF633BC-C920-4EBF-9161-666673D3F2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194</TotalTime>
  <Words>1091</Words>
  <Application>Microsoft Office PowerPoint</Application>
  <PresentationFormat>On-screen Show (4:3)</PresentationFormat>
  <Paragraphs>187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Development of a Homeless Strategic Plan for the City of Loveland</vt:lpstr>
      <vt:lpstr>PowerPoint Presentation</vt:lpstr>
      <vt:lpstr> Project Team </vt:lpstr>
      <vt:lpstr>PowerPoint Presentation</vt:lpstr>
      <vt:lpstr>PowerPoint Presentation</vt:lpstr>
      <vt:lpstr>PowerPoint Presentation</vt:lpstr>
      <vt:lpstr>PowerPoint Presentation</vt:lpstr>
      <vt:lpstr>Anticipated Results  Community ownership of the plan with local leadership and collaborations to guide implementation.   Goals, measures and outcomes that guide efforts and can be adjusted along the way.  Reduce duplication of services and increased efficiencies of available resources.  Service providers view plan as a road map for future efforts.  Persons experiencing homelessness are better served, and number of homeless households are decreased in the community.  </vt:lpstr>
      <vt:lpstr>Development of a Homeless Strategic Plan for the City of Loveland  Questions? </vt:lpstr>
    </vt:vector>
  </TitlesOfParts>
  <Company>City of Loveland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Annette Gilbert</dc:creator>
  <cp:lastModifiedBy>Margay Witzdam</cp:lastModifiedBy>
  <cp:revision>262</cp:revision>
  <dcterms:created xsi:type="dcterms:W3CDTF">2018-05-23T22:35:07Z</dcterms:created>
  <dcterms:modified xsi:type="dcterms:W3CDTF">2018-11-14T22:07:48Z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0x010100CC9E41DED2BFD64EB0A2AFEF78458701</vt:lpwstr>
  </property>
</Properties>
</file>