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7" r:id="rId4"/>
    <p:sldId id="259" r:id="rId5"/>
    <p:sldId id="269" r:id="rId6"/>
    <p:sldId id="270" r:id="rId7"/>
    <p:sldId id="268" r:id="rId8"/>
    <p:sldId id="266" r:id="rId9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81583" autoAdjust="0"/>
  </p:normalViewPr>
  <p:slideViewPr>
    <p:cSldViewPr>
      <p:cViewPr varScale="1">
        <p:scale>
          <a:sx n="90" d="100"/>
          <a:sy n="90" d="100"/>
        </p:scale>
        <p:origin x="16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28DB1-69F0-4821-B257-EE320698BEC3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3E60F-A138-499F-B211-157F8BF0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F4EC1CC-70E5-4E49-AD9D-5CA7A2BFA0A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82B38FF-6FA3-42BC-962F-1C5EAA04A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4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B38FF-6FA3-42BC-962F-1C5EAA04A6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8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Will merge agency history in new system.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B38FF-6FA3-42BC-962F-1C5EAA04A63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974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B38FF-6FA3-42BC-962F-1C5EAA04A63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98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487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8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9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9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853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27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4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6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36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7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FE6F445-145D-4C59-A382-C7609D76AB31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6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yofloveland.org/index.aspx?page=51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2386744"/>
            <a:ext cx="6939520" cy="3175856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2019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Community Development Block Grant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2021396" y="4306825"/>
            <a:ext cx="5101209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6045" y="2153413"/>
            <a:ext cx="5937755" cy="358661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 </a:t>
            </a:r>
            <a:r>
              <a:rPr lang="en-US" sz="2800" dirty="0" smtClean="0"/>
              <a:t>Funds available</a:t>
            </a:r>
          </a:p>
          <a:p>
            <a:r>
              <a:rPr lang="en-US" sz="2800" dirty="0" smtClean="0"/>
              <a:t> </a:t>
            </a:r>
            <a:r>
              <a:rPr lang="en-US" sz="2800" dirty="0" smtClean="0"/>
              <a:t>2019 </a:t>
            </a:r>
            <a:r>
              <a:rPr lang="en-US" sz="2800" dirty="0" smtClean="0"/>
              <a:t>schedule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General information</a:t>
            </a:r>
          </a:p>
          <a:p>
            <a:r>
              <a:rPr lang="en-US" sz="2800" dirty="0"/>
              <a:t> Document s</a:t>
            </a:r>
            <a:r>
              <a:rPr lang="en-US" sz="2800" dirty="0" smtClean="0"/>
              <a:t>ubmission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800" dirty="0" smtClean="0"/>
              <a:t> Ask a commissioner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Funds Available for Projects</a:t>
            </a:r>
            <a:endParaRPr lang="en-US" dirty="0"/>
          </a:p>
        </p:txBody>
      </p:sp>
      <p:pic>
        <p:nvPicPr>
          <p:cNvPr id="1026" name="Picture 2" descr="C:\Documents and Settings\mcclud\Local Settings\Temporary Internet Files\Content.IE5\SIZE2OW9\MP900442387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101725" y="3092979"/>
            <a:ext cx="3289300" cy="2192866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3092979"/>
            <a:ext cx="3886200" cy="179445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3600" dirty="0" smtClean="0"/>
              <a:t>Estimated amount:        </a:t>
            </a:r>
            <a:r>
              <a:rPr lang="en-US" sz="3600" dirty="0" smtClean="0"/>
              <a:t>$</a:t>
            </a:r>
            <a:r>
              <a:rPr lang="en-US" sz="3600" dirty="0" smtClean="0"/>
              <a:t>27</a:t>
            </a:r>
            <a:r>
              <a:rPr lang="en-US" sz="3600" dirty="0" smtClean="0"/>
              <a:t>0,000 </a:t>
            </a:r>
            <a:endParaRPr lang="en-US" sz="3600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2019 </a:t>
            </a:r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0"/>
            <a:ext cx="7772399" cy="38099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Pre-Applications </a:t>
            </a:r>
            <a:r>
              <a:rPr lang="en-US" sz="2400" b="1" dirty="0">
                <a:solidFill>
                  <a:srgbClr val="FF0000"/>
                </a:solidFill>
              </a:rPr>
              <a:t>due </a:t>
            </a:r>
            <a:r>
              <a:rPr lang="en-US" sz="2400" b="1" dirty="0" smtClean="0">
                <a:solidFill>
                  <a:srgbClr val="FF0000"/>
                </a:solidFill>
              </a:rPr>
              <a:t>Thursday, January </a:t>
            </a:r>
            <a:r>
              <a:rPr lang="en-US" sz="2400" b="1" dirty="0" smtClean="0">
                <a:solidFill>
                  <a:srgbClr val="FF0000"/>
                </a:solidFill>
              </a:rPr>
              <a:t>24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i="1" u="sng" dirty="0" smtClean="0"/>
              <a:t>before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midnight </a:t>
            </a:r>
            <a:r>
              <a:rPr lang="en-US" sz="2400" dirty="0" smtClean="0"/>
              <a:t>(confirmation email indicates success)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/>
              <a:t>Grant Proposals </a:t>
            </a:r>
            <a:r>
              <a:rPr lang="en-US" sz="2400" b="1" dirty="0">
                <a:solidFill>
                  <a:srgbClr val="FF0000"/>
                </a:solidFill>
              </a:rPr>
              <a:t>due </a:t>
            </a:r>
            <a:r>
              <a:rPr lang="en-US" sz="2400" b="1" dirty="0" smtClean="0">
                <a:solidFill>
                  <a:srgbClr val="FF0000"/>
                </a:solidFill>
              </a:rPr>
              <a:t>Thursday, March </a:t>
            </a:r>
            <a:r>
              <a:rPr lang="en-US" sz="2400" b="1" dirty="0" smtClean="0">
                <a:solidFill>
                  <a:srgbClr val="FF0000"/>
                </a:solidFill>
              </a:rPr>
              <a:t>28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i="1" u="sng" dirty="0" smtClean="0"/>
              <a:t>before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midnight </a:t>
            </a:r>
            <a:r>
              <a:rPr lang="en-US" sz="2400" dirty="0" smtClean="0"/>
              <a:t>(confirmation email</a:t>
            </a:r>
            <a:r>
              <a:rPr lang="en-US" sz="2400" dirty="0" smtClean="0"/>
              <a:t>)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Sign-up Genius email Friday, </a:t>
            </a:r>
            <a:r>
              <a:rPr lang="en-US" sz="2400" u="sng" dirty="0" smtClean="0">
                <a:solidFill>
                  <a:srgbClr val="FF0000"/>
                </a:solidFill>
              </a:rPr>
              <a:t>March 29</a:t>
            </a:r>
            <a:r>
              <a:rPr lang="en-US" sz="2400" u="sng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u="sng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before noon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/>
              <a:t>Grant </a:t>
            </a:r>
            <a:r>
              <a:rPr lang="en-US" sz="2400" dirty="0" smtClean="0"/>
              <a:t>presentation </a:t>
            </a:r>
            <a:r>
              <a:rPr lang="en-US" sz="2400" dirty="0" smtClean="0"/>
              <a:t>and allocation in May</a:t>
            </a:r>
          </a:p>
          <a:p>
            <a:r>
              <a:rPr lang="en-US" sz="2400" dirty="0" smtClean="0"/>
              <a:t>City Council meeting June </a:t>
            </a: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 </a:t>
            </a:r>
            <a:endParaRPr lang="en-US" sz="2400" dirty="0" smtClean="0"/>
          </a:p>
          <a:p>
            <a:r>
              <a:rPr lang="en-US" sz="2400" dirty="0" smtClean="0"/>
              <a:t>Grant year begins October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with executed contract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53412"/>
            <a:ext cx="8077199" cy="4247387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Grant Guide </a:t>
            </a:r>
            <a:endParaRPr lang="en-US" sz="2400" dirty="0" smtClean="0"/>
          </a:p>
          <a:p>
            <a:r>
              <a:rPr lang="en-US" sz="2400" dirty="0" smtClean="0"/>
              <a:t>Presentation: 20 minutes</a:t>
            </a:r>
            <a:endParaRPr lang="en-US" sz="2400" dirty="0" smtClean="0"/>
          </a:p>
          <a:p>
            <a:r>
              <a:rPr lang="en-US" sz="2400" dirty="0" smtClean="0"/>
              <a:t>Contracts</a:t>
            </a:r>
            <a:endParaRPr lang="en-US" sz="2400" dirty="0"/>
          </a:p>
          <a:p>
            <a:r>
              <a:rPr lang="en-US" sz="2400" dirty="0" smtClean="0"/>
              <a:t>Reports:  due quarterly</a:t>
            </a:r>
            <a:endParaRPr lang="en-US" sz="2400" dirty="0"/>
          </a:p>
          <a:p>
            <a:r>
              <a:rPr lang="en-US" sz="2400" dirty="0"/>
              <a:t>Documents available on the website</a:t>
            </a:r>
          </a:p>
          <a:p>
            <a:pPr lvl="3"/>
            <a:r>
              <a:rPr lang="en-US" sz="2400" dirty="0"/>
              <a:t>PDF of grant guide</a:t>
            </a:r>
          </a:p>
          <a:p>
            <a:pPr lvl="3"/>
            <a:r>
              <a:rPr lang="en-US" sz="2400" dirty="0" smtClean="0"/>
              <a:t>2019 </a:t>
            </a:r>
            <a:r>
              <a:rPr lang="en-US" sz="2400" dirty="0"/>
              <a:t>HUD income </a:t>
            </a:r>
            <a:r>
              <a:rPr lang="en-US" sz="2400" dirty="0" smtClean="0"/>
              <a:t>guidelines </a:t>
            </a:r>
            <a:r>
              <a:rPr lang="en-US" sz="2400" b="1" dirty="0" smtClean="0">
                <a:solidFill>
                  <a:srgbClr val="FF0000"/>
                </a:solidFill>
              </a:rPr>
              <a:t>as soon as available</a:t>
            </a:r>
            <a:endParaRPr lang="en-US" sz="2400" b="1" dirty="0">
              <a:solidFill>
                <a:srgbClr val="FF0000"/>
              </a:solidFill>
            </a:endParaRPr>
          </a:p>
          <a:p>
            <a:pPr lvl="3"/>
            <a:r>
              <a:rPr lang="en-US" sz="2400" dirty="0"/>
              <a:t>Sample scoring documents</a:t>
            </a:r>
          </a:p>
          <a:p>
            <a:pPr lvl="3"/>
            <a:r>
              <a:rPr lang="en-US" sz="2400" dirty="0" smtClean="0"/>
              <a:t>Other sample </a:t>
            </a:r>
            <a:r>
              <a:rPr lang="en-US" sz="2400" dirty="0"/>
              <a:t>documents (i.e. contracts, scope, final report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Grant </a:t>
            </a:r>
            <a:r>
              <a:rPr lang="en-US" sz="2400" dirty="0"/>
              <a:t>funds spent by July </a:t>
            </a:r>
            <a:r>
              <a:rPr lang="en-US" sz="2400" dirty="0" smtClean="0"/>
              <a:t>31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 </a:t>
            </a:r>
            <a:r>
              <a:rPr lang="en-US" sz="2400" dirty="0" smtClean="0"/>
              <a:t>or explanation for extension</a:t>
            </a:r>
            <a:endParaRPr lang="en-US" sz="2400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97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regulations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85999"/>
            <a:ext cx="8077199" cy="381000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Davis Bacon.  Applies if $ &gt; $2,000 or 8 or more units of housing</a:t>
            </a:r>
          </a:p>
          <a:p>
            <a:r>
              <a:rPr lang="en-US" sz="3200" dirty="0" smtClean="0"/>
              <a:t>Uniform Relocation Act</a:t>
            </a:r>
          </a:p>
          <a:p>
            <a:r>
              <a:rPr lang="en-US" sz="3200" dirty="0" smtClean="0"/>
              <a:t>Section 3</a:t>
            </a:r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dirty="0" smtClean="0"/>
              <a:t>ALL CONSTRUCTION CONTRACTS WILL REQUIRE A PRE-CONTRACT MEETING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738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Submission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53412"/>
            <a:ext cx="8077200" cy="4552187"/>
          </a:xfrm>
        </p:spPr>
        <p:txBody>
          <a:bodyPr>
            <a:noAutofit/>
          </a:bodyPr>
          <a:lstStyle/>
          <a:p>
            <a:r>
              <a:rPr lang="en-US" sz="2400" dirty="0"/>
              <a:t>O</a:t>
            </a:r>
            <a:r>
              <a:rPr lang="en-US" sz="2400" dirty="0" smtClean="0"/>
              <a:t>nline </a:t>
            </a:r>
            <a:r>
              <a:rPr lang="en-US" sz="2400" dirty="0"/>
              <a:t>grant management </a:t>
            </a:r>
            <a:r>
              <a:rPr lang="en-US" sz="2400" dirty="0" smtClean="0"/>
              <a:t>system for pre-app and proposal</a:t>
            </a:r>
            <a:endParaRPr lang="en-US" sz="2400" dirty="0"/>
          </a:p>
          <a:p>
            <a:r>
              <a:rPr lang="en-US" sz="2400" dirty="0"/>
              <a:t>Strongly recommend submitting during business hours 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DON’T WAIT UNTIL THE LAST MINUTE</a:t>
            </a:r>
            <a:r>
              <a:rPr lang="en-US" sz="2400" dirty="0"/>
              <a:t>!</a:t>
            </a:r>
          </a:p>
          <a:p>
            <a:r>
              <a:rPr lang="en-US" sz="2400" dirty="0">
                <a:solidFill>
                  <a:srgbClr val="FF0000"/>
                </a:solidFill>
              </a:rPr>
              <a:t>No spell check </a:t>
            </a:r>
            <a:r>
              <a:rPr lang="en-US" sz="2400" dirty="0"/>
              <a:t>in system.  Use WORD and cut and paste.</a:t>
            </a:r>
          </a:p>
          <a:p>
            <a:r>
              <a:rPr lang="en-US" sz="2400" dirty="0"/>
              <a:t>Video and PDF tutorials available on </a:t>
            </a:r>
            <a:r>
              <a:rPr lang="en-US" sz="2400" dirty="0">
                <a:hlinkClick r:id="rId3"/>
              </a:rPr>
              <a:t>website</a:t>
            </a:r>
            <a:endParaRPr lang="en-US" sz="2400" dirty="0"/>
          </a:p>
          <a:p>
            <a:r>
              <a:rPr lang="en-US" sz="2400" dirty="0"/>
              <a:t>Reports and draw downs submitted online</a:t>
            </a:r>
          </a:p>
          <a:p>
            <a:r>
              <a:rPr lang="en-US" sz="2400" dirty="0" smtClean="0"/>
              <a:t>Documents </a:t>
            </a:r>
            <a:r>
              <a:rPr lang="en-US" sz="2400" dirty="0"/>
              <a:t>uploaded online within forms.  </a:t>
            </a:r>
            <a:r>
              <a:rPr lang="en-US" sz="2400" dirty="0">
                <a:solidFill>
                  <a:srgbClr val="FF0000"/>
                </a:solidFill>
              </a:rPr>
              <a:t>Fax to file </a:t>
            </a:r>
            <a:r>
              <a:rPr lang="en-US" sz="2400" dirty="0" smtClean="0">
                <a:solidFill>
                  <a:srgbClr val="FF0000"/>
                </a:solidFill>
              </a:rPr>
              <a:t>option.  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Documents available on the website:  </a:t>
            </a:r>
            <a:r>
              <a:rPr lang="en-US" sz="2400" dirty="0" smtClean="0"/>
              <a:t>Grant guide.  </a:t>
            </a:r>
            <a:r>
              <a:rPr lang="en-US" sz="2400" dirty="0" smtClean="0">
                <a:solidFill>
                  <a:srgbClr val="FF0000"/>
                </a:solidFill>
              </a:rPr>
              <a:t>Budget forms. </a:t>
            </a:r>
            <a:r>
              <a:rPr lang="en-US" sz="2400" dirty="0" smtClean="0"/>
              <a:t>Schedule</a:t>
            </a:r>
            <a:r>
              <a:rPr lang="en-US" sz="2400" dirty="0"/>
              <a:t>.  Sample scoring </a:t>
            </a:r>
            <a:r>
              <a:rPr lang="en-US" sz="2400" dirty="0" smtClean="0"/>
              <a:t>documents and scope.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Affordable housing Commissioner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787</TotalTime>
  <Words>266</Words>
  <Application>Microsoft Office PowerPoint</Application>
  <PresentationFormat>On-screen Show (4:3)</PresentationFormat>
  <Paragraphs>50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Parcel</vt:lpstr>
      <vt:lpstr>2019 Community Development Block Grant Process</vt:lpstr>
      <vt:lpstr>Agenda</vt:lpstr>
      <vt:lpstr>Funds Available for Projects</vt:lpstr>
      <vt:lpstr>2019 Schedule</vt:lpstr>
      <vt:lpstr>General Information</vt:lpstr>
      <vt:lpstr>Federal regulations </vt:lpstr>
      <vt:lpstr>Document Submission</vt:lpstr>
      <vt:lpstr>Affordable housing Commissioner</vt:lpstr>
    </vt:vector>
  </TitlesOfParts>
  <Company>City of Loveland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 Human Services  Grant Process</dc:title>
  <dc:creator>Darcy McClure</dc:creator>
  <cp:lastModifiedBy>hadea</cp:lastModifiedBy>
  <cp:revision>57</cp:revision>
  <cp:lastPrinted>2016-01-08T18:12:55Z</cp:lastPrinted>
  <dcterms:created xsi:type="dcterms:W3CDTF">2009-09-28T16:51:40Z</dcterms:created>
  <dcterms:modified xsi:type="dcterms:W3CDTF">2019-01-09T19:48:43Z</dcterms:modified>
</cp:coreProperties>
</file>