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3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0" r:id="rId3"/>
    <p:sldId id="267" r:id="rId4"/>
    <p:sldId id="259" r:id="rId5"/>
    <p:sldId id="279" r:id="rId6"/>
    <p:sldId id="281" r:id="rId7"/>
    <p:sldId id="273" r:id="rId8"/>
    <p:sldId id="277" r:id="rId9"/>
    <p:sldId id="275" r:id="rId10"/>
    <p:sldId id="278" r:id="rId11"/>
    <p:sldId id="274" r:id="rId12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0" autoAdjust="0"/>
    <p:restoredTop sz="82878" autoAdjust="0"/>
  </p:normalViewPr>
  <p:slideViewPr>
    <p:cSldViewPr>
      <p:cViewPr varScale="1">
        <p:scale>
          <a:sx n="92" d="100"/>
          <a:sy n="92" d="100"/>
        </p:scale>
        <p:origin x="154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52E5BCE3-3BA4-4C36-8EAA-DC8FBF39D9F2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BBA7152-83A7-454F-9BFD-0D26B7577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87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2497D4F7-A6E7-4796-AC4C-D58B6739FA69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596B22F-981A-4394-803B-78B73E3E6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444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B22F-981A-4394-803B-78B73E3E6F6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494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B22F-981A-4394-803B-78B73E3E6F6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40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B22F-981A-4394-803B-78B73E3E6F6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552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B22F-981A-4394-803B-78B73E3E6F6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853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you have problems</a:t>
            </a:r>
            <a:r>
              <a:rPr lang="en-US" baseline="0" dirty="0" smtClean="0"/>
              <a:t> let us know ASAP. We leave the office by 5pm, deadline still applies if submitting between 5pm and 11:59pm.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dirty="0" smtClean="0"/>
              <a:t>Pay attention to information written in </a:t>
            </a:r>
            <a:r>
              <a:rPr lang="en-US" b="1" u="sng" dirty="0" smtClean="0">
                <a:solidFill>
                  <a:srgbClr val="FF0000"/>
                </a:solidFill>
              </a:rPr>
              <a:t>red</a:t>
            </a:r>
            <a:r>
              <a:rPr lang="en-US" baseline="0" dirty="0" smtClean="0">
                <a:solidFill>
                  <a:srgbClr val="FF0000"/>
                </a:solidFill>
              </a:rPr>
              <a:t> </a:t>
            </a:r>
            <a:r>
              <a:rPr lang="en-US" baseline="0" dirty="0" smtClean="0"/>
              <a:t>on your contract paperwork.  Your grant doesn’t start until you have an executed contract.  This means you have to sign it and send it back before we can execute it.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B22F-981A-4394-803B-78B73E3E6F6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132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B22F-981A-4394-803B-78B73E3E6F6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4073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Reports are due on 7/15.  The information is needed for a report.  Cut and paste objectives as your answer to QB.  For QC put actuals.  If you don’t have information on all clients, this # won’t match the others.  See notes P.60.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B22F-981A-4394-803B-78B73E3E6F6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1538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B22F-981A-4394-803B-78B73E3E6F6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6182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B22F-981A-4394-803B-78B73E3E6F6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0749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B22F-981A-4394-803B-78B73E3E6F6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606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0929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251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377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42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7142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163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592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485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4035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8617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2FE6F445-145D-4C59-A382-C7609D76AB31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952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2FE6F445-145D-4C59-A382-C7609D76AB31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23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tyofloveland.org/index.aspx?page=510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209800"/>
            <a:ext cx="5826719" cy="3124200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2019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Human </a:t>
            </a:r>
            <a:br>
              <a:rPr lang="en-US" dirty="0" smtClean="0"/>
            </a:br>
            <a:r>
              <a:rPr lang="en-US" dirty="0" smtClean="0"/>
              <a:t>Services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grant</a:t>
            </a:r>
            <a:br>
              <a:rPr lang="en-US" dirty="0" smtClean="0"/>
            </a:br>
            <a:r>
              <a:rPr lang="en-US" dirty="0" smtClean="0"/>
              <a:t>process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5546718"/>
            <a:ext cx="5101209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 Submission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53412"/>
            <a:ext cx="8153401" cy="4475988"/>
          </a:xfrm>
        </p:spPr>
        <p:txBody>
          <a:bodyPr>
            <a:noAutofit/>
          </a:bodyPr>
          <a:lstStyle/>
          <a:p>
            <a:r>
              <a:rPr lang="en-US" sz="2400" dirty="0" smtClean="0"/>
              <a:t>Strongly </a:t>
            </a:r>
            <a:r>
              <a:rPr lang="en-US" sz="2400" dirty="0" smtClean="0"/>
              <a:t>recommend submitting during business hours  </a:t>
            </a:r>
            <a:endParaRPr lang="en-US" sz="2400" dirty="0"/>
          </a:p>
          <a:p>
            <a:pPr marL="0" indent="0" algn="ctr"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DON’T WAIT UNTIL THE LAST MINUTE</a:t>
            </a:r>
            <a:r>
              <a:rPr lang="en-US" sz="2400" dirty="0" smtClean="0"/>
              <a:t>!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No spell check </a:t>
            </a:r>
            <a:r>
              <a:rPr lang="en-US" sz="2400" dirty="0" smtClean="0"/>
              <a:t>in system.  Use WORD and cut and paste.</a:t>
            </a:r>
          </a:p>
          <a:p>
            <a:r>
              <a:rPr lang="en-US" sz="2400" dirty="0" smtClean="0"/>
              <a:t>Video and PDF tutorials available on </a:t>
            </a:r>
            <a:r>
              <a:rPr lang="en-US" sz="2400" dirty="0" smtClean="0">
                <a:hlinkClick r:id="rId3"/>
              </a:rPr>
              <a:t>website</a:t>
            </a:r>
            <a:endParaRPr lang="en-US" sz="2400" dirty="0" smtClean="0"/>
          </a:p>
          <a:p>
            <a:r>
              <a:rPr lang="en-US" sz="2400" dirty="0" smtClean="0"/>
              <a:t>Reports and draw downs submitted online</a:t>
            </a:r>
          </a:p>
          <a:p>
            <a:r>
              <a:rPr lang="en-US" sz="2400" dirty="0" smtClean="0"/>
              <a:t>Agency documents uploaded online within forms</a:t>
            </a:r>
            <a:r>
              <a:rPr lang="en-US" sz="2400" dirty="0" smtClean="0"/>
              <a:t>.  </a:t>
            </a:r>
            <a:r>
              <a:rPr lang="en-US" sz="2400" dirty="0" smtClean="0">
                <a:solidFill>
                  <a:srgbClr val="FF0000"/>
                </a:solidFill>
              </a:rPr>
              <a:t>Fax </a:t>
            </a:r>
            <a:r>
              <a:rPr lang="en-US" sz="2400" dirty="0" smtClean="0">
                <a:solidFill>
                  <a:srgbClr val="FF0000"/>
                </a:solidFill>
              </a:rPr>
              <a:t>to file </a:t>
            </a:r>
            <a:r>
              <a:rPr lang="en-US" sz="2400" dirty="0" smtClean="0">
                <a:solidFill>
                  <a:srgbClr val="FF0000"/>
                </a:solidFill>
              </a:rPr>
              <a:t>option (p7).  </a:t>
            </a:r>
          </a:p>
          <a:p>
            <a:r>
              <a:rPr lang="en-US" sz="2400" dirty="0" smtClean="0"/>
              <a:t>Documents </a:t>
            </a:r>
            <a:r>
              <a:rPr lang="en-US" sz="2400" dirty="0"/>
              <a:t>available on the </a:t>
            </a:r>
            <a:r>
              <a:rPr lang="en-US" sz="2400" dirty="0" smtClean="0"/>
              <a:t>website:  PDF </a:t>
            </a:r>
            <a:r>
              <a:rPr lang="en-US" sz="2400" dirty="0"/>
              <a:t>of grant </a:t>
            </a:r>
            <a:r>
              <a:rPr lang="en-US" sz="2400" dirty="0" smtClean="0"/>
              <a:t>guide. </a:t>
            </a:r>
            <a:r>
              <a:rPr lang="en-US" sz="2400" dirty="0" smtClean="0">
                <a:solidFill>
                  <a:srgbClr val="FF0000"/>
                </a:solidFill>
              </a:rPr>
              <a:t>Budget forms (excel template upload). </a:t>
            </a:r>
            <a:r>
              <a:rPr lang="en-US" sz="2400" dirty="0" smtClean="0"/>
              <a:t>2019 </a:t>
            </a:r>
            <a:r>
              <a:rPr lang="en-US" sz="2400" dirty="0"/>
              <a:t>grant </a:t>
            </a:r>
            <a:r>
              <a:rPr lang="en-US" sz="2400" dirty="0" smtClean="0"/>
              <a:t>schedule.  Sample </a:t>
            </a:r>
            <a:r>
              <a:rPr lang="en-US" sz="2400" dirty="0"/>
              <a:t>scoring </a:t>
            </a:r>
            <a:r>
              <a:rPr lang="en-US" sz="2400" dirty="0" smtClean="0"/>
              <a:t>documents.  Sample </a:t>
            </a:r>
            <a:r>
              <a:rPr lang="en-US" sz="2400" dirty="0"/>
              <a:t>scope</a:t>
            </a:r>
          </a:p>
          <a:p>
            <a:pPr lvl="4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97398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 Services Commission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Q&amp;A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53412"/>
            <a:ext cx="8001000" cy="4094988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sz="3600" dirty="0" smtClean="0"/>
              <a:t> Funds available </a:t>
            </a:r>
          </a:p>
          <a:p>
            <a:r>
              <a:rPr lang="en-US" sz="3600" dirty="0" smtClean="0"/>
              <a:t> </a:t>
            </a:r>
            <a:r>
              <a:rPr lang="en-US" sz="3600" dirty="0" smtClean="0"/>
              <a:t>2019 </a:t>
            </a:r>
            <a:r>
              <a:rPr lang="en-US" sz="3600" dirty="0" smtClean="0"/>
              <a:t>schedule</a:t>
            </a:r>
          </a:p>
          <a:p>
            <a:r>
              <a:rPr lang="en-US" sz="3600" dirty="0" smtClean="0"/>
              <a:t> </a:t>
            </a:r>
            <a:r>
              <a:rPr lang="en-US" sz="3600" dirty="0" smtClean="0"/>
              <a:t>Grant guide</a:t>
            </a:r>
            <a:endParaRPr lang="en-US" sz="3600" dirty="0" smtClean="0"/>
          </a:p>
          <a:p>
            <a:r>
              <a:rPr lang="en-US" sz="3600" dirty="0" smtClean="0"/>
              <a:t> Model Partnership </a:t>
            </a:r>
            <a:r>
              <a:rPr lang="en-US" sz="3600" dirty="0" smtClean="0"/>
              <a:t>&amp; Housing First Award</a:t>
            </a:r>
            <a:endParaRPr lang="en-US" sz="3600" dirty="0" smtClean="0"/>
          </a:p>
          <a:p>
            <a:r>
              <a:rPr lang="en-US" sz="3600" dirty="0" smtClean="0"/>
              <a:t> Document </a:t>
            </a:r>
            <a:r>
              <a:rPr lang="en-US" sz="3600" dirty="0" smtClean="0"/>
              <a:t>submission</a:t>
            </a:r>
            <a:endParaRPr lang="en-US" sz="36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3600" dirty="0" smtClean="0"/>
              <a:t> Ask a commissioner</a:t>
            </a:r>
          </a:p>
        </p:txBody>
      </p:sp>
    </p:spTree>
    <p:extLst>
      <p:ext uri="{BB962C8B-B14F-4D97-AF65-F5344CB8AC3E}">
        <p14:creationId xmlns:p14="http://schemas.microsoft.com/office/powerpoint/2010/main" val="191624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Funds Available for Services</a:t>
            </a:r>
            <a:endParaRPr lang="en-US" dirty="0"/>
          </a:p>
        </p:txBody>
      </p:sp>
      <p:pic>
        <p:nvPicPr>
          <p:cNvPr id="1026" name="Picture 2" descr="C:\Documents and Settings\mcclud\Local Settings\Temporary Internet Files\Content.IE5\SIZE2OW9\MP900442387[1]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838200" y="2739736"/>
            <a:ext cx="3087688" cy="2058458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191000" y="2286000"/>
            <a:ext cx="4343400" cy="3886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sz="2800" dirty="0" smtClean="0"/>
          </a:p>
          <a:p>
            <a:r>
              <a:rPr lang="en-US" sz="2800" b="1" dirty="0" smtClean="0"/>
              <a:t>Total = $</a:t>
            </a:r>
            <a:r>
              <a:rPr lang="en-US" sz="2800" b="1" dirty="0" smtClean="0"/>
              <a:t>555,500 </a:t>
            </a:r>
            <a:endParaRPr lang="en-US" sz="2800" b="1" dirty="0" smtClean="0"/>
          </a:p>
          <a:p>
            <a:endParaRPr lang="en-US" sz="800" dirty="0" smtClean="0"/>
          </a:p>
          <a:p>
            <a:endParaRPr lang="en-US" sz="800" dirty="0" smtClean="0"/>
          </a:p>
          <a:p>
            <a:endParaRPr lang="en-US" sz="800" dirty="0" smtClean="0"/>
          </a:p>
          <a:p>
            <a:r>
              <a:rPr lang="en-US" sz="2800" dirty="0" smtClean="0"/>
              <a:t>Human Service Grant &amp; Model Partnership </a:t>
            </a:r>
            <a:r>
              <a:rPr lang="en-US" sz="2800" dirty="0" smtClean="0"/>
              <a:t>- $500,000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Housing </a:t>
            </a:r>
            <a:r>
              <a:rPr lang="en-US" sz="2800" dirty="0" smtClean="0">
                <a:solidFill>
                  <a:schemeClr val="tx1"/>
                </a:solidFill>
              </a:rPr>
              <a:t>First Grant </a:t>
            </a:r>
            <a:r>
              <a:rPr lang="en-US" sz="2800" dirty="0" smtClean="0"/>
              <a:t>- $</a:t>
            </a:r>
            <a:r>
              <a:rPr lang="en-US" sz="2800" dirty="0" smtClean="0"/>
              <a:t>55,500</a:t>
            </a: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2019 </a:t>
            </a:r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53412"/>
            <a:ext cx="8305800" cy="4323588"/>
          </a:xfrm>
        </p:spPr>
        <p:txBody>
          <a:bodyPr>
            <a:noAutofit/>
          </a:bodyPr>
          <a:lstStyle/>
          <a:p>
            <a:r>
              <a:rPr lang="en-US" sz="2400" dirty="0" smtClean="0"/>
              <a:t>Pre-applications </a:t>
            </a:r>
            <a:r>
              <a:rPr lang="en-US" sz="2400" b="1" dirty="0" smtClean="0">
                <a:solidFill>
                  <a:srgbClr val="FF0000"/>
                </a:solidFill>
              </a:rPr>
              <a:t>due Thursday, January </a:t>
            </a:r>
            <a:r>
              <a:rPr lang="en-US" sz="2400" b="1" dirty="0" smtClean="0">
                <a:solidFill>
                  <a:srgbClr val="FF0000"/>
                </a:solidFill>
              </a:rPr>
              <a:t>24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th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i="1" u="sng" dirty="0" smtClean="0"/>
              <a:t>before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Midnight </a:t>
            </a:r>
            <a:r>
              <a:rPr lang="en-US" sz="1200" dirty="0" smtClean="0"/>
              <a:t>(confirmation email indicates success)</a:t>
            </a:r>
            <a:endParaRPr lang="en-US" sz="1200" b="1" dirty="0" smtClean="0">
              <a:solidFill>
                <a:srgbClr val="FF0000"/>
              </a:solidFill>
            </a:endParaRPr>
          </a:p>
          <a:p>
            <a:r>
              <a:rPr lang="en-US" sz="2400" dirty="0" smtClean="0"/>
              <a:t>Grant proposals </a:t>
            </a:r>
            <a:r>
              <a:rPr lang="en-US" sz="2400" b="1" dirty="0" smtClean="0">
                <a:solidFill>
                  <a:srgbClr val="FF0000"/>
                </a:solidFill>
              </a:rPr>
              <a:t>due Thursday, February </a:t>
            </a:r>
            <a:r>
              <a:rPr lang="en-US" sz="2400" b="1" dirty="0" smtClean="0">
                <a:solidFill>
                  <a:srgbClr val="FF0000"/>
                </a:solidFill>
              </a:rPr>
              <a:t>28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th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i="1" u="sng" dirty="0" smtClean="0"/>
              <a:t>before</a:t>
            </a:r>
            <a:r>
              <a:rPr lang="en-US" sz="2400" dirty="0" smtClean="0"/>
              <a:t> </a:t>
            </a:r>
            <a:r>
              <a:rPr lang="en-US" sz="2400" b="1" dirty="0">
                <a:solidFill>
                  <a:srgbClr val="FF0000"/>
                </a:solidFill>
              </a:rPr>
              <a:t>Midnight </a:t>
            </a:r>
            <a:r>
              <a:rPr lang="en-US" sz="1200" dirty="0"/>
              <a:t>(confirmation </a:t>
            </a:r>
            <a:r>
              <a:rPr lang="en-US" sz="1200" dirty="0" smtClean="0"/>
              <a:t>email</a:t>
            </a:r>
            <a:r>
              <a:rPr lang="en-US" sz="1200" dirty="0" smtClean="0"/>
              <a:t>)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Sign-up Genius email Friday, </a:t>
            </a:r>
            <a:r>
              <a:rPr lang="en-US" sz="2400" u="sng" dirty="0" smtClean="0">
                <a:solidFill>
                  <a:srgbClr val="FF0000"/>
                </a:solidFill>
              </a:rPr>
              <a:t>March 1</a:t>
            </a:r>
            <a:r>
              <a:rPr lang="en-US" sz="2400" u="sng" baseline="30000" dirty="0" smtClean="0">
                <a:solidFill>
                  <a:srgbClr val="FF0000"/>
                </a:solidFill>
              </a:rPr>
              <a:t>st</a:t>
            </a:r>
            <a:r>
              <a:rPr lang="en-US" sz="2400" u="sng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before noon  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/>
              <a:t>Grant presentations March &amp; April </a:t>
            </a:r>
            <a:r>
              <a:rPr lang="en-US" sz="1200" dirty="0" smtClean="0"/>
              <a:t>(recorded</a:t>
            </a:r>
            <a:r>
              <a:rPr lang="en-US" sz="1200" dirty="0" smtClean="0"/>
              <a:t>)</a:t>
            </a:r>
          </a:p>
          <a:p>
            <a:r>
              <a:rPr lang="en-US" sz="2400" dirty="0" smtClean="0"/>
              <a:t>Survey sent for feedback</a:t>
            </a:r>
            <a:endParaRPr lang="en-US" sz="2400" dirty="0" smtClean="0"/>
          </a:p>
          <a:p>
            <a:r>
              <a:rPr lang="en-US" sz="2400" dirty="0" smtClean="0"/>
              <a:t>Allocation meeting May </a:t>
            </a:r>
            <a:r>
              <a:rPr lang="en-US" sz="2400" dirty="0" smtClean="0"/>
              <a:t>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 </a:t>
            </a:r>
            <a:endParaRPr lang="en-US" sz="2400" dirty="0" smtClean="0"/>
          </a:p>
          <a:p>
            <a:r>
              <a:rPr lang="en-US" sz="2400" dirty="0" smtClean="0"/>
              <a:t>City Council meeting June </a:t>
            </a:r>
            <a:r>
              <a:rPr lang="en-US" sz="2400" dirty="0" smtClean="0"/>
              <a:t>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 </a:t>
            </a:r>
            <a:endParaRPr lang="en-US" sz="2400" dirty="0" smtClean="0"/>
          </a:p>
          <a:p>
            <a:r>
              <a:rPr lang="en-US" sz="2400" dirty="0" smtClean="0"/>
              <a:t>Grant year begins July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</a:t>
            </a:r>
            <a:r>
              <a:rPr lang="en-US" sz="2400" u="sng" dirty="0" smtClean="0"/>
              <a:t>with</a:t>
            </a:r>
            <a:r>
              <a:rPr lang="en-US" sz="2400" dirty="0" smtClean="0"/>
              <a:t> executed contract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&amp; notices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2153412"/>
            <a:ext cx="8229600" cy="452678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Definition </a:t>
            </a:r>
            <a:r>
              <a:rPr lang="en-US" sz="2400" dirty="0" smtClean="0"/>
              <a:t>of program:  must be </a:t>
            </a:r>
            <a:r>
              <a:rPr lang="en-US" sz="2400" b="1" u="sng" dirty="0" smtClean="0"/>
              <a:t>unique</a:t>
            </a:r>
            <a:r>
              <a:rPr lang="en-US" sz="2400" b="1" dirty="0" smtClean="0"/>
              <a:t> </a:t>
            </a:r>
            <a:r>
              <a:rPr lang="en-US" sz="2400" dirty="0" smtClean="0"/>
              <a:t>(p.4)</a:t>
            </a:r>
            <a:endParaRPr lang="en-US" sz="2400" dirty="0" smtClean="0"/>
          </a:p>
          <a:p>
            <a:r>
              <a:rPr lang="en-US" sz="2400" dirty="0" smtClean="0"/>
              <a:t>Financial </a:t>
            </a:r>
            <a:r>
              <a:rPr lang="en-US" sz="2400" dirty="0"/>
              <a:t>documents for </a:t>
            </a:r>
            <a:r>
              <a:rPr lang="en-US" sz="2400" dirty="0" smtClean="0"/>
              <a:t>pre-application </a:t>
            </a:r>
            <a:r>
              <a:rPr lang="en-US" sz="2400" dirty="0" smtClean="0">
                <a:solidFill>
                  <a:srgbClr val="FF0000"/>
                </a:solidFill>
              </a:rPr>
              <a:t>must</a:t>
            </a:r>
            <a:r>
              <a:rPr lang="en-US" sz="2400" dirty="0" smtClean="0"/>
              <a:t> </a:t>
            </a:r>
            <a:r>
              <a:rPr lang="en-US" sz="2400" dirty="0"/>
              <a:t>be as </a:t>
            </a:r>
            <a:r>
              <a:rPr lang="en-US" sz="2400" dirty="0" smtClean="0"/>
              <a:t>requested. Remember your SAMS.gov registration. 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NO</a:t>
            </a:r>
            <a:r>
              <a:rPr lang="en-US" sz="2400" dirty="0" smtClean="0"/>
              <a:t> reminders to draw funds.  Can request an extension.</a:t>
            </a:r>
          </a:p>
          <a:p>
            <a:r>
              <a:rPr lang="en-US" sz="2400" dirty="0" smtClean="0"/>
              <a:t>Q10: </a:t>
            </a:r>
            <a:r>
              <a:rPr lang="en-US" sz="2400" u="sng" dirty="0" smtClean="0"/>
              <a:t>individuals or families, not individuals in families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Q11: service accessibility and completed policies</a:t>
            </a:r>
          </a:p>
          <a:p>
            <a:r>
              <a:rPr lang="en-US" sz="2400" dirty="0" smtClean="0"/>
              <a:t>Attach client intake form</a:t>
            </a:r>
            <a:endParaRPr lang="en-US" sz="2400" dirty="0" smtClean="0"/>
          </a:p>
          <a:p>
            <a:r>
              <a:rPr lang="en-US" sz="2400" dirty="0" smtClean="0"/>
              <a:t>Q21: reserve </a:t>
            </a:r>
            <a:r>
              <a:rPr lang="en-US" sz="2400" dirty="0" smtClean="0"/>
              <a:t>funds question</a:t>
            </a:r>
          </a:p>
          <a:p>
            <a:r>
              <a:rPr lang="en-US" sz="2400" dirty="0" smtClean="0"/>
              <a:t>Budget </a:t>
            </a:r>
            <a:r>
              <a:rPr lang="en-US" sz="2400" dirty="0"/>
              <a:t>forms</a:t>
            </a:r>
          </a:p>
          <a:p>
            <a:endParaRPr lang="en-US" sz="2000" dirty="0" smtClean="0"/>
          </a:p>
          <a:p>
            <a:pPr lvl="2"/>
            <a:endParaRPr lang="en-US" sz="2000" dirty="0" smtClean="0"/>
          </a:p>
          <a:p>
            <a:pPr lvl="2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3090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14600"/>
            <a:ext cx="6553199" cy="3428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AGENCY BUDGET:  $1 million</a:t>
            </a:r>
          </a:p>
          <a:p>
            <a:pPr marL="0" indent="0">
              <a:buNone/>
            </a:pPr>
            <a:r>
              <a:rPr lang="en-US" sz="2400" dirty="0" smtClean="0"/>
              <a:t>ASSUMPTIONS: </a:t>
            </a:r>
          </a:p>
          <a:p>
            <a:r>
              <a:rPr lang="en-US" dirty="0" smtClean="0"/>
              <a:t>Offices in Loveland and Fort Collins</a:t>
            </a:r>
          </a:p>
          <a:p>
            <a:r>
              <a:rPr lang="en-US" dirty="0" smtClean="0"/>
              <a:t>Serve 1,000 people a year with two programs in each location</a:t>
            </a:r>
          </a:p>
          <a:p>
            <a:r>
              <a:rPr lang="en-US" dirty="0" smtClean="0"/>
              <a:t>Budget should be $250,000 and 250 people served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400" dirty="0" smtClean="0"/>
              <a:t>MUST use City of Loveland templates.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51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760" y="2153412"/>
            <a:ext cx="8078039" cy="452678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Presentations: 10 min/10 </a:t>
            </a:r>
            <a:r>
              <a:rPr lang="en-US" sz="2400" dirty="0" smtClean="0"/>
              <a:t>min. Questions </a:t>
            </a:r>
            <a:r>
              <a:rPr lang="en-US" sz="2400" dirty="0" smtClean="0"/>
              <a:t>from </a:t>
            </a:r>
            <a:r>
              <a:rPr lang="en-US" sz="2400" dirty="0" smtClean="0"/>
              <a:t>commissioners </a:t>
            </a:r>
            <a:r>
              <a:rPr lang="en-US" sz="2400" dirty="0" smtClean="0"/>
              <a:t>at or after </a:t>
            </a:r>
            <a:r>
              <a:rPr lang="en-US" sz="2400" dirty="0" smtClean="0"/>
              <a:t>presentations.</a:t>
            </a:r>
            <a:endParaRPr lang="en-US" sz="2400" dirty="0" smtClean="0"/>
          </a:p>
          <a:p>
            <a:r>
              <a:rPr lang="en-US" sz="2400" b="1" dirty="0" smtClean="0"/>
              <a:t>Final </a:t>
            </a:r>
            <a:r>
              <a:rPr lang="en-US" sz="2400" b="1" dirty="0" smtClean="0"/>
              <a:t>report due date August 1</a:t>
            </a:r>
            <a:r>
              <a:rPr lang="en-US" sz="2400" b="1" baseline="30000" dirty="0" smtClean="0"/>
              <a:t>st</a:t>
            </a:r>
            <a:r>
              <a:rPr lang="en-US" sz="2400" b="1" dirty="0" smtClean="0"/>
              <a:t>. </a:t>
            </a:r>
            <a:r>
              <a:rPr lang="en-US" sz="2400" dirty="0" smtClean="0">
                <a:solidFill>
                  <a:srgbClr val="FF0000"/>
                </a:solidFill>
              </a:rPr>
              <a:t>ONE</a:t>
            </a:r>
            <a:r>
              <a:rPr lang="en-US" sz="2400" dirty="0" smtClean="0"/>
              <a:t> </a:t>
            </a:r>
            <a:r>
              <a:rPr lang="en-US" sz="2400" dirty="0"/>
              <a:t>reminder to complete report.  </a:t>
            </a:r>
            <a:r>
              <a:rPr lang="en-US" sz="2400" u="sng" dirty="0"/>
              <a:t>Potential penalty for late reports. </a:t>
            </a:r>
          </a:p>
          <a:p>
            <a:endParaRPr lang="en-US" sz="2400" dirty="0" smtClean="0"/>
          </a:p>
          <a:p>
            <a:r>
              <a:rPr lang="en-US" sz="2400" dirty="0" smtClean="0"/>
              <a:t>Grievance report due with final reports </a:t>
            </a:r>
            <a:r>
              <a:rPr lang="en-US" sz="2400" dirty="0" smtClean="0"/>
              <a:t>(see page 22)</a:t>
            </a:r>
          </a:p>
          <a:p>
            <a:r>
              <a:rPr lang="en-US" sz="2400" dirty="0" smtClean="0"/>
              <a:t>Question about policies (ADA, Title VI)</a:t>
            </a:r>
            <a:endParaRPr lang="en-US" sz="2400" dirty="0" smtClean="0"/>
          </a:p>
          <a:p>
            <a:r>
              <a:rPr lang="en-US" sz="2400" dirty="0" smtClean="0"/>
              <a:t>Final report criteria may change</a:t>
            </a:r>
          </a:p>
          <a:p>
            <a:pPr marL="914400" lvl="2" indent="0">
              <a:buNone/>
            </a:pPr>
            <a:endParaRPr lang="en-US" sz="2000" dirty="0" smtClean="0"/>
          </a:p>
          <a:p>
            <a:pPr lvl="2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7768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Partnership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286000"/>
            <a:ext cx="7696202" cy="3733800"/>
          </a:xfrm>
        </p:spPr>
        <p:txBody>
          <a:bodyPr lIns="91440">
            <a:normAutofit/>
          </a:bodyPr>
          <a:lstStyle/>
          <a:p>
            <a:r>
              <a:rPr lang="en-US" sz="2400" dirty="0" smtClean="0"/>
              <a:t>Two or more organizations serving Loveland residents</a:t>
            </a:r>
          </a:p>
          <a:p>
            <a:r>
              <a:rPr lang="en-US" sz="2400" dirty="0" smtClean="0"/>
              <a:t>Efficiency, efficacy, and gaps in service addressed</a:t>
            </a:r>
          </a:p>
          <a:p>
            <a:r>
              <a:rPr lang="en-US" sz="2400" dirty="0" smtClean="0"/>
              <a:t>Collaborative projects, increased customer service</a:t>
            </a:r>
          </a:p>
          <a:p>
            <a:r>
              <a:rPr lang="en-US" sz="2400" dirty="0" smtClean="0"/>
              <a:t>Meet the Human Service Grant program goal</a:t>
            </a:r>
          </a:p>
          <a:p>
            <a:r>
              <a:rPr lang="en-US" sz="2400" dirty="0" smtClean="0"/>
              <a:t>Same schedule</a:t>
            </a:r>
          </a:p>
          <a:p>
            <a:r>
              <a:rPr lang="en-US" sz="2400" dirty="0" smtClean="0"/>
              <a:t>Up to $35,000. Not guaranteed. </a:t>
            </a:r>
          </a:p>
          <a:p>
            <a:pPr lvl="2"/>
            <a:endParaRPr lang="en-US" sz="2000" dirty="0" smtClean="0"/>
          </a:p>
          <a:p>
            <a:pPr lvl="2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0508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Housing First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53412"/>
            <a:ext cx="7924801" cy="3887951"/>
          </a:xfrm>
        </p:spPr>
        <p:txBody>
          <a:bodyPr lIns="91440">
            <a:normAutofit/>
          </a:bodyPr>
          <a:lstStyle/>
          <a:p>
            <a:r>
              <a:rPr lang="en-US" sz="2400" dirty="0" smtClean="0"/>
              <a:t>Permanent supportive housing, rapid re-housing, or other housing focused programs</a:t>
            </a:r>
          </a:p>
          <a:p>
            <a:r>
              <a:rPr lang="en-US" sz="2400" dirty="0" smtClean="0"/>
              <a:t>Meet the Human Service Grant program goal </a:t>
            </a:r>
          </a:p>
          <a:p>
            <a:r>
              <a:rPr lang="en-US" sz="2400" dirty="0" smtClean="0"/>
              <a:t>Same schedule </a:t>
            </a:r>
          </a:p>
          <a:p>
            <a:r>
              <a:rPr lang="en-US" sz="2400" dirty="0" smtClean="0"/>
              <a:t>Approximately </a:t>
            </a:r>
            <a:r>
              <a:rPr lang="en-US" sz="2400" dirty="0" smtClean="0"/>
              <a:t>$55,500</a:t>
            </a:r>
            <a:r>
              <a:rPr lang="en-US" sz="2400" dirty="0" smtClean="0"/>
              <a:t>. Not guaranteed. </a:t>
            </a:r>
          </a:p>
          <a:p>
            <a:r>
              <a:rPr lang="en-US" sz="2400" dirty="0" smtClean="0"/>
              <a:t>CDBG Public Service </a:t>
            </a:r>
            <a:r>
              <a:rPr lang="en-US" sz="2400" dirty="0" smtClean="0"/>
              <a:t>Award - </a:t>
            </a:r>
            <a:r>
              <a:rPr lang="en-US" sz="2400" dirty="0" smtClean="0"/>
              <a:t>Federal award compliance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3897</TotalTime>
  <Words>575</Words>
  <Application>Microsoft Office PowerPoint</Application>
  <PresentationFormat>On-screen Show (4:3)</PresentationFormat>
  <Paragraphs>89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Gill Sans MT</vt:lpstr>
      <vt:lpstr>Parcel</vt:lpstr>
      <vt:lpstr>2019  Human  Services  grant process</vt:lpstr>
      <vt:lpstr>Agenda</vt:lpstr>
      <vt:lpstr>Funds Available for Services</vt:lpstr>
      <vt:lpstr>2019 Schedule</vt:lpstr>
      <vt:lpstr>Changes &amp; notices</vt:lpstr>
      <vt:lpstr>BUDGET Example</vt:lpstr>
      <vt:lpstr>Other information</vt:lpstr>
      <vt:lpstr>Model Partnership</vt:lpstr>
      <vt:lpstr>Housing First </vt:lpstr>
      <vt:lpstr>Document Submission</vt:lpstr>
      <vt:lpstr>Human Services Commission</vt:lpstr>
    </vt:vector>
  </TitlesOfParts>
  <Company>City of Loveland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 Human Services  Grant Process</dc:title>
  <dc:creator>Darcy McClure</dc:creator>
  <cp:lastModifiedBy>hadea</cp:lastModifiedBy>
  <cp:revision>102</cp:revision>
  <cp:lastPrinted>2019-01-07T19:23:18Z</cp:lastPrinted>
  <dcterms:created xsi:type="dcterms:W3CDTF">2009-09-28T16:51:40Z</dcterms:created>
  <dcterms:modified xsi:type="dcterms:W3CDTF">2019-01-07T19:24:31Z</dcterms:modified>
</cp:coreProperties>
</file>