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7" r:id="rId2"/>
    <p:sldId id="268" r:id="rId3"/>
    <p:sldId id="277" r:id="rId4"/>
    <p:sldId id="300" r:id="rId5"/>
    <p:sldId id="278" r:id="rId6"/>
    <p:sldId id="279" r:id="rId7"/>
    <p:sldId id="280" r:id="rId8"/>
    <p:sldId id="281" r:id="rId9"/>
    <p:sldId id="282" r:id="rId10"/>
    <p:sldId id="283" r:id="rId11"/>
    <p:sldId id="302" r:id="rId12"/>
    <p:sldId id="303" r:id="rId13"/>
    <p:sldId id="284" r:id="rId14"/>
    <p:sldId id="285" r:id="rId15"/>
    <p:sldId id="286" r:id="rId16"/>
    <p:sldId id="287" r:id="rId17"/>
    <p:sldId id="288" r:id="rId18"/>
    <p:sldId id="291" r:id="rId19"/>
    <p:sldId id="292" r:id="rId20"/>
    <p:sldId id="294" r:id="rId21"/>
    <p:sldId id="295" r:id="rId22"/>
    <p:sldId id="296" r:id="rId23"/>
    <p:sldId id="298" r:id="rId24"/>
    <p:sldId id="299" r:id="rId25"/>
    <p:sldId id="265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21" autoAdjust="0"/>
    <p:restoredTop sz="94604"/>
  </p:normalViewPr>
  <p:slideViewPr>
    <p:cSldViewPr snapToGrid="0" snapToObjects="1">
      <p:cViewPr varScale="1">
        <p:scale>
          <a:sx n="109" d="100"/>
          <a:sy n="109" d="100"/>
        </p:scale>
        <p:origin x="870" y="108"/>
      </p:cViewPr>
      <p:guideLst/>
    </p:cSldViewPr>
  </p:slideViewPr>
  <p:outlineViewPr>
    <p:cViewPr>
      <p:scale>
        <a:sx n="33" d="100"/>
        <a:sy n="33" d="100"/>
      </p:scale>
      <p:origin x="0" y="-1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83950361467974"/>
          <c:y val="2.9850746268656716E-2"/>
          <c:w val="0.72819853110466459"/>
          <c:h val="0.9050910800329062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BBA-4E37-A3C1-F17578C2FE7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BBA-4E37-A3C1-F17578C2FE7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BBA-4E37-A3C1-F17578C2FE7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BBA-4E37-A3C1-F17578C2FE7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BBA-4E37-A3C1-F17578C2FE7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BBA-4E37-A3C1-F17578C2FE7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BBA-4E37-A3C1-F17578C2FE7E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DBBA-4E37-A3C1-F17578C2FE7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DBBA-4E37-A3C1-F17578C2FE7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6815-4E69-AA7A-DBD08D83FC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Sheet1!$A$33:$A$52</c:f>
              <c:strCache>
                <c:ptCount val="20"/>
                <c:pt idx="0">
                  <c:v>NWCWD</c:v>
                </c:pt>
                <c:pt idx="1">
                  <c:v>CWCWD</c:v>
                </c:pt>
                <c:pt idx="2">
                  <c:v>Johnstown</c:v>
                </c:pt>
                <c:pt idx="3">
                  <c:v>Longmont</c:v>
                </c:pt>
                <c:pt idx="4">
                  <c:v>Broomfield</c:v>
                </c:pt>
                <c:pt idx="5">
                  <c:v>Lafayette</c:v>
                </c:pt>
                <c:pt idx="6">
                  <c:v>Boulder</c:v>
                </c:pt>
                <c:pt idx="7">
                  <c:v>Loveland</c:v>
                </c:pt>
                <c:pt idx="8">
                  <c:v>2019 Loveland Proposed</c:v>
                </c:pt>
                <c:pt idx="9">
                  <c:v>Ft. Collins</c:v>
                </c:pt>
                <c:pt idx="10">
                  <c:v>Greeley</c:v>
                </c:pt>
                <c:pt idx="11">
                  <c:v>Windsor</c:v>
                </c:pt>
                <c:pt idx="12">
                  <c:v>Berthoud</c:v>
                </c:pt>
                <c:pt idx="13">
                  <c:v>LTWD</c:v>
                </c:pt>
                <c:pt idx="14">
                  <c:v>Westminster</c:v>
                </c:pt>
                <c:pt idx="15">
                  <c:v>Eaton</c:v>
                </c:pt>
                <c:pt idx="16">
                  <c:v>Left Hand</c:v>
                </c:pt>
                <c:pt idx="17">
                  <c:v>Milliken</c:v>
                </c:pt>
                <c:pt idx="18">
                  <c:v>Erie</c:v>
                </c:pt>
                <c:pt idx="19">
                  <c:v>Ft. Lupton</c:v>
                </c:pt>
              </c:strCache>
            </c:strRef>
          </c:cat>
          <c:val>
            <c:numRef>
              <c:f>Sheet1!$B$33:$B$52</c:f>
              <c:numCache>
                <c:formatCode>#,##0.00_);[Red]\(#,##0.00\)</c:formatCode>
                <c:ptCount val="20"/>
                <c:pt idx="0">
                  <c:v>24.02</c:v>
                </c:pt>
                <c:pt idx="1">
                  <c:v>25.25</c:v>
                </c:pt>
                <c:pt idx="2">
                  <c:v>27.14</c:v>
                </c:pt>
                <c:pt idx="3">
                  <c:v>31.13</c:v>
                </c:pt>
                <c:pt idx="4">
                  <c:v>32.89</c:v>
                </c:pt>
                <c:pt idx="5">
                  <c:v>34.25</c:v>
                </c:pt>
                <c:pt idx="6">
                  <c:v>35.47</c:v>
                </c:pt>
                <c:pt idx="7">
                  <c:v>36.71</c:v>
                </c:pt>
                <c:pt idx="8">
                  <c:v>36.71</c:v>
                </c:pt>
                <c:pt idx="9">
                  <c:v>38.21</c:v>
                </c:pt>
                <c:pt idx="10">
                  <c:v>43.41</c:v>
                </c:pt>
                <c:pt idx="11">
                  <c:v>44.38</c:v>
                </c:pt>
                <c:pt idx="12">
                  <c:v>45.49</c:v>
                </c:pt>
                <c:pt idx="13">
                  <c:v>46.4</c:v>
                </c:pt>
                <c:pt idx="14">
                  <c:v>50.86</c:v>
                </c:pt>
                <c:pt idx="15">
                  <c:v>54.12</c:v>
                </c:pt>
                <c:pt idx="16">
                  <c:v>56.34</c:v>
                </c:pt>
                <c:pt idx="17">
                  <c:v>62.59</c:v>
                </c:pt>
                <c:pt idx="18">
                  <c:v>63.03</c:v>
                </c:pt>
                <c:pt idx="19">
                  <c:v>64.569999999999993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BBA-4E37-A3C1-F17578C2F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587288"/>
        <c:axId val="369578664"/>
      </c:barChart>
      <c:catAx>
        <c:axId val="3695872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78664"/>
        <c:crosses val="autoZero"/>
        <c:auto val="1"/>
        <c:lblAlgn val="ctr"/>
        <c:lblOffset val="100"/>
        <c:noMultiLvlLbl val="0"/>
      </c:catAx>
      <c:valAx>
        <c:axId val="369578664"/>
        <c:scaling>
          <c:orientation val="minMax"/>
          <c:max val="70"/>
        </c:scaling>
        <c:delete val="0"/>
        <c:axPos val="b"/>
        <c:majorGridlines/>
        <c:numFmt formatCode="#,##0.00_);[Red]\(#,##0.00\)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87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336608366432071"/>
          <c:y val="2.7777777777777776E-2"/>
          <c:w val="0.72087067103337743"/>
          <c:h val="0.903653066094010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solidFill>
                <a:schemeClr val="accent2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D70-44DE-8DB8-492F44F0399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D70-44DE-8DB8-492F44F0399C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D70-44DE-8DB8-492F44F0399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D70-44DE-8DB8-492F44F0399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D70-44DE-8DB8-492F44F0399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341-4BF4-8AB9-49DB9A7343C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6588-4B65-98F5-7C2B90ADB0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Sheet1!$A$55:$A$74</c:f>
              <c:strCache>
                <c:ptCount val="20"/>
                <c:pt idx="0">
                  <c:v>CWCWD</c:v>
                </c:pt>
                <c:pt idx="1">
                  <c:v>NWCWD</c:v>
                </c:pt>
                <c:pt idx="2">
                  <c:v>Johnstown</c:v>
                </c:pt>
                <c:pt idx="3">
                  <c:v>Loveland</c:v>
                </c:pt>
                <c:pt idx="4">
                  <c:v>Ft. Collins</c:v>
                </c:pt>
                <c:pt idx="5">
                  <c:v>Longmont</c:v>
                </c:pt>
                <c:pt idx="6">
                  <c:v>Lafayette</c:v>
                </c:pt>
                <c:pt idx="7">
                  <c:v>Broomfield</c:v>
                </c:pt>
                <c:pt idx="8">
                  <c:v>Boulder</c:v>
                </c:pt>
                <c:pt idx="9">
                  <c:v>2019 Loveland Proposed</c:v>
                </c:pt>
                <c:pt idx="10">
                  <c:v>LTWD</c:v>
                </c:pt>
                <c:pt idx="11">
                  <c:v>Windsor</c:v>
                </c:pt>
                <c:pt idx="12">
                  <c:v>Greeley</c:v>
                </c:pt>
                <c:pt idx="13">
                  <c:v>Berthoud</c:v>
                </c:pt>
                <c:pt idx="14">
                  <c:v>Milliken</c:v>
                </c:pt>
                <c:pt idx="15">
                  <c:v>Left Hand</c:v>
                </c:pt>
                <c:pt idx="16">
                  <c:v>Eaton</c:v>
                </c:pt>
                <c:pt idx="17">
                  <c:v>Ft. Lupton</c:v>
                </c:pt>
                <c:pt idx="18">
                  <c:v>Westminster</c:v>
                </c:pt>
                <c:pt idx="19">
                  <c:v>Erie</c:v>
                </c:pt>
              </c:strCache>
            </c:strRef>
          </c:cat>
          <c:val>
            <c:numRef>
              <c:f>Sheet1!$B$55:$B$74</c:f>
              <c:numCache>
                <c:formatCode>#,##0.00_);[Red]\(#,##0.00\)</c:formatCode>
                <c:ptCount val="20"/>
                <c:pt idx="0">
                  <c:v>34.979999999999997</c:v>
                </c:pt>
                <c:pt idx="1">
                  <c:v>43.43</c:v>
                </c:pt>
                <c:pt idx="2">
                  <c:v>51.63</c:v>
                </c:pt>
                <c:pt idx="3">
                  <c:v>52.76</c:v>
                </c:pt>
                <c:pt idx="4">
                  <c:v>53.3</c:v>
                </c:pt>
                <c:pt idx="5">
                  <c:v>53.77</c:v>
                </c:pt>
                <c:pt idx="6">
                  <c:v>54.2</c:v>
                </c:pt>
                <c:pt idx="7">
                  <c:v>54.75</c:v>
                </c:pt>
                <c:pt idx="8">
                  <c:v>59.69</c:v>
                </c:pt>
                <c:pt idx="9">
                  <c:v>62</c:v>
                </c:pt>
                <c:pt idx="10">
                  <c:v>62.95</c:v>
                </c:pt>
                <c:pt idx="11">
                  <c:v>68.27</c:v>
                </c:pt>
                <c:pt idx="12">
                  <c:v>68.989999999999995</c:v>
                </c:pt>
                <c:pt idx="13">
                  <c:v>69.38</c:v>
                </c:pt>
                <c:pt idx="14">
                  <c:v>84.95</c:v>
                </c:pt>
                <c:pt idx="15">
                  <c:v>86.3</c:v>
                </c:pt>
                <c:pt idx="16">
                  <c:v>88.04</c:v>
                </c:pt>
                <c:pt idx="17">
                  <c:v>92.2</c:v>
                </c:pt>
                <c:pt idx="18">
                  <c:v>107.94</c:v>
                </c:pt>
                <c:pt idx="19">
                  <c:v>121.8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70-44DE-8DB8-492F44F03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583368"/>
        <c:axId val="369582976"/>
      </c:barChart>
      <c:catAx>
        <c:axId val="369583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82976"/>
        <c:crosses val="autoZero"/>
        <c:auto val="1"/>
        <c:lblAlgn val="ctr"/>
        <c:lblOffset val="100"/>
        <c:noMultiLvlLbl val="0"/>
      </c:catAx>
      <c:valAx>
        <c:axId val="369582976"/>
        <c:scaling>
          <c:orientation val="minMax"/>
        </c:scaling>
        <c:delete val="0"/>
        <c:axPos val="b"/>
        <c:majorGridlines/>
        <c:numFmt formatCode="#,##0.00_);[Red]\(#,##0.00\)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83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336608366432071"/>
          <c:y val="2.7777777777777776E-2"/>
          <c:w val="0.72087067103337743"/>
          <c:h val="0.903653066094010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DA6-4CE6-9E13-7E4DFCF061A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DA6-4CE6-9E13-7E4DFCF061A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DA6-4CE6-9E13-7E4DFCF061A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6DA6-4CE6-9E13-7E4DFCF061A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C042-46DC-A7A0-1C0786BA51A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6DA6-4CE6-9E13-7E4DFCF061A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99E-461D-A905-599C49CB17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Sheet1!$A$93:$A$111</c:f>
              <c:strCache>
                <c:ptCount val="19"/>
                <c:pt idx="0">
                  <c:v>Greeley</c:v>
                </c:pt>
                <c:pt idx="1">
                  <c:v>Windsor</c:v>
                </c:pt>
                <c:pt idx="2">
                  <c:v>Johnstown</c:v>
                </c:pt>
                <c:pt idx="3">
                  <c:v>Broomfield</c:v>
                </c:pt>
                <c:pt idx="4">
                  <c:v>Eaton</c:v>
                </c:pt>
                <c:pt idx="5">
                  <c:v>Severance</c:v>
                </c:pt>
                <c:pt idx="6">
                  <c:v>St Vrain</c:v>
                </c:pt>
                <c:pt idx="7">
                  <c:v>Westminster</c:v>
                </c:pt>
                <c:pt idx="8">
                  <c:v>Loveland</c:v>
                </c:pt>
                <c:pt idx="9">
                  <c:v>2019 Loveland Proposed</c:v>
                </c:pt>
                <c:pt idx="10">
                  <c:v>Longmont</c:v>
                </c:pt>
                <c:pt idx="11">
                  <c:v>Lafayette</c:v>
                </c:pt>
                <c:pt idx="12">
                  <c:v>Boulder</c:v>
                </c:pt>
                <c:pt idx="13">
                  <c:v>Ft. Collins</c:v>
                </c:pt>
                <c:pt idx="14">
                  <c:v>Ft. Lupton</c:v>
                </c:pt>
                <c:pt idx="15">
                  <c:v>Mead</c:v>
                </c:pt>
                <c:pt idx="16">
                  <c:v>Milliken</c:v>
                </c:pt>
                <c:pt idx="17">
                  <c:v>Erie</c:v>
                </c:pt>
                <c:pt idx="18">
                  <c:v>Berthoud</c:v>
                </c:pt>
              </c:strCache>
            </c:strRef>
          </c:cat>
          <c:val>
            <c:numRef>
              <c:f>Sheet1!$B$93:$B$111</c:f>
              <c:numCache>
                <c:formatCode>#,##0.00_);[Red]\(#,##0.00\)</c:formatCode>
                <c:ptCount val="19"/>
                <c:pt idx="0">
                  <c:v>18.96</c:v>
                </c:pt>
                <c:pt idx="1">
                  <c:v>20</c:v>
                </c:pt>
                <c:pt idx="2">
                  <c:v>25.25</c:v>
                </c:pt>
                <c:pt idx="3">
                  <c:v>25.52</c:v>
                </c:pt>
                <c:pt idx="4">
                  <c:v>26.5</c:v>
                </c:pt>
                <c:pt idx="5">
                  <c:v>27</c:v>
                </c:pt>
                <c:pt idx="6">
                  <c:v>28</c:v>
                </c:pt>
                <c:pt idx="7">
                  <c:v>28.57</c:v>
                </c:pt>
                <c:pt idx="8">
                  <c:v>28.95</c:v>
                </c:pt>
                <c:pt idx="9">
                  <c:v>30.53</c:v>
                </c:pt>
                <c:pt idx="10">
                  <c:v>30.65</c:v>
                </c:pt>
                <c:pt idx="11">
                  <c:v>31.97</c:v>
                </c:pt>
                <c:pt idx="12">
                  <c:v>32.81</c:v>
                </c:pt>
                <c:pt idx="13">
                  <c:v>32.99</c:v>
                </c:pt>
                <c:pt idx="14">
                  <c:v>35.049999999999997</c:v>
                </c:pt>
                <c:pt idx="15">
                  <c:v>40.200000000000003</c:v>
                </c:pt>
                <c:pt idx="16">
                  <c:v>44.4</c:v>
                </c:pt>
                <c:pt idx="17">
                  <c:v>46.84</c:v>
                </c:pt>
                <c:pt idx="18">
                  <c:v>48.24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A6-4CE6-9E13-7E4DFCF06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581800"/>
        <c:axId val="369590032"/>
      </c:barChart>
      <c:catAx>
        <c:axId val="3695818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90032"/>
        <c:crosses val="autoZero"/>
        <c:auto val="1"/>
        <c:lblAlgn val="ctr"/>
        <c:lblOffset val="100"/>
        <c:noMultiLvlLbl val="0"/>
      </c:catAx>
      <c:valAx>
        <c:axId val="369590032"/>
        <c:scaling>
          <c:orientation val="minMax"/>
        </c:scaling>
        <c:delete val="0"/>
        <c:axPos val="b"/>
        <c:majorGridlines/>
        <c:numFmt formatCode="#,##0.00_);[Red]\(#,##0.00\)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81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336608366432071"/>
          <c:y val="2.7777777777777776E-2"/>
          <c:w val="0.72087067103337743"/>
          <c:h val="0.903653066094010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DC5-499E-A51D-AB336F630EC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DC5-499E-A51D-AB336F630EC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DC5-499E-A51D-AB336F630EC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DC5-499E-A51D-AB336F630EC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DC5-499E-A51D-AB336F630ECF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DC5-499E-A51D-AB336F630ECF}"/>
              </c:ext>
            </c:extLst>
          </c:dPt>
          <c:dPt>
            <c:idx val="1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8-A792-4325-989E-80C72ADD43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Sheet1!$A$124:$A$142</c:f>
              <c:strCache>
                <c:ptCount val="19"/>
                <c:pt idx="0">
                  <c:v>Eaton</c:v>
                </c:pt>
                <c:pt idx="1">
                  <c:v>Windsor</c:v>
                </c:pt>
                <c:pt idx="2">
                  <c:v>St Vrain</c:v>
                </c:pt>
                <c:pt idx="3">
                  <c:v>Severance</c:v>
                </c:pt>
                <c:pt idx="4">
                  <c:v>Johnstown</c:v>
                </c:pt>
                <c:pt idx="5">
                  <c:v>Ft. Collins</c:v>
                </c:pt>
                <c:pt idx="6">
                  <c:v>Broomfield</c:v>
                </c:pt>
                <c:pt idx="7">
                  <c:v>Greeley</c:v>
                </c:pt>
                <c:pt idx="8">
                  <c:v>Loveland</c:v>
                </c:pt>
                <c:pt idx="9">
                  <c:v>Lafayette</c:v>
                </c:pt>
                <c:pt idx="10">
                  <c:v>Milliken</c:v>
                </c:pt>
                <c:pt idx="11">
                  <c:v>2019 Loveland Proposed</c:v>
                </c:pt>
                <c:pt idx="12">
                  <c:v>Longmont</c:v>
                </c:pt>
                <c:pt idx="13">
                  <c:v>Ft. Lupton</c:v>
                </c:pt>
                <c:pt idx="14">
                  <c:v>Boulder</c:v>
                </c:pt>
                <c:pt idx="15">
                  <c:v>Westminster</c:v>
                </c:pt>
                <c:pt idx="16">
                  <c:v>Berthoud</c:v>
                </c:pt>
                <c:pt idx="17">
                  <c:v>Erie</c:v>
                </c:pt>
                <c:pt idx="18">
                  <c:v>Mead</c:v>
                </c:pt>
              </c:strCache>
            </c:strRef>
          </c:cat>
          <c:val>
            <c:numRef>
              <c:f>Sheet1!$B$124:$B$142</c:f>
              <c:numCache>
                <c:formatCode>#,##0.00_);[Red]\(#,##0.00\)</c:formatCode>
                <c:ptCount val="19"/>
                <c:pt idx="0">
                  <c:v>26.5</c:v>
                </c:pt>
                <c:pt idx="1">
                  <c:v>37.42</c:v>
                </c:pt>
                <c:pt idx="2">
                  <c:v>42</c:v>
                </c:pt>
                <c:pt idx="3">
                  <c:v>45.9</c:v>
                </c:pt>
                <c:pt idx="4">
                  <c:v>48.12</c:v>
                </c:pt>
                <c:pt idx="5">
                  <c:v>49.51</c:v>
                </c:pt>
                <c:pt idx="6">
                  <c:v>50.04</c:v>
                </c:pt>
                <c:pt idx="7">
                  <c:v>56.64</c:v>
                </c:pt>
                <c:pt idx="8">
                  <c:v>63.01</c:v>
                </c:pt>
                <c:pt idx="9">
                  <c:v>66.709999999999994</c:v>
                </c:pt>
                <c:pt idx="10">
                  <c:v>66.900000000000006</c:v>
                </c:pt>
                <c:pt idx="11">
                  <c:v>69.22</c:v>
                </c:pt>
                <c:pt idx="12">
                  <c:v>69.42</c:v>
                </c:pt>
                <c:pt idx="13">
                  <c:v>74.430000000000007</c:v>
                </c:pt>
                <c:pt idx="14">
                  <c:v>75.63</c:v>
                </c:pt>
                <c:pt idx="15">
                  <c:v>80.92</c:v>
                </c:pt>
                <c:pt idx="16">
                  <c:v>93.76</c:v>
                </c:pt>
                <c:pt idx="17">
                  <c:v>108.34</c:v>
                </c:pt>
                <c:pt idx="18">
                  <c:v>151.18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C5-499E-A51D-AB336F630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585328"/>
        <c:axId val="369588072"/>
      </c:barChart>
      <c:catAx>
        <c:axId val="3695853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88072"/>
        <c:crosses val="autoZero"/>
        <c:auto val="1"/>
        <c:lblAlgn val="ctr"/>
        <c:lblOffset val="100"/>
        <c:noMultiLvlLbl val="0"/>
      </c:catAx>
      <c:valAx>
        <c:axId val="369588072"/>
        <c:scaling>
          <c:orientation val="minMax"/>
        </c:scaling>
        <c:delete val="0"/>
        <c:axPos val="b"/>
        <c:majorGridlines/>
        <c:numFmt formatCode="#,##0.00_);[Red]\(#,##0.00\)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585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CAMU Residential Survey</a:t>
            </a:r>
          </a:p>
          <a:p>
            <a:pPr>
              <a:defRPr/>
            </a:pPr>
            <a:r>
              <a:rPr lang="en-US" dirty="0"/>
              <a:t>July </a:t>
            </a:r>
            <a:r>
              <a:rPr lang="en-US" dirty="0" smtClean="0"/>
              <a:t>2018 </a:t>
            </a:r>
            <a:r>
              <a:rPr lang="en-US" baseline="0" dirty="0"/>
              <a:t>- Cost of 700 kWh</a:t>
            </a:r>
            <a:endParaRPr lang="en-US" dirty="0"/>
          </a:p>
        </c:rich>
      </c:tx>
      <c:layout>
        <c:manualLayout>
          <c:xMode val="edge"/>
          <c:yMode val="edge"/>
          <c:x val="0.37707987666517367"/>
          <c:y val="1.76991150442477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3803108699596099E-2"/>
          <c:y val="0.12596365719771754"/>
          <c:w val="0.90919411249854809"/>
          <c:h val="0.66079731184044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 Graph'!$F$54</c:f>
              <c:strCache>
                <c:ptCount val="1"/>
                <c:pt idx="0">
                  <c:v>Utility Name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000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06F-472B-94FA-CB46A3E3039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06F-472B-94FA-CB46A3E3039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06F-472B-94FA-CB46A3E3039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06F-472B-94FA-CB46A3E3039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06F-472B-94FA-CB46A3E3039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06F-472B-94FA-CB46A3E3039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06F-472B-94FA-CB46A3E30399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06F-472B-94FA-CB46A3E30399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006F-472B-94FA-CB46A3E3039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06F-472B-94FA-CB46A3E3039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06F-472B-94FA-CB46A3E3039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06F-472B-94FA-CB46A3E3039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06F-472B-94FA-CB46A3E3039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006F-472B-94FA-CB46A3E3039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006F-472B-94FA-CB46A3E30399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006F-472B-94FA-CB46A3E30399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006F-472B-94FA-CB46A3E30399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006F-472B-94FA-CB46A3E3039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006F-472B-94FA-CB46A3E30399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006F-472B-94FA-CB46A3E30399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006F-472B-94FA-CB46A3E3039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006F-472B-94FA-CB46A3E30399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006F-472B-94FA-CB46A3E3039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06F-472B-94FA-CB46A3E3039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006F-472B-94FA-CB46A3E30399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006F-472B-94FA-CB46A3E30399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006F-472B-94FA-CB46A3E30399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006F-472B-94FA-CB46A3E30399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006F-472B-94FA-CB46A3E30399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006F-472B-94FA-CB46A3E30399}"/>
              </c:ext>
            </c:extLst>
          </c:dPt>
          <c:dPt>
            <c:idx val="3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B-BF00-49F9-8297-29D4A9E8BF1F}"/>
              </c:ext>
            </c:extLst>
          </c:dPt>
          <c:dPt>
            <c:idx val="3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006F-472B-94FA-CB46A3E30399}"/>
              </c:ext>
            </c:extLst>
          </c:dPt>
          <c:dPt>
            <c:idx val="3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006F-472B-94FA-CB46A3E30399}"/>
              </c:ext>
            </c:extLst>
          </c:dPt>
          <c:dPt>
            <c:idx val="3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006F-472B-94FA-CB46A3E30399}"/>
              </c:ext>
            </c:extLst>
          </c:dPt>
          <c:dPt>
            <c:idx val="35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006F-472B-94FA-CB46A3E30399}"/>
              </c:ext>
            </c:extLst>
          </c:dPt>
          <c:dPt>
            <c:idx val="3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006F-472B-94FA-CB46A3E30399}"/>
              </c:ext>
            </c:extLst>
          </c:dPt>
          <c:dPt>
            <c:idx val="3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006F-472B-94FA-CB46A3E30399}"/>
              </c:ext>
            </c:extLst>
          </c:dPt>
          <c:dPt>
            <c:idx val="3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006F-472B-94FA-CB46A3E30399}"/>
              </c:ext>
            </c:extLst>
          </c:dPt>
          <c:dPt>
            <c:idx val="39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006F-472B-94FA-CB46A3E30399}"/>
              </c:ext>
            </c:extLst>
          </c:dPt>
          <c:dPt>
            <c:idx val="4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F-006F-472B-94FA-CB46A3E30399}"/>
              </c:ext>
            </c:extLst>
          </c:dPt>
          <c:dPt>
            <c:idx val="4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006F-472B-94FA-CB46A3E30399}"/>
              </c:ext>
            </c:extLst>
          </c:dPt>
          <c:dPt>
            <c:idx val="4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3-006F-472B-94FA-CB46A3E30399}"/>
              </c:ext>
            </c:extLst>
          </c:dPt>
          <c:dPt>
            <c:idx val="4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5-006F-472B-94FA-CB46A3E30399}"/>
              </c:ext>
            </c:extLst>
          </c:dPt>
          <c:dPt>
            <c:idx val="4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7-006F-472B-94FA-CB46A3E30399}"/>
              </c:ext>
            </c:extLst>
          </c:dPt>
          <c:dPt>
            <c:idx val="45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9-006F-472B-94FA-CB46A3E30399}"/>
              </c:ext>
            </c:extLst>
          </c:dPt>
          <c:dPt>
            <c:idx val="4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B-006F-472B-94FA-CB46A3E30399}"/>
              </c:ext>
            </c:extLst>
          </c:dPt>
          <c:dPt>
            <c:idx val="4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D-006F-472B-94FA-CB46A3E30399}"/>
              </c:ext>
            </c:extLst>
          </c:dPt>
          <c:dPt>
            <c:idx val="4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F-006F-472B-94FA-CB46A3E30399}"/>
              </c:ext>
            </c:extLst>
          </c:dPt>
          <c:dPt>
            <c:idx val="49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1-006F-472B-94FA-CB46A3E30399}"/>
              </c:ext>
            </c:extLst>
          </c:dPt>
          <c:dPt>
            <c:idx val="5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3-006F-472B-94FA-CB46A3E30399}"/>
              </c:ext>
            </c:extLst>
          </c:dPt>
          <c:dPt>
            <c:idx val="5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5-006F-472B-94FA-CB46A3E30399}"/>
              </c:ext>
            </c:extLst>
          </c:dPt>
          <c:dPt>
            <c:idx val="5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7-006F-472B-94FA-CB46A3E30399}"/>
              </c:ext>
            </c:extLst>
          </c:dPt>
          <c:dPt>
            <c:idx val="5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9-006F-472B-94FA-CB46A3E30399}"/>
              </c:ext>
            </c:extLst>
          </c:dPt>
          <c:dPt>
            <c:idx val="5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B-006F-472B-94FA-CB46A3E30399}"/>
              </c:ext>
            </c:extLst>
          </c:dPt>
          <c:dPt>
            <c:idx val="55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D-006F-472B-94FA-CB46A3E30399}"/>
              </c:ext>
            </c:extLst>
          </c:dPt>
          <c:dPt>
            <c:idx val="5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F-006F-472B-94FA-CB46A3E30399}"/>
              </c:ext>
            </c:extLst>
          </c:dPt>
          <c:dPt>
            <c:idx val="5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1-006F-472B-94FA-CB46A3E30399}"/>
              </c:ext>
            </c:extLst>
          </c:dPt>
          <c:dPt>
            <c:idx val="5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53-006F-472B-94FA-CB46A3E30399}"/>
              </c:ext>
            </c:extLst>
          </c:dPt>
          <c:dPt>
            <c:idx val="59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5-006F-472B-94FA-CB46A3E30399}"/>
              </c:ext>
            </c:extLst>
          </c:dPt>
          <c:dPt>
            <c:idx val="6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7-006F-472B-94FA-CB46A3E30399}"/>
              </c:ext>
            </c:extLst>
          </c:dPt>
          <c:dPt>
            <c:idx val="6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9-006F-472B-94FA-CB46A3E303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'Res Graph'!$F$55:$F$116</c:f>
              <c:strCache>
                <c:ptCount val="9"/>
                <c:pt idx="8">
                  <c:v>LOVELAND</c:v>
                </c:pt>
              </c:strCache>
            </c:strRef>
          </c:cat>
          <c:val>
            <c:numRef>
              <c:f>'Res Graph'!$G$55:$G$116</c:f>
              <c:numCache>
                <c:formatCode>#,##0.00_);[Red]\(#,##0.00\)</c:formatCode>
                <c:ptCount val="62"/>
                <c:pt idx="1">
                  <c:v>63.43</c:v>
                </c:pt>
                <c:pt idx="2">
                  <c:v>65.25</c:v>
                </c:pt>
                <c:pt idx="3">
                  <c:v>69.72</c:v>
                </c:pt>
                <c:pt idx="4">
                  <c:v>75.069999999999993</c:v>
                </c:pt>
                <c:pt idx="5">
                  <c:v>76.75</c:v>
                </c:pt>
                <c:pt idx="6">
                  <c:v>76.97</c:v>
                </c:pt>
                <c:pt idx="7">
                  <c:v>80.95</c:v>
                </c:pt>
                <c:pt idx="8">
                  <c:v>82.17</c:v>
                </c:pt>
                <c:pt idx="9">
                  <c:v>82.35</c:v>
                </c:pt>
                <c:pt idx="10">
                  <c:v>84.79</c:v>
                </c:pt>
                <c:pt idx="11">
                  <c:v>85.62</c:v>
                </c:pt>
                <c:pt idx="12">
                  <c:v>87.13</c:v>
                </c:pt>
                <c:pt idx="13">
                  <c:v>102.25</c:v>
                </c:pt>
                <c:pt idx="14">
                  <c:v>106.85</c:v>
                </c:pt>
                <c:pt idx="15">
                  <c:v>108.46</c:v>
                </c:pt>
                <c:pt idx="16">
                  <c:v>111</c:v>
                </c:pt>
                <c:pt idx="17">
                  <c:v>111.07</c:v>
                </c:pt>
                <c:pt idx="18">
                  <c:v>111.7</c:v>
                </c:pt>
                <c:pt idx="19">
                  <c:v>113.2</c:v>
                </c:pt>
                <c:pt idx="20">
                  <c:v>124.63</c:v>
                </c:pt>
                <c:pt idx="21">
                  <c:v>126.63</c:v>
                </c:pt>
                <c:pt idx="31">
                  <c:v>68.55</c:v>
                </c:pt>
                <c:pt idx="32">
                  <c:v>88.69</c:v>
                </c:pt>
                <c:pt idx="33">
                  <c:v>90.27</c:v>
                </c:pt>
                <c:pt idx="34">
                  <c:v>94.32</c:v>
                </c:pt>
                <c:pt idx="35">
                  <c:v>96.17</c:v>
                </c:pt>
                <c:pt idx="36">
                  <c:v>97.54</c:v>
                </c:pt>
                <c:pt idx="37">
                  <c:v>100.13</c:v>
                </c:pt>
                <c:pt idx="38">
                  <c:v>100.65</c:v>
                </c:pt>
                <c:pt idx="39">
                  <c:v>100.94</c:v>
                </c:pt>
                <c:pt idx="40">
                  <c:v>102.03</c:v>
                </c:pt>
                <c:pt idx="41">
                  <c:v>105.3</c:v>
                </c:pt>
                <c:pt idx="42">
                  <c:v>105.42</c:v>
                </c:pt>
                <c:pt idx="43">
                  <c:v>105.42</c:v>
                </c:pt>
                <c:pt idx="44">
                  <c:v>109.41999999999999</c:v>
                </c:pt>
                <c:pt idx="45">
                  <c:v>110.3</c:v>
                </c:pt>
                <c:pt idx="46">
                  <c:v>110.69</c:v>
                </c:pt>
                <c:pt idx="47">
                  <c:v>112.36</c:v>
                </c:pt>
                <c:pt idx="48">
                  <c:v>114.21</c:v>
                </c:pt>
                <c:pt idx="49">
                  <c:v>117.12</c:v>
                </c:pt>
                <c:pt idx="50">
                  <c:v>118.39429999999999</c:v>
                </c:pt>
                <c:pt idx="51">
                  <c:v>120.1</c:v>
                </c:pt>
                <c:pt idx="52">
                  <c:v>127.75</c:v>
                </c:pt>
                <c:pt idx="53">
                  <c:v>129.44</c:v>
                </c:pt>
                <c:pt idx="54">
                  <c:v>139.88</c:v>
                </c:pt>
                <c:pt idx="58">
                  <c:v>82.65</c:v>
                </c:pt>
                <c:pt idx="59">
                  <c:v>116.34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006F-472B-94FA-CB46A3E30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44683776"/>
        <c:axId val="447013248"/>
      </c:barChart>
      <c:catAx>
        <c:axId val="44468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47013248"/>
        <c:crosses val="autoZero"/>
        <c:auto val="1"/>
        <c:lblAlgn val="ctr"/>
        <c:lblOffset val="100"/>
        <c:noMultiLvlLbl val="0"/>
      </c:catAx>
      <c:valAx>
        <c:axId val="447013248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4468377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CAMU Small</a:t>
            </a:r>
            <a:r>
              <a:rPr lang="en-US" baseline="0"/>
              <a:t> Commercial</a:t>
            </a:r>
            <a:r>
              <a:rPr lang="en-US"/>
              <a:t> Survey</a:t>
            </a:r>
          </a:p>
          <a:p>
            <a:pPr>
              <a:defRPr/>
            </a:pPr>
            <a:r>
              <a:rPr lang="en-US"/>
              <a:t>July</a:t>
            </a:r>
            <a:r>
              <a:rPr lang="en-US" baseline="0"/>
              <a:t> 2017 - Cost of 2,000 kWh + 10 kW</a:t>
            </a:r>
            <a:endParaRPr lang="en-US"/>
          </a:p>
        </c:rich>
      </c:tx>
      <c:layout>
        <c:manualLayout>
          <c:xMode val="edge"/>
          <c:yMode val="edge"/>
          <c:x val="0.30307431906146193"/>
          <c:y val="1.76991150442477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3803108699596099E-2"/>
          <c:y val="0.12596365719771754"/>
          <c:w val="0.90919411249854809"/>
          <c:h val="0.66079731184044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'SmCom Graph'!$F$45</c:f>
              <c:strCache>
                <c:ptCount val="1"/>
                <c:pt idx="0">
                  <c:v>Utility Name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000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46A-4E29-AE1D-01697B59CDB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46A-4E29-AE1D-01697B59CDB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46A-4E29-AE1D-01697B59CDB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46A-4E29-AE1D-01697B59CDB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46A-4E29-AE1D-01697B59CDB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46A-4E29-AE1D-01697B59CDBA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46A-4E29-AE1D-01697B59CDBA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46A-4E29-AE1D-01697B59CDB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46A-4E29-AE1D-01697B59CDB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46A-4E29-AE1D-01697B59CDBA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46A-4E29-AE1D-01697B59CDBA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946A-4E29-AE1D-01697B59CDBA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46A-4E29-AE1D-01697B59CDBA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46A-4E29-AE1D-01697B59CDB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46A-4E29-AE1D-01697B59CDBA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46A-4E29-AE1D-01697B59CDB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46A-4E29-AE1D-01697B59CDBA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46A-4E29-AE1D-01697B59CDBA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46A-4E29-AE1D-01697B59CD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46A-4E29-AE1D-01697B59CDBA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946A-4E29-AE1D-01697B59CDBA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46A-4E29-AE1D-01697B59CDBA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946A-4E29-AE1D-01697B59CDBA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946A-4E29-AE1D-01697B59CDBA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946A-4E29-AE1D-01697B59CDBA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946A-4E29-AE1D-01697B59CDBA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946A-4E29-AE1D-01697B59CDBA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946A-4E29-AE1D-01697B59CDBA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946A-4E29-AE1D-01697B59CDBA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946A-4E29-AE1D-01697B59CDBA}"/>
              </c:ext>
            </c:extLst>
          </c:dPt>
          <c:dPt>
            <c:idx val="3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B-89C6-494A-BE65-FDF256DE2BF0}"/>
              </c:ext>
            </c:extLst>
          </c:dPt>
          <c:dPt>
            <c:idx val="3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946A-4E29-AE1D-01697B59CDBA}"/>
              </c:ext>
            </c:extLst>
          </c:dPt>
          <c:dPt>
            <c:idx val="3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946A-4E29-AE1D-01697B59CDBA}"/>
              </c:ext>
            </c:extLst>
          </c:dPt>
          <c:dPt>
            <c:idx val="3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946A-4E29-AE1D-01697B59CDBA}"/>
              </c:ext>
            </c:extLst>
          </c:dPt>
          <c:dPt>
            <c:idx val="35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946A-4E29-AE1D-01697B59CDBA}"/>
              </c:ext>
            </c:extLst>
          </c:dPt>
          <c:dPt>
            <c:idx val="3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946A-4E29-AE1D-01697B59CDBA}"/>
              </c:ext>
            </c:extLst>
          </c:dPt>
          <c:dPt>
            <c:idx val="3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946A-4E29-AE1D-01697B59CDBA}"/>
              </c:ext>
            </c:extLst>
          </c:dPt>
          <c:dPt>
            <c:idx val="3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946A-4E29-AE1D-01697B59CDBA}"/>
              </c:ext>
            </c:extLst>
          </c:dPt>
          <c:dPt>
            <c:idx val="39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946A-4E29-AE1D-01697B59CDBA}"/>
              </c:ext>
            </c:extLst>
          </c:dPt>
          <c:dPt>
            <c:idx val="4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F-946A-4E29-AE1D-01697B59CDBA}"/>
              </c:ext>
            </c:extLst>
          </c:dPt>
          <c:dPt>
            <c:idx val="4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946A-4E29-AE1D-01697B59CDBA}"/>
              </c:ext>
            </c:extLst>
          </c:dPt>
          <c:dPt>
            <c:idx val="4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3-946A-4E29-AE1D-01697B59CDBA}"/>
              </c:ext>
            </c:extLst>
          </c:dPt>
          <c:dPt>
            <c:idx val="4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5-946A-4E29-AE1D-01697B59CDBA}"/>
              </c:ext>
            </c:extLst>
          </c:dPt>
          <c:dPt>
            <c:idx val="4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7-946A-4E29-AE1D-01697B59CDBA}"/>
              </c:ext>
            </c:extLst>
          </c:dPt>
          <c:dPt>
            <c:idx val="45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9-946A-4E29-AE1D-01697B59CDBA}"/>
              </c:ext>
            </c:extLst>
          </c:dPt>
          <c:dPt>
            <c:idx val="4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B-946A-4E29-AE1D-01697B59CDBA}"/>
              </c:ext>
            </c:extLst>
          </c:dPt>
          <c:dPt>
            <c:idx val="4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D-946A-4E29-AE1D-01697B59CDBA}"/>
              </c:ext>
            </c:extLst>
          </c:dPt>
          <c:dPt>
            <c:idx val="4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F-946A-4E29-AE1D-01697B59CDBA}"/>
              </c:ext>
            </c:extLst>
          </c:dPt>
          <c:dPt>
            <c:idx val="49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1-946A-4E29-AE1D-01697B59CDBA}"/>
              </c:ext>
            </c:extLst>
          </c:dPt>
          <c:dPt>
            <c:idx val="5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3-946A-4E29-AE1D-01697B59CDBA}"/>
              </c:ext>
            </c:extLst>
          </c:dPt>
          <c:dPt>
            <c:idx val="5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5-946A-4E29-AE1D-01697B59CDBA}"/>
              </c:ext>
            </c:extLst>
          </c:dPt>
          <c:dPt>
            <c:idx val="5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7-946A-4E29-AE1D-01697B59CDBA}"/>
              </c:ext>
            </c:extLst>
          </c:dPt>
          <c:dPt>
            <c:idx val="5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9-946A-4E29-AE1D-01697B59CDBA}"/>
              </c:ext>
            </c:extLst>
          </c:dPt>
          <c:dPt>
            <c:idx val="5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B-946A-4E29-AE1D-01697B59CDBA}"/>
              </c:ext>
            </c:extLst>
          </c:dPt>
          <c:dPt>
            <c:idx val="55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D-946A-4E29-AE1D-01697B59CDBA}"/>
              </c:ext>
            </c:extLst>
          </c:dPt>
          <c:dPt>
            <c:idx val="5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F-946A-4E29-AE1D-01697B59CDBA}"/>
              </c:ext>
            </c:extLst>
          </c:dPt>
          <c:dPt>
            <c:idx val="5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1-946A-4E29-AE1D-01697B59CDBA}"/>
              </c:ext>
            </c:extLst>
          </c:dPt>
          <c:dPt>
            <c:idx val="58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3-946A-4E29-AE1D-01697B59CDBA}"/>
              </c:ext>
            </c:extLst>
          </c:dPt>
          <c:dPt>
            <c:idx val="59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5-946A-4E29-AE1D-01697B59CDBA}"/>
              </c:ext>
            </c:extLst>
          </c:dPt>
          <c:dPt>
            <c:idx val="60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7-946A-4E29-AE1D-01697B59CDBA}"/>
              </c:ext>
            </c:extLst>
          </c:dPt>
          <c:dPt>
            <c:idx val="6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59-946A-4E29-AE1D-01697B59CD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'SmCom Graph'!$F$46:$F$107</c:f>
              <c:strCache>
                <c:ptCount val="60"/>
                <c:pt idx="1">
                  <c:v>FORT MORGAN</c:v>
                </c:pt>
                <c:pt idx="2">
                  <c:v>LONGMONT</c:v>
                </c:pt>
                <c:pt idx="3">
                  <c:v>GUNNISON</c:v>
                </c:pt>
                <c:pt idx="4">
                  <c:v>FOUNTAIN</c:v>
                </c:pt>
                <c:pt idx="5">
                  <c:v>COLORADO SPRINGS</c:v>
                </c:pt>
                <c:pt idx="6">
                  <c:v>FORT COLLINS</c:v>
                </c:pt>
                <c:pt idx="7">
                  <c:v>OAK CREEK</c:v>
                </c:pt>
                <c:pt idx="8">
                  <c:v>ASPEN</c:v>
                </c:pt>
                <c:pt idx="9">
                  <c:v>GLENWOOD SPRINGS</c:v>
                </c:pt>
                <c:pt idx="10">
                  <c:v>WRAY</c:v>
                </c:pt>
                <c:pt idx="11">
                  <c:v>JULESBURG</c:v>
                </c:pt>
                <c:pt idx="12">
                  <c:v>LOVELAND</c:v>
                </c:pt>
                <c:pt idx="13">
                  <c:v>ESTES PARK</c:v>
                </c:pt>
                <c:pt idx="14">
                  <c:v>FLEMING</c:v>
                </c:pt>
                <c:pt idx="15">
                  <c:v>LYONS</c:v>
                </c:pt>
                <c:pt idx="16">
                  <c:v>GRANADA</c:v>
                </c:pt>
                <c:pt idx="17">
                  <c:v>TRINIDAD</c:v>
                </c:pt>
                <c:pt idx="18">
                  <c:v>LA JUNTA</c:v>
                </c:pt>
                <c:pt idx="19">
                  <c:v>SPRINGFIELD</c:v>
                </c:pt>
                <c:pt idx="20">
                  <c:v>LAS ANIMAS</c:v>
                </c:pt>
                <c:pt idx="21">
                  <c:v>LAMAR</c:v>
                </c:pt>
                <c:pt idx="22">
                  <c:v>BURLINGTON</c:v>
                </c:pt>
                <c:pt idx="23">
                  <c:v>CENTER</c:v>
                </c:pt>
                <c:pt idx="24">
                  <c:v>DELTA</c:v>
                </c:pt>
                <c:pt idx="25">
                  <c:v>HAXTUN</c:v>
                </c:pt>
                <c:pt idx="26">
                  <c:v>HOLLY</c:v>
                </c:pt>
                <c:pt idx="27">
                  <c:v>HOLYOKE</c:v>
                </c:pt>
                <c:pt idx="28">
                  <c:v>RATON</c:v>
                </c:pt>
                <c:pt idx="29">
                  <c:v>YUMA</c:v>
                </c:pt>
                <c:pt idx="31">
                  <c:v>MOON LAKE</c:v>
                </c:pt>
                <c:pt idx="32">
                  <c:v>K C ELECTRIC ASSN</c:v>
                </c:pt>
                <c:pt idx="33">
                  <c:v>POUDRE VALLEY REA</c:v>
                </c:pt>
                <c:pt idx="34">
                  <c:v>HIGHLINE EA</c:v>
                </c:pt>
                <c:pt idx="35">
                  <c:v>HOLY CROSS EA</c:v>
                </c:pt>
                <c:pt idx="36">
                  <c:v>GRAND VALLEY RPL</c:v>
                </c:pt>
                <c:pt idx="37">
                  <c:v>MORGAN COUNTY REA</c:v>
                </c:pt>
                <c:pt idx="38">
                  <c:v>WHEATLAND</c:v>
                </c:pt>
                <c:pt idx="39">
                  <c:v>UNITED POWER</c:v>
                </c:pt>
                <c:pt idx="40">
                  <c:v>DELTA-MONTROSE EA</c:v>
                </c:pt>
                <c:pt idx="41">
                  <c:v>MOUNTAIN PARKS EI</c:v>
                </c:pt>
                <c:pt idx="42">
                  <c:v>WHITE RIVER EA</c:v>
                </c:pt>
                <c:pt idx="43">
                  <c:v>Y-W ELECTRIC ASSN</c:v>
                </c:pt>
                <c:pt idx="44">
                  <c:v>MOUNTAIN VIEW EA</c:v>
                </c:pt>
                <c:pt idx="45">
                  <c:v>GUNNISON COUNTY EA</c:v>
                </c:pt>
                <c:pt idx="46">
                  <c:v>LA PLATA</c:v>
                </c:pt>
                <c:pt idx="47">
                  <c:v>EMPIRE EA</c:v>
                </c:pt>
                <c:pt idx="48">
                  <c:v>HIGH WEST ENERGY</c:v>
                </c:pt>
                <c:pt idx="49">
                  <c:v>INTERMOUNTAIN REA</c:v>
                </c:pt>
                <c:pt idx="50">
                  <c:v>SAN LUIS VALLEY REA</c:v>
                </c:pt>
                <c:pt idx="51">
                  <c:v>SAN ISABEL</c:v>
                </c:pt>
                <c:pt idx="52">
                  <c:v>SE COLORADO PA</c:v>
                </c:pt>
                <c:pt idx="53">
                  <c:v>TRI-COUNTY</c:v>
                </c:pt>
                <c:pt idx="54">
                  <c:v>SANGRE DE CRISTO</c:v>
                </c:pt>
                <c:pt idx="55">
                  <c:v>SAN MIGUEL PA</c:v>
                </c:pt>
                <c:pt idx="56">
                  <c:v>YAMPA VALLEY EA</c:v>
                </c:pt>
                <c:pt idx="58">
                  <c:v>XCEL ENERGY</c:v>
                </c:pt>
                <c:pt idx="59">
                  <c:v>BLACK HILLS ENERGY</c:v>
                </c:pt>
              </c:strCache>
            </c:strRef>
          </c:cat>
          <c:val>
            <c:numRef>
              <c:f>'SmCom Graph'!$G$46:$G$107</c:f>
              <c:numCache>
                <c:formatCode>#,##0.00_);[Red]\(#,##0.00\)</c:formatCode>
                <c:ptCount val="62"/>
                <c:pt idx="1">
                  <c:v>162.75</c:v>
                </c:pt>
                <c:pt idx="2">
                  <c:v>178.6</c:v>
                </c:pt>
                <c:pt idx="3">
                  <c:v>184.22</c:v>
                </c:pt>
                <c:pt idx="4">
                  <c:v>189.74</c:v>
                </c:pt>
                <c:pt idx="5">
                  <c:v>205.43</c:v>
                </c:pt>
                <c:pt idx="6">
                  <c:v>209.47</c:v>
                </c:pt>
                <c:pt idx="7">
                  <c:v>217.4</c:v>
                </c:pt>
                <c:pt idx="8">
                  <c:v>223.11</c:v>
                </c:pt>
                <c:pt idx="9">
                  <c:v>224.2</c:v>
                </c:pt>
                <c:pt idx="10">
                  <c:v>227.4</c:v>
                </c:pt>
                <c:pt idx="11">
                  <c:v>229</c:v>
                </c:pt>
                <c:pt idx="12">
                  <c:v>233.18</c:v>
                </c:pt>
                <c:pt idx="13">
                  <c:v>255.57</c:v>
                </c:pt>
                <c:pt idx="14">
                  <c:v>259.11</c:v>
                </c:pt>
                <c:pt idx="15">
                  <c:v>270.39999999999998</c:v>
                </c:pt>
                <c:pt idx="16">
                  <c:v>285.5</c:v>
                </c:pt>
                <c:pt idx="17">
                  <c:v>293</c:v>
                </c:pt>
                <c:pt idx="18">
                  <c:v>298.93</c:v>
                </c:pt>
                <c:pt idx="19">
                  <c:v>299.8</c:v>
                </c:pt>
                <c:pt idx="20">
                  <c:v>326.60000000000002</c:v>
                </c:pt>
                <c:pt idx="21">
                  <c:v>333.8</c:v>
                </c:pt>
                <c:pt idx="31">
                  <c:v>162.19999999999999</c:v>
                </c:pt>
                <c:pt idx="32">
                  <c:v>216.7</c:v>
                </c:pt>
                <c:pt idx="33">
                  <c:v>218.78</c:v>
                </c:pt>
                <c:pt idx="34">
                  <c:v>220.48</c:v>
                </c:pt>
                <c:pt idx="35">
                  <c:v>221.9</c:v>
                </c:pt>
                <c:pt idx="36">
                  <c:v>232.78</c:v>
                </c:pt>
                <c:pt idx="37">
                  <c:v>235.5</c:v>
                </c:pt>
                <c:pt idx="38">
                  <c:v>242.65</c:v>
                </c:pt>
                <c:pt idx="39">
                  <c:v>244.4</c:v>
                </c:pt>
                <c:pt idx="40">
                  <c:v>245</c:v>
                </c:pt>
                <c:pt idx="41">
                  <c:v>247</c:v>
                </c:pt>
                <c:pt idx="42">
                  <c:v>257.32</c:v>
                </c:pt>
                <c:pt idx="43">
                  <c:v>259.19</c:v>
                </c:pt>
                <c:pt idx="44">
                  <c:v>264.82</c:v>
                </c:pt>
                <c:pt idx="45">
                  <c:v>267.48</c:v>
                </c:pt>
                <c:pt idx="46">
                  <c:v>272.7</c:v>
                </c:pt>
                <c:pt idx="47">
                  <c:v>275.25</c:v>
                </c:pt>
                <c:pt idx="48">
                  <c:v>280</c:v>
                </c:pt>
                <c:pt idx="49">
                  <c:v>297.26</c:v>
                </c:pt>
                <c:pt idx="50">
                  <c:v>304.5</c:v>
                </c:pt>
                <c:pt idx="51">
                  <c:v>317</c:v>
                </c:pt>
                <c:pt idx="52">
                  <c:v>354.04</c:v>
                </c:pt>
                <c:pt idx="53">
                  <c:v>363.13</c:v>
                </c:pt>
                <c:pt idx="54">
                  <c:v>373.36</c:v>
                </c:pt>
                <c:pt idx="58">
                  <c:v>264.93</c:v>
                </c:pt>
                <c:pt idx="59">
                  <c:v>277.60000000000002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946A-4E29-AE1D-01697B59C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6712960"/>
        <c:axId val="456714496"/>
      </c:barChart>
      <c:catAx>
        <c:axId val="45671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56714496"/>
        <c:crosses val="autoZero"/>
        <c:auto val="1"/>
        <c:lblAlgn val="ctr"/>
        <c:lblOffset val="100"/>
        <c:noMultiLvlLbl val="0"/>
      </c:catAx>
      <c:valAx>
        <c:axId val="45671449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45671296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0.22207</cdr:x>
      <cdr:y>0.70359</cdr:y>
    </cdr:from>
    <cdr:to>
      <cdr:x>0.35412</cdr:x>
      <cdr:y>0.74371</cdr:y>
    </cdr:to>
    <cdr:sp macro="" textlink="">
      <cdr:nvSpPr>
        <cdr:cNvPr id="2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86540" y="4543717"/>
          <a:ext cx="1359656" cy="259093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600" b="1" i="0" u="none" strike="noStrike" baseline="0">
              <a:solidFill>
                <a:schemeClr val="bg1"/>
              </a:solidFill>
              <a:latin typeface="Arial"/>
              <a:cs typeface="Arial"/>
            </a:rPr>
            <a:t>Municipality</a:t>
          </a:r>
          <a:endParaRPr lang="en-US" sz="1000" b="1" i="0" u="none" strike="noStrike" baseline="0">
            <a:solidFill>
              <a:schemeClr val="bg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0.66943</cdr:x>
      <cdr:y>0.70108</cdr:y>
    </cdr:from>
    <cdr:to>
      <cdr:x>0.80148</cdr:x>
      <cdr:y>0.74119</cdr:y>
    </cdr:to>
    <cdr:sp macro="" textlink="">
      <cdr:nvSpPr>
        <cdr:cNvPr id="3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92852" y="4527541"/>
          <a:ext cx="1359656" cy="25902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600" b="1" i="0" u="none" strike="noStrike" baseline="0">
              <a:solidFill>
                <a:schemeClr val="bg1"/>
              </a:solidFill>
              <a:latin typeface="Arial"/>
              <a:cs typeface="Arial"/>
            </a:rPr>
            <a:t>CO-OP</a:t>
          </a:r>
          <a:endParaRPr lang="en-US" sz="1000" b="1" i="0" u="none" strike="noStrike" baseline="0">
            <a:solidFill>
              <a:schemeClr val="bg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0.89911</cdr:x>
      <cdr:y>0.69813</cdr:y>
    </cdr:from>
    <cdr:to>
      <cdr:x>1</cdr:x>
      <cdr:y>0.73824</cdr:y>
    </cdr:to>
    <cdr:sp macro="" textlink="">
      <cdr:nvSpPr>
        <cdr:cNvPr id="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57708" y="4508489"/>
          <a:ext cx="1038816" cy="25902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600" b="1" i="0" u="none" strike="noStrike" baseline="0">
              <a:solidFill>
                <a:schemeClr val="bg1"/>
              </a:solidFill>
              <a:latin typeface="Arial"/>
              <a:cs typeface="Arial"/>
            </a:rPr>
            <a:t>Investor</a:t>
          </a:r>
          <a:endParaRPr lang="en-US" sz="1000" b="1" i="0" u="none" strike="noStrike" baseline="0">
            <a:solidFill>
              <a:schemeClr val="bg1"/>
            </a:solidFill>
            <a:latin typeface="Arial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0.22207</cdr:x>
      <cdr:y>0.70359</cdr:y>
    </cdr:from>
    <cdr:to>
      <cdr:x>0.35412</cdr:x>
      <cdr:y>0.74371</cdr:y>
    </cdr:to>
    <cdr:sp macro="" textlink="">
      <cdr:nvSpPr>
        <cdr:cNvPr id="2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86540" y="4543717"/>
          <a:ext cx="1359656" cy="259093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600" b="1" i="0" u="none" strike="noStrike" baseline="0">
              <a:solidFill>
                <a:schemeClr val="bg1"/>
              </a:solidFill>
              <a:latin typeface="Arial"/>
              <a:cs typeface="Arial"/>
            </a:rPr>
            <a:t>Municipality</a:t>
          </a:r>
          <a:endParaRPr lang="en-US" sz="1000" b="1" i="0" u="none" strike="noStrike" baseline="0">
            <a:solidFill>
              <a:schemeClr val="bg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0.66943</cdr:x>
      <cdr:y>0.70108</cdr:y>
    </cdr:from>
    <cdr:to>
      <cdr:x>0.80148</cdr:x>
      <cdr:y>0.74119</cdr:y>
    </cdr:to>
    <cdr:sp macro="" textlink="">
      <cdr:nvSpPr>
        <cdr:cNvPr id="3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92852" y="4527541"/>
          <a:ext cx="1359656" cy="25902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600" b="1" i="0" u="none" strike="noStrike" baseline="0">
              <a:solidFill>
                <a:schemeClr val="bg1"/>
              </a:solidFill>
              <a:latin typeface="Arial"/>
              <a:cs typeface="Arial"/>
            </a:rPr>
            <a:t>CO-OP</a:t>
          </a:r>
          <a:endParaRPr lang="en-US" sz="1000" b="1" i="0" u="none" strike="noStrike" baseline="0">
            <a:solidFill>
              <a:schemeClr val="bg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0.89911</cdr:x>
      <cdr:y>0.69813</cdr:y>
    </cdr:from>
    <cdr:to>
      <cdr:x>1</cdr:x>
      <cdr:y>0.73824</cdr:y>
    </cdr:to>
    <cdr:sp macro="" textlink="">
      <cdr:nvSpPr>
        <cdr:cNvPr id="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57708" y="4508489"/>
          <a:ext cx="1038816" cy="25902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600" b="1" i="0" u="none" strike="noStrike" baseline="0">
              <a:solidFill>
                <a:schemeClr val="bg1"/>
              </a:solidFill>
              <a:latin typeface="Arial"/>
              <a:cs typeface="Arial"/>
            </a:rPr>
            <a:t>Investor</a:t>
          </a:r>
          <a:endParaRPr lang="en-US" sz="1000" b="1" i="0" u="none" strike="noStrike" baseline="0">
            <a:solidFill>
              <a:schemeClr val="bg1"/>
            </a:solidFill>
            <a:latin typeface="Arial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4B3F65C3-BC49-44C1-89D9-896BA4496262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7DAB775F-7B68-4E10-BA96-20B7306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281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85411F53-BB64-3F40-93F1-99E0AC417C97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C75FF45-A1F6-CF4C-AB6B-3473AC691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5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1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9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4514"/>
            <a:ext cx="12192000" cy="707572"/>
          </a:xfrm>
        </p:spPr>
        <p:txBody>
          <a:bodyPr>
            <a:normAutofit/>
          </a:bodyPr>
          <a:lstStyle>
            <a:lvl1pPr marL="0" indent="0" algn="ctr">
              <a:buNone/>
              <a:defRPr sz="3500" b="1" i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0" y="1121228"/>
            <a:ext cx="12192000" cy="1121229"/>
          </a:xfrm>
        </p:spPr>
        <p:txBody>
          <a:bodyPr>
            <a:normAutofit/>
          </a:bodyPr>
          <a:lstStyle>
            <a:lvl1pPr algn="ctr">
              <a:defRPr sz="6000" baseline="0"/>
            </a:lvl1pPr>
          </a:lstStyle>
          <a:p>
            <a:r>
              <a:rPr lang="en-US" dirty="0" smtClean="0"/>
              <a:t>Presentation Headline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332038"/>
            <a:ext cx="12192000" cy="25146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77886"/>
            <a:ext cx="3932237" cy="3191102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1153886"/>
            <a:ext cx="10515600" cy="4332514"/>
          </a:xfrm>
        </p:spPr>
        <p:txBody>
          <a:bodyPr>
            <a:noAutofit/>
          </a:bodyPr>
          <a:lstStyle>
            <a:lvl1pPr algn="ctr">
              <a:defRPr sz="14400" baseline="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207566" y="2529119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928406" y="2529119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23450"/>
            <a:ext cx="12192000" cy="624622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SECTION HEADLINE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5006975"/>
            <a:ext cx="11149012" cy="86836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4200" b="1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“Quote Here”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87363" y="2494722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07566" y="3209027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35417" y="3259164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8770"/>
            <a:ext cx="12192000" cy="734502"/>
          </a:xfrm>
        </p:spPr>
        <p:txBody>
          <a:bodyPr/>
          <a:lstStyle>
            <a:lvl1pPr marL="0" indent="0" algn="ctr">
              <a:buFontTx/>
              <a:buNone/>
              <a:defRPr sz="2800" baseline="0"/>
            </a:lvl1pPr>
          </a:lstStyle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Brief description about what this slide is about.</a:t>
            </a:r>
            <a:endParaRPr lang="en-US" sz="2400" dirty="0"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3252579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487363" y="2493963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4207566" y="2557703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935417" y="2552730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417002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31850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4074"/>
            <a:ext cx="10515600" cy="98713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02154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1569027"/>
            <a:ext cx="10515600" cy="3605646"/>
          </a:xfrm>
        </p:spPr>
        <p:txBody>
          <a:bodyPr numCol="3" spcCol="4572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07761" y="1203623"/>
            <a:ext cx="5383212" cy="5055209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effectLst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2190" y="1203623"/>
            <a:ext cx="5255260" cy="4680631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3500" baseline="0"/>
            </a:lvl1pPr>
          </a:lstStyle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1" y="195944"/>
            <a:ext cx="10890249" cy="9035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0069" y="5120640"/>
            <a:ext cx="5132071" cy="113819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</a:lstStyle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Neque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porro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quisquam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est</a:t>
            </a:r>
            <a:r>
              <a:rPr lang="en-US" b="1" dirty="0" smtClean="0">
                <a:solidFill>
                  <a:schemeClr val="accent4"/>
                </a:solidFill>
              </a:rPr>
              <a:t> qui </a:t>
            </a:r>
            <a:r>
              <a:rPr lang="en-US" b="1" dirty="0" err="1" smtClean="0">
                <a:solidFill>
                  <a:schemeClr val="accent4"/>
                </a:solidFill>
              </a:rPr>
              <a:t>dolorem</a:t>
            </a:r>
            <a:r>
              <a:rPr lang="en-US" b="1" dirty="0" smtClean="0">
                <a:solidFill>
                  <a:schemeClr val="accent4"/>
                </a:solidFill>
              </a:rPr>
              <a:t> ipsum </a:t>
            </a:r>
          </a:p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quia</a:t>
            </a:r>
            <a:r>
              <a:rPr lang="en-US" b="1" dirty="0" smtClean="0">
                <a:solidFill>
                  <a:schemeClr val="accent4"/>
                </a:solidFill>
              </a:rPr>
              <a:t> dolor sit </a:t>
            </a:r>
            <a:r>
              <a:rPr lang="en-US" b="1" dirty="0" err="1" smtClean="0">
                <a:solidFill>
                  <a:schemeClr val="accent4"/>
                </a:solidFill>
              </a:rPr>
              <a:t>amet</a:t>
            </a:r>
            <a:r>
              <a:rPr lang="en-US" b="1" dirty="0" smtClean="0">
                <a:solidFill>
                  <a:schemeClr val="accent4"/>
                </a:solidFill>
              </a:rPr>
              <a:t>, </a:t>
            </a:r>
            <a:r>
              <a:rPr lang="en-US" b="1" dirty="0" err="1" smtClean="0">
                <a:solidFill>
                  <a:schemeClr val="accent4"/>
                </a:solidFill>
              </a:rPr>
              <a:t>consectetur</a:t>
            </a:r>
            <a:r>
              <a:rPr lang="en-US" b="1" dirty="0" smtClean="0">
                <a:solidFill>
                  <a:schemeClr val="accent4"/>
                </a:solidFill>
              </a:rPr>
              <a:t>, </a:t>
            </a:r>
          </a:p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adipisci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velit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8884"/>
          </a:xfrm>
        </p:spPr>
        <p:txBody>
          <a:bodyPr/>
          <a:lstStyle/>
          <a:p>
            <a:r>
              <a:rPr lang="en-US" smtClean="0"/>
              <a:t>Presentation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049483"/>
            <a:ext cx="10515600" cy="4970318"/>
          </a:xfrm>
        </p:spPr>
        <p:txBody>
          <a:bodyPr numCol="2" spcCol="457200"/>
          <a:lstStyle>
            <a:lvl1pPr marL="2286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 b="1" i="0" baseline="0"/>
            </a:lvl1pPr>
            <a:lvl2pPr marL="6858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2pPr>
            <a:lvl3pPr marL="11430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3pPr>
            <a:lvl4pPr marL="16002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4pPr>
            <a:lvl5pPr marL="20574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838200" y="1690688"/>
            <a:ext cx="10515600" cy="41227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2525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870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39788" y="2982913"/>
            <a:ext cx="3932237" cy="343965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3188" y="2982913"/>
            <a:ext cx="6172200" cy="27865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Regular copy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Bullet Points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2" r:id="rId5"/>
    <p:sldLayoutId id="2147483650" r:id="rId6"/>
    <p:sldLayoutId id="2147483653" r:id="rId7"/>
    <p:sldLayoutId id="2147483654" r:id="rId8"/>
    <p:sldLayoutId id="2147483656" r:id="rId9"/>
    <p:sldLayoutId id="2147483657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895" y="5201097"/>
            <a:ext cx="6597840" cy="12524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Jim Lees, Utility Accounting Manager</a:t>
            </a:r>
          </a:p>
          <a:p>
            <a:r>
              <a:rPr lang="en-US" dirty="0" smtClean="0"/>
              <a:t>September 19, 2018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2019 Proposed W&amp;P Rates, Charges &amp; Fees</a:t>
            </a:r>
            <a:endParaRPr lang="en-US" sz="4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0" b="20067"/>
          <a:stretch/>
        </p:blipFill>
        <p:spPr>
          <a:xfrm>
            <a:off x="0" y="2342604"/>
            <a:ext cx="12192000" cy="2652305"/>
          </a:xfr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5" y="1363421"/>
            <a:ext cx="10121810" cy="5093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7.0</a:t>
            </a:r>
            <a:r>
              <a:rPr lang="en-US" dirty="0"/>
              <a:t>% Rate Increase</a:t>
            </a:r>
          </a:p>
          <a:p>
            <a:pPr lvl="1">
              <a:defRPr/>
            </a:pPr>
            <a:r>
              <a:rPr lang="en-US" dirty="0"/>
              <a:t>Consistent with </a:t>
            </a:r>
            <a:r>
              <a:rPr lang="en-US" dirty="0" smtClean="0"/>
              <a:t>cost-of-service results Optimized Debt Scenario 2, recommended by LUC and supported by City Council</a:t>
            </a:r>
            <a:endParaRPr lang="en-US" dirty="0"/>
          </a:p>
          <a:p>
            <a:pPr lvl="1">
              <a:defRPr/>
            </a:pPr>
            <a:r>
              <a:rPr lang="en-US" dirty="0"/>
              <a:t>To address aging infrastructure, </a:t>
            </a:r>
            <a:r>
              <a:rPr lang="en-US" dirty="0" smtClean="0"/>
              <a:t>reliability, redundancy and </a:t>
            </a:r>
            <a:r>
              <a:rPr lang="en-US" dirty="0"/>
              <a:t>regulatory </a:t>
            </a:r>
            <a:r>
              <a:rPr lang="en-US" dirty="0" smtClean="0"/>
              <a:t>compliance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Rate increases vary by class based on cost-of-service results</a:t>
            </a:r>
          </a:p>
          <a:p>
            <a:pPr lvl="1">
              <a:defRPr/>
            </a:pPr>
            <a:r>
              <a:rPr lang="en-US" dirty="0"/>
              <a:t>10-Year Rate Track supported by LUC and City Council to be taken to Council for formal action 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</a:t>
            </a:r>
            <a:r>
              <a:rPr lang="en-US" dirty="0" smtClean="0"/>
              <a:t>Wastewater </a:t>
            </a:r>
            <a:r>
              <a:rPr lang="en-US" dirty="0"/>
              <a:t>Rate Increase</a:t>
            </a:r>
          </a:p>
        </p:txBody>
      </p:sp>
    </p:spTree>
    <p:extLst>
      <p:ext uri="{BB962C8B-B14F-4D97-AF65-F5344CB8AC3E}">
        <p14:creationId xmlns:p14="http://schemas.microsoft.com/office/powerpoint/2010/main" val="391964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/>
              <a:t>% </a:t>
            </a:r>
            <a:r>
              <a:rPr lang="en-US" sz="4000" dirty="0" smtClean="0"/>
              <a:t>Wastewater </a:t>
            </a:r>
            <a:r>
              <a:rPr lang="en-US" sz="4000" dirty="0"/>
              <a:t>Rate </a:t>
            </a:r>
            <a:r>
              <a:rPr lang="en-US" sz="4000" dirty="0" smtClean="0"/>
              <a:t>Change </a:t>
            </a:r>
            <a:r>
              <a:rPr lang="en-US" sz="4000" dirty="0"/>
              <a:t>By Customer Class</a:t>
            </a:r>
          </a:p>
        </p:txBody>
      </p:sp>
      <p:graphicFrame>
        <p:nvGraphicFramePr>
          <p:cNvPr id="575181" name="Group 7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296340"/>
              </p:ext>
            </p:extLst>
          </p:nvPr>
        </p:nvGraphicFramePr>
        <p:xfrm>
          <a:off x="1981200" y="1752600"/>
          <a:ext cx="8229600" cy="41910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Customer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%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Single Family Residential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Multi-Family Residential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12.4%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High Strength Surcharge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(7.5%)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 txBox="1">
            <a:spLocks/>
          </p:cNvSpPr>
          <p:nvPr/>
        </p:nvSpPr>
        <p:spPr bwMode="auto">
          <a:xfrm rot="16200000">
            <a:off x="10248900" y="38481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26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 rot="16200000">
            <a:off x="10172700" y="106363"/>
            <a:ext cx="381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7260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4" y="1363421"/>
            <a:ext cx="11651283" cy="5093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 </a:t>
            </a:r>
            <a:r>
              <a:rPr lang="en-US" sz="2400" dirty="0" smtClean="0"/>
              <a:t>Change in Domestic Strength of Loadings Entering WWTP</a:t>
            </a:r>
            <a:endParaRPr lang="en-US" sz="2400" dirty="0"/>
          </a:p>
          <a:p>
            <a:pPr lvl="1">
              <a:defRPr/>
            </a:pPr>
            <a:r>
              <a:rPr lang="en-US" sz="2000" dirty="0" smtClean="0"/>
              <a:t>Domestic strength of BOD increasing from 276 mg/liter to 333 mg/liter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Domestic strength of TSS decreasing from 207 mg/liter to 199 mg/liter</a:t>
            </a:r>
          </a:p>
          <a:p>
            <a:pPr marL="457200" lvl="1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 smtClean="0"/>
              <a:t> What Does This Mean?</a:t>
            </a:r>
            <a:endParaRPr lang="en-US" sz="2400" dirty="0" smtClean="0"/>
          </a:p>
          <a:p>
            <a:pPr lvl="1">
              <a:defRPr/>
            </a:pPr>
            <a:r>
              <a:rPr lang="en-US" sz="2000" dirty="0" smtClean="0"/>
              <a:t>Higher portion of load entering WWTP is attributable to domestic (normal) strength loads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Correspondingly smaller portion is attributable to high strength loadings</a:t>
            </a:r>
            <a:endParaRPr lang="en-US" sz="2000" dirty="0"/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 Result: Change in How Costs Assigned</a:t>
            </a:r>
          </a:p>
          <a:p>
            <a:pPr lvl="1">
              <a:defRPr/>
            </a:pPr>
            <a:r>
              <a:rPr lang="en-US" sz="2000" dirty="0" smtClean="0"/>
              <a:t>More costs assigned to domestic strength customers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Less costs assigned to high strength customers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Wastewater High Strength Surcharge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2479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82881"/>
            <a:ext cx="10890249" cy="859536"/>
          </a:xfrm>
        </p:spPr>
        <p:txBody>
          <a:bodyPr>
            <a:normAutofit/>
          </a:bodyPr>
          <a:lstStyle/>
          <a:p>
            <a:r>
              <a:rPr lang="en-US" sz="5400" dirty="0"/>
              <a:t>Typical Wastewater Bill Impacts</a:t>
            </a:r>
          </a:p>
        </p:txBody>
      </p:sp>
      <p:graphicFrame>
        <p:nvGraphicFramePr>
          <p:cNvPr id="6" name="Group 1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516891"/>
              </p:ext>
            </p:extLst>
          </p:nvPr>
        </p:nvGraphicFramePr>
        <p:xfrm>
          <a:off x="1787525" y="1447800"/>
          <a:ext cx="8229600" cy="3726815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2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Water 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Existing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Proposed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Residential Inside City- ¾” tap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3,800 gal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$28.95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$30.53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 Inside City- ¾” tap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11,300 gal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$63.01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$69.22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292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82881"/>
            <a:ext cx="10890249" cy="859536"/>
          </a:xfrm>
        </p:spPr>
        <p:txBody>
          <a:bodyPr>
            <a:noAutofit/>
          </a:bodyPr>
          <a:lstStyle/>
          <a:p>
            <a:r>
              <a:rPr lang="en-US" sz="4400" dirty="0" smtClean="0"/>
              <a:t>Wastewater </a:t>
            </a:r>
            <a:r>
              <a:rPr lang="en-US" sz="4400" dirty="0"/>
              <a:t>Rate </a:t>
            </a:r>
            <a:r>
              <a:rPr lang="en-US" sz="4400" dirty="0" smtClean="0"/>
              <a:t>Comparisons-Residential</a:t>
            </a:r>
            <a:endParaRPr lang="en-US" sz="4400" dirty="0"/>
          </a:p>
        </p:txBody>
      </p:sp>
      <p:graphicFrame>
        <p:nvGraphicFramePr>
          <p:cNvPr id="6" name="Group 7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384272"/>
              </p:ext>
            </p:extLst>
          </p:nvPr>
        </p:nvGraphicFramePr>
        <p:xfrm>
          <a:off x="1508760" y="1124712"/>
          <a:ext cx="8229600" cy="484632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Loveland 2019 (Proposed)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Ft. Collins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Greeley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Longmont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Residential:  3,800 gallons/mo.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Base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$13.51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$18.97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$11.55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Usage Charge per 1,000 Gallons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$3.69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Bill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$30.53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$32.99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$18.96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$30.65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Rank (1=lowest)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764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82881"/>
            <a:ext cx="10890249" cy="859536"/>
          </a:xfrm>
        </p:spPr>
        <p:txBody>
          <a:bodyPr>
            <a:noAutofit/>
          </a:bodyPr>
          <a:lstStyle/>
          <a:p>
            <a:r>
              <a:rPr lang="en-US" sz="4400" dirty="0" smtClean="0"/>
              <a:t>Wastewater </a:t>
            </a:r>
            <a:r>
              <a:rPr lang="en-US" sz="4400" dirty="0"/>
              <a:t>Rate Comparisons-Commercial</a:t>
            </a:r>
          </a:p>
        </p:txBody>
      </p:sp>
      <p:graphicFrame>
        <p:nvGraphicFramePr>
          <p:cNvPr id="6" name="Group 7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353713"/>
              </p:ext>
            </p:extLst>
          </p:nvPr>
        </p:nvGraphicFramePr>
        <p:xfrm>
          <a:off x="1787525" y="1152144"/>
          <a:ext cx="8229600" cy="484632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Loveland 2019 (Proposed)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Ft. Collins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Greeley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Longmont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Commercial:  11,300 gallons/mo.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Base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$13.51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$11.55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Usage Charge per 1,000 Gallons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$3.49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Bill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$69.22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$49.51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$56.64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$69.42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Rank (1=lowest)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770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136" y="4343399"/>
            <a:ext cx="91440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420" y="152400"/>
            <a:ext cx="10630548" cy="990600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2018 </a:t>
            </a:r>
            <a:r>
              <a:rPr lang="en-US" sz="3000" dirty="0"/>
              <a:t>Wastewater Average Residential Bill Comparison</a:t>
            </a:r>
            <a:endParaRPr lang="en-US" sz="1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054507"/>
              </p:ext>
            </p:extLst>
          </p:nvPr>
        </p:nvGraphicFramePr>
        <p:xfrm>
          <a:off x="543420" y="978529"/>
          <a:ext cx="8621917" cy="511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ound Diagonal Corner Rectangle 6"/>
          <p:cNvSpPr/>
          <p:nvPr/>
        </p:nvSpPr>
        <p:spPr>
          <a:xfrm>
            <a:off x="6498336" y="4648199"/>
            <a:ext cx="2133600" cy="914400"/>
          </a:xfrm>
          <a:prstGeom prst="round2Diag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00" b="1" dirty="0">
                <a:solidFill>
                  <a:srgbClr val="FFFFFF"/>
                </a:solidFill>
              </a:rPr>
              <a:t>Monthly Bill</a:t>
            </a:r>
          </a:p>
          <a:p>
            <a:pPr algn="ctr"/>
            <a:r>
              <a:rPr lang="en-US" sz="1500" b="1" dirty="0">
                <a:solidFill>
                  <a:srgbClr val="FFFFFF"/>
                </a:solidFill>
              </a:rPr>
              <a:t>(</a:t>
            </a:r>
            <a:r>
              <a:rPr lang="en-US" sz="1300" b="1" dirty="0">
                <a:solidFill>
                  <a:srgbClr val="FFFFFF"/>
                </a:solidFill>
              </a:rPr>
              <a:t>@</a:t>
            </a:r>
            <a:r>
              <a:rPr lang="en-US" sz="1500" b="1" dirty="0">
                <a:solidFill>
                  <a:srgbClr val="FFFFFF"/>
                </a:solidFill>
              </a:rPr>
              <a:t> </a:t>
            </a:r>
            <a:r>
              <a:rPr lang="en-US" sz="1500" b="1" dirty="0" smtClean="0">
                <a:solidFill>
                  <a:srgbClr val="FFFFFF"/>
                </a:solidFill>
              </a:rPr>
              <a:t>3,800 </a:t>
            </a:r>
            <a:r>
              <a:rPr lang="en-US" sz="1500" b="1" dirty="0">
                <a:solidFill>
                  <a:srgbClr val="FFFFFF"/>
                </a:solidFill>
              </a:rPr>
              <a:t>gal/</a:t>
            </a:r>
            <a:r>
              <a:rPr lang="en-US" sz="1500" b="1" dirty="0" err="1">
                <a:solidFill>
                  <a:srgbClr val="FFFFFF"/>
                </a:solidFill>
              </a:rPr>
              <a:t>mo</a:t>
            </a:r>
            <a:r>
              <a:rPr lang="en-US" sz="1500" b="1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40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408" y="4343399"/>
            <a:ext cx="91440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152400"/>
            <a:ext cx="10835640" cy="990600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2018 </a:t>
            </a:r>
            <a:r>
              <a:rPr lang="en-US" sz="3000" dirty="0"/>
              <a:t>Wastewater Average ¾” Commercial Bill Comparison</a:t>
            </a:r>
            <a:endParaRPr lang="en-US" sz="1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492354"/>
              </p:ext>
            </p:extLst>
          </p:nvPr>
        </p:nvGraphicFramePr>
        <p:xfrm>
          <a:off x="433692" y="978529"/>
          <a:ext cx="8621917" cy="511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ound Diagonal Corner Rectangle 6"/>
          <p:cNvSpPr/>
          <p:nvPr/>
        </p:nvSpPr>
        <p:spPr>
          <a:xfrm>
            <a:off x="6388608" y="4648199"/>
            <a:ext cx="2133600" cy="914400"/>
          </a:xfrm>
          <a:prstGeom prst="round2Diag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00" b="1" dirty="0">
                <a:solidFill>
                  <a:srgbClr val="FFFFFF"/>
                </a:solidFill>
              </a:rPr>
              <a:t>Monthly Bill</a:t>
            </a:r>
          </a:p>
          <a:p>
            <a:pPr algn="ctr"/>
            <a:r>
              <a:rPr lang="en-US" sz="1500" b="1" dirty="0">
                <a:solidFill>
                  <a:srgbClr val="FFFFFF"/>
                </a:solidFill>
              </a:rPr>
              <a:t>(</a:t>
            </a:r>
            <a:r>
              <a:rPr lang="en-US" sz="1300" b="1" dirty="0">
                <a:solidFill>
                  <a:srgbClr val="FFFFFF"/>
                </a:solidFill>
              </a:rPr>
              <a:t>@</a:t>
            </a:r>
            <a:r>
              <a:rPr lang="en-US" sz="1500" b="1" dirty="0">
                <a:solidFill>
                  <a:srgbClr val="FFFFFF"/>
                </a:solidFill>
              </a:rPr>
              <a:t> </a:t>
            </a:r>
            <a:r>
              <a:rPr lang="en-US" sz="1500" b="1" dirty="0" smtClean="0">
                <a:solidFill>
                  <a:srgbClr val="FFFFFF"/>
                </a:solidFill>
              </a:rPr>
              <a:t>11,300 </a:t>
            </a:r>
            <a:r>
              <a:rPr lang="en-US" sz="1500" b="1" dirty="0">
                <a:solidFill>
                  <a:srgbClr val="FFFFFF"/>
                </a:solidFill>
              </a:rPr>
              <a:t>gal/</a:t>
            </a:r>
            <a:r>
              <a:rPr lang="en-US" sz="1500" b="1" dirty="0" err="1">
                <a:solidFill>
                  <a:srgbClr val="FFFFFF"/>
                </a:solidFill>
              </a:rPr>
              <a:t>mo</a:t>
            </a:r>
            <a:r>
              <a:rPr lang="en-US" sz="1500" b="1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30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5" y="1363421"/>
            <a:ext cx="10121810" cy="5093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5.0% Power Rate Increase</a:t>
            </a:r>
          </a:p>
          <a:p>
            <a:pPr lvl="1">
              <a:defRPr/>
            </a:pPr>
            <a:r>
              <a:rPr lang="en-US" dirty="0" smtClean="0"/>
              <a:t> Combination </a:t>
            </a:r>
            <a:r>
              <a:rPr lang="en-US" dirty="0"/>
              <a:t>of PRPA pass-through and In-house needs</a:t>
            </a:r>
          </a:p>
          <a:p>
            <a:pPr lvl="1">
              <a:defRPr/>
            </a:pPr>
            <a:r>
              <a:rPr lang="en-US" dirty="0"/>
              <a:t> Rate increases </a:t>
            </a:r>
            <a:r>
              <a:rPr lang="en-US" dirty="0" smtClean="0"/>
              <a:t>same for all customer classes</a:t>
            </a:r>
          </a:p>
          <a:p>
            <a:pPr lvl="1">
              <a:defRPr/>
            </a:pPr>
            <a:r>
              <a:rPr lang="en-US" dirty="0"/>
              <a:t> </a:t>
            </a:r>
            <a:r>
              <a:rPr lang="en-US" dirty="0" smtClean="0"/>
              <a:t>Cost-of-service rate study next year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Power Rate Increase</a:t>
            </a:r>
          </a:p>
        </p:txBody>
      </p:sp>
    </p:spTree>
    <p:extLst>
      <p:ext uri="{BB962C8B-B14F-4D97-AF65-F5344CB8AC3E}">
        <p14:creationId xmlns:p14="http://schemas.microsoft.com/office/powerpoint/2010/main" val="315674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5" y="1363421"/>
            <a:ext cx="10121810" cy="5093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PRPA Wholesale Power Rate Increase</a:t>
            </a:r>
          </a:p>
          <a:p>
            <a:pPr lvl="1">
              <a:defRPr/>
            </a:pPr>
            <a:r>
              <a:rPr lang="en-US" sz="2000" dirty="0"/>
              <a:t>2.0%, translates to a 1.62% retail rate increase</a:t>
            </a:r>
          </a:p>
          <a:p>
            <a:pPr lvl="1">
              <a:defRPr/>
            </a:pPr>
            <a:r>
              <a:rPr lang="en-US" sz="2000" dirty="0"/>
              <a:t>Reduced </a:t>
            </a:r>
            <a:r>
              <a:rPr lang="en-US" sz="2000" dirty="0" smtClean="0"/>
              <a:t>municipal sales revenue due to lower projected loads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Continued expansion </a:t>
            </a:r>
            <a:r>
              <a:rPr lang="en-US" sz="2000" dirty="0"/>
              <a:t>of </a:t>
            </a:r>
            <a:r>
              <a:rPr lang="en-US" sz="2000" dirty="0" smtClean="0"/>
              <a:t>demand side management </a:t>
            </a:r>
            <a:r>
              <a:rPr lang="en-US" sz="2000" dirty="0"/>
              <a:t>programs</a:t>
            </a:r>
          </a:p>
          <a:p>
            <a:pPr lvl="1">
              <a:defRPr/>
            </a:pPr>
            <a:r>
              <a:rPr lang="en-US" sz="2000" dirty="0" smtClean="0"/>
              <a:t>Increased O&amp;M expenses due to higher output from Rawhide and minor planned maintenance outages at both Craig generating units</a:t>
            </a:r>
            <a:endParaRPr lang="en-US" sz="2000" dirty="0"/>
          </a:p>
          <a:p>
            <a:pPr>
              <a:defRPr/>
            </a:pPr>
            <a:r>
              <a:rPr lang="en-US" sz="2400" dirty="0" smtClean="0"/>
              <a:t>In-house </a:t>
            </a:r>
            <a:r>
              <a:rPr lang="en-US" sz="2400" dirty="0"/>
              <a:t>Needs (3.38% rate increase)</a:t>
            </a:r>
          </a:p>
          <a:p>
            <a:pPr lvl="1">
              <a:defRPr/>
            </a:pPr>
            <a:r>
              <a:rPr lang="en-US" sz="2000" dirty="0" smtClean="0"/>
              <a:t>Increased needs for non-growth related capital projects</a:t>
            </a:r>
          </a:p>
          <a:p>
            <a:pPr lvl="1">
              <a:defRPr/>
            </a:pPr>
            <a:r>
              <a:rPr lang="en-US" sz="2000" dirty="0" smtClean="0"/>
              <a:t>Increase </a:t>
            </a:r>
            <a:r>
              <a:rPr lang="en-US" sz="2000" dirty="0"/>
              <a:t>in Cost Allocations (up </a:t>
            </a:r>
            <a:r>
              <a:rPr lang="en-US" sz="2000" dirty="0" smtClean="0"/>
              <a:t>$160K </a:t>
            </a:r>
            <a:r>
              <a:rPr lang="en-US" sz="2000" dirty="0"/>
              <a:t>from </a:t>
            </a:r>
            <a:r>
              <a:rPr lang="en-US" sz="2000" dirty="0" smtClean="0"/>
              <a:t>2018)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Reasons for Power Rate Increase</a:t>
            </a:r>
          </a:p>
        </p:txBody>
      </p:sp>
    </p:spTree>
    <p:extLst>
      <p:ext uri="{BB962C8B-B14F-4D97-AF65-F5344CB8AC3E}">
        <p14:creationId xmlns:p14="http://schemas.microsoft.com/office/powerpoint/2010/main" val="330989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4" y="1363421"/>
            <a:ext cx="11651283" cy="50933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/>
              <a:t> </a:t>
            </a:r>
            <a:r>
              <a:rPr lang="en-US" sz="2400" dirty="0"/>
              <a:t>Present proposed </a:t>
            </a:r>
            <a:r>
              <a:rPr lang="en-US" sz="2400" dirty="0" smtClean="0"/>
              <a:t>Water </a:t>
            </a:r>
            <a:r>
              <a:rPr lang="en-US" sz="2400" dirty="0"/>
              <a:t>rate increase for </a:t>
            </a:r>
            <a:r>
              <a:rPr lang="en-US" sz="2400" dirty="0" smtClean="0"/>
              <a:t>2019</a:t>
            </a:r>
            <a:endParaRPr lang="en-US" sz="2400" dirty="0"/>
          </a:p>
          <a:p>
            <a:pPr lvl="1">
              <a:defRPr/>
            </a:pPr>
            <a:r>
              <a:rPr lang="en-US" sz="2000" dirty="0"/>
              <a:t>Justifications for proposed increase</a:t>
            </a:r>
          </a:p>
          <a:p>
            <a:pPr lvl="1">
              <a:defRPr/>
            </a:pPr>
            <a:r>
              <a:rPr lang="en-US" sz="2000" dirty="0"/>
              <a:t>Impacts on typical customers’ monthly bills</a:t>
            </a:r>
          </a:p>
          <a:p>
            <a:pPr lvl="1">
              <a:defRPr/>
            </a:pPr>
            <a:r>
              <a:rPr lang="en-US" sz="2000" dirty="0"/>
              <a:t>Compare typical customers’ monthly bills with surrounding </a:t>
            </a:r>
            <a:r>
              <a:rPr lang="en-US" sz="2000" dirty="0" smtClean="0"/>
              <a:t>cities</a:t>
            </a:r>
          </a:p>
          <a:p>
            <a:pPr>
              <a:defRPr/>
            </a:pPr>
            <a:r>
              <a:rPr lang="en-US" sz="2400" dirty="0" smtClean="0"/>
              <a:t>Present proposed Wastewater rate increase for 2019</a:t>
            </a:r>
          </a:p>
          <a:p>
            <a:pPr lvl="1">
              <a:defRPr/>
            </a:pPr>
            <a:r>
              <a:rPr lang="en-US" sz="2000" dirty="0" smtClean="0"/>
              <a:t>Justifications </a:t>
            </a:r>
            <a:r>
              <a:rPr lang="en-US" sz="2000" dirty="0"/>
              <a:t>for proposed increase</a:t>
            </a:r>
          </a:p>
          <a:p>
            <a:pPr lvl="1">
              <a:defRPr/>
            </a:pPr>
            <a:r>
              <a:rPr lang="en-US" sz="2000" dirty="0"/>
              <a:t>Impacts on typical customers’ monthly bills</a:t>
            </a:r>
          </a:p>
          <a:p>
            <a:pPr lvl="1">
              <a:defRPr/>
            </a:pPr>
            <a:r>
              <a:rPr lang="en-US" sz="2000" dirty="0"/>
              <a:t>Compare typical customers’ monthly bills with surrounding cities</a:t>
            </a:r>
          </a:p>
          <a:p>
            <a:pPr>
              <a:defRPr/>
            </a:pPr>
            <a:r>
              <a:rPr lang="en-US" sz="2400" dirty="0"/>
              <a:t>Present proposed </a:t>
            </a:r>
            <a:r>
              <a:rPr lang="en-US" sz="2400" dirty="0" smtClean="0"/>
              <a:t>Power </a:t>
            </a:r>
            <a:r>
              <a:rPr lang="en-US" sz="2400" dirty="0"/>
              <a:t>rate increase for </a:t>
            </a:r>
            <a:r>
              <a:rPr lang="en-US" sz="2400" dirty="0" smtClean="0"/>
              <a:t>2019</a:t>
            </a:r>
            <a:endParaRPr lang="en-US" sz="2400" dirty="0"/>
          </a:p>
          <a:p>
            <a:pPr lvl="1">
              <a:defRPr/>
            </a:pPr>
            <a:r>
              <a:rPr lang="en-US" sz="2000" dirty="0"/>
              <a:t>Justifications for proposed increase</a:t>
            </a:r>
          </a:p>
          <a:p>
            <a:pPr lvl="1">
              <a:defRPr/>
            </a:pPr>
            <a:r>
              <a:rPr lang="en-US" sz="2000" dirty="0"/>
              <a:t>Impacts on typical customers’ monthly bills</a:t>
            </a:r>
          </a:p>
          <a:p>
            <a:pPr lvl="1">
              <a:defRPr/>
            </a:pPr>
            <a:r>
              <a:rPr lang="en-US" sz="2000" dirty="0"/>
              <a:t>Compare typical customers’ monthly bills with surrounding cities</a:t>
            </a:r>
          </a:p>
          <a:p>
            <a:pPr>
              <a:defRPr/>
            </a:pPr>
            <a:r>
              <a:rPr lang="en-US" sz="2400" dirty="0"/>
              <a:t>Utility Impact Fees and Other Schedule Changes</a:t>
            </a:r>
          </a:p>
          <a:p>
            <a:pPr>
              <a:defRPr/>
            </a:pPr>
            <a:r>
              <a:rPr lang="en-US" sz="2400" dirty="0" smtClean="0"/>
              <a:t>Questions/Discussions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59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310896"/>
            <a:ext cx="10890249" cy="1504281"/>
          </a:xfrm>
        </p:spPr>
        <p:txBody>
          <a:bodyPr>
            <a:normAutofit fontScale="90000"/>
          </a:bodyPr>
          <a:lstStyle/>
          <a:p>
            <a:r>
              <a:rPr lang="en-US" dirty="0"/>
              <a:t>Typical Electric Bill Impacts – Based on Summer Rates</a:t>
            </a:r>
          </a:p>
        </p:txBody>
      </p:sp>
      <p:graphicFrame>
        <p:nvGraphicFramePr>
          <p:cNvPr id="6" name="Group 1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536186"/>
              </p:ext>
            </p:extLst>
          </p:nvPr>
        </p:nvGraphicFramePr>
        <p:xfrm>
          <a:off x="1880339" y="2334768"/>
          <a:ext cx="8229600" cy="315912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2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Consumption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Existing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Proposed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Residential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700 kWh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$82.17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$86.28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2,000 kWh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$233.18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$244.85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$11.67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884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310896"/>
            <a:ext cx="10890249" cy="1504281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Electric Rate Comparisons-Residential</a:t>
            </a:r>
          </a:p>
        </p:txBody>
      </p:sp>
      <p:graphicFrame>
        <p:nvGraphicFramePr>
          <p:cNvPr id="5" name="Group 7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769637"/>
              </p:ext>
            </p:extLst>
          </p:nvPr>
        </p:nvGraphicFramePr>
        <p:xfrm>
          <a:off x="2299587" y="1821717"/>
          <a:ext cx="8055027" cy="4193031"/>
        </p:xfrm>
        <a:graphic>
          <a:graphicData uri="http://schemas.openxmlformats.org/drawingml/2006/table">
            <a:tbl>
              <a:tblPr/>
              <a:tblGrid>
                <a:gridCol w="2211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019">
                  <a:extLst>
                    <a:ext uri="{9D8B030D-6E8A-4147-A177-3AD203B41FA5}">
                      <a16:colId xmlns:a16="http://schemas.microsoft.com/office/drawing/2014/main" val="3889778157"/>
                    </a:ext>
                  </a:extLst>
                </a:gridCol>
                <a:gridCol w="1551370">
                  <a:extLst>
                    <a:ext uri="{9D8B030D-6E8A-4147-A177-3AD203B41FA5}">
                      <a16:colId xmlns:a16="http://schemas.microsoft.com/office/drawing/2014/main" val="1061660552"/>
                    </a:ext>
                  </a:extLst>
                </a:gridCol>
              </a:tblGrid>
              <a:tr h="920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Loveland 2019 Proposed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Ft. Collins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Greeley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Longmont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2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Residential:  700 kWh/mo.; based on Summer 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Base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$15.54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$12.40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Consumption Charge per kWh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$0.10105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$0.09582+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$0.09466+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$0.07550+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Monthly Bill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$86.28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$76.97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$82.65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$65.25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Rank (1=lowest)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72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310896"/>
            <a:ext cx="10890249" cy="1504281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Electric Rate Comparisons-Commercial</a:t>
            </a:r>
          </a:p>
        </p:txBody>
      </p:sp>
      <p:graphicFrame>
        <p:nvGraphicFramePr>
          <p:cNvPr id="6" name="Group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505662"/>
              </p:ext>
            </p:extLst>
          </p:nvPr>
        </p:nvGraphicFramePr>
        <p:xfrm>
          <a:off x="1938528" y="1815177"/>
          <a:ext cx="8229600" cy="4199573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Loveland 2019 Proposed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Ft. Collins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Greeley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Longmont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04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Commercial:  2,000 kWh/mo.; based on Summer 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Base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$28.35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$11.29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Consumption Charge per kWh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$0.10825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$0.10282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$0.12350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$0.07920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Monthly Bill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$244.85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$216.93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$264.93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$178.60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Rank (1=lowest)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565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966003"/>
              </p:ext>
            </p:extLst>
          </p:nvPr>
        </p:nvGraphicFramePr>
        <p:xfrm>
          <a:off x="0" y="1"/>
          <a:ext cx="12191999" cy="5871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20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66439"/>
              </p:ext>
            </p:extLst>
          </p:nvPr>
        </p:nvGraphicFramePr>
        <p:xfrm>
          <a:off x="0" y="0"/>
          <a:ext cx="12191999" cy="589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1653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3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5" y="1363421"/>
            <a:ext cx="10121810" cy="5093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7.0</a:t>
            </a:r>
            <a:r>
              <a:rPr lang="en-US" sz="2800" dirty="0"/>
              <a:t>% Rate Increase</a:t>
            </a:r>
          </a:p>
          <a:p>
            <a:pPr lvl="1">
              <a:defRPr/>
            </a:pPr>
            <a:r>
              <a:rPr lang="en-US" dirty="0"/>
              <a:t>Consistent with </a:t>
            </a:r>
            <a:r>
              <a:rPr lang="en-US" dirty="0" smtClean="0"/>
              <a:t>cost-of-service results Optimized Debt Scenario 2, recommended by LUC and supported by City Council</a:t>
            </a:r>
            <a:endParaRPr lang="en-US" dirty="0"/>
          </a:p>
          <a:p>
            <a:pPr lvl="1">
              <a:defRPr/>
            </a:pPr>
            <a:r>
              <a:rPr lang="en-US" dirty="0"/>
              <a:t>To address aging infrastructure, reliability and redundancy</a:t>
            </a:r>
          </a:p>
          <a:p>
            <a:pPr lvl="1">
              <a:defRPr/>
            </a:pPr>
            <a:r>
              <a:rPr lang="en-US" dirty="0" smtClean="0"/>
              <a:t>Rate increases vary by class depending on cost-of-service results</a:t>
            </a:r>
          </a:p>
          <a:p>
            <a:pPr lvl="1">
              <a:defRPr/>
            </a:pPr>
            <a:r>
              <a:rPr lang="en-US" dirty="0" smtClean="0"/>
              <a:t>10-Year Rate Track supported by LUC and City Council to be taken to Council for formal action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Water Rate Increase</a:t>
            </a:r>
          </a:p>
        </p:txBody>
      </p:sp>
    </p:spTree>
    <p:extLst>
      <p:ext uri="{BB962C8B-B14F-4D97-AF65-F5344CB8AC3E}">
        <p14:creationId xmlns:p14="http://schemas.microsoft.com/office/powerpoint/2010/main" val="350050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% Water Rate </a:t>
            </a:r>
            <a:r>
              <a:rPr lang="en-US" dirty="0" smtClean="0"/>
              <a:t>Change </a:t>
            </a:r>
            <a:r>
              <a:rPr lang="en-US" dirty="0"/>
              <a:t>By Customer Class</a:t>
            </a:r>
          </a:p>
        </p:txBody>
      </p:sp>
      <p:graphicFrame>
        <p:nvGraphicFramePr>
          <p:cNvPr id="575181" name="Group 7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857751"/>
              </p:ext>
            </p:extLst>
          </p:nvPr>
        </p:nvGraphicFramePr>
        <p:xfrm>
          <a:off x="1981200" y="1752600"/>
          <a:ext cx="8229600" cy="41910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Customer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%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Single Family Residential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(0.9%)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Multi-Family Residential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11.8%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22.0%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Irrigation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29.3%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 txBox="1">
            <a:spLocks/>
          </p:cNvSpPr>
          <p:nvPr/>
        </p:nvSpPr>
        <p:spPr bwMode="auto">
          <a:xfrm rot="16200000">
            <a:off x="10248900" y="38481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26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 rot="16200000">
            <a:off x="10172700" y="106363"/>
            <a:ext cx="381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258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310897"/>
            <a:ext cx="10890249" cy="932688"/>
          </a:xfrm>
        </p:spPr>
        <p:txBody>
          <a:bodyPr>
            <a:normAutofit/>
          </a:bodyPr>
          <a:lstStyle/>
          <a:p>
            <a:r>
              <a:rPr lang="en-US" sz="5400" dirty="0"/>
              <a:t>Typical Water Bill Impacts</a:t>
            </a:r>
          </a:p>
        </p:txBody>
      </p:sp>
      <p:graphicFrame>
        <p:nvGraphicFramePr>
          <p:cNvPr id="5" name="Group 1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007955"/>
              </p:ext>
            </p:extLst>
          </p:nvPr>
        </p:nvGraphicFramePr>
        <p:xfrm>
          <a:off x="1787525" y="1813560"/>
          <a:ext cx="8229600" cy="3726815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2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Water 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Existing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Proposed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Residential Inside City- ¾” tap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7,300 gal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$36.71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$36.71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 Inside City- ¾” tap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13,200 gal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$52.76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$9.24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441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82881"/>
            <a:ext cx="10890249" cy="859536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Water Rate </a:t>
            </a:r>
            <a:r>
              <a:rPr lang="en-US" sz="5400" dirty="0" smtClean="0"/>
              <a:t>Comparisons-Residential</a:t>
            </a:r>
            <a:endParaRPr lang="en-US" sz="5400" dirty="0"/>
          </a:p>
        </p:txBody>
      </p:sp>
      <p:graphicFrame>
        <p:nvGraphicFramePr>
          <p:cNvPr id="6" name="Group 7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380133"/>
              </p:ext>
            </p:extLst>
          </p:nvPr>
        </p:nvGraphicFramePr>
        <p:xfrm>
          <a:off x="1682496" y="1408176"/>
          <a:ext cx="8229600" cy="4570275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1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Loveland 2019 (Proposed)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Ft. Collins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Greeley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Longmont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462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Residential:  7,300 gallons/mo.; ¾” tap size; based on Summer 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Base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$14.74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$17.87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$13.55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$8.10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Usage Charge per 1,000 Gallons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$2.77+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$4.09+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$2.77+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Bill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$36.71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$38.21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$43.41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$31.13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Rank (1=lowest)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36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82881"/>
            <a:ext cx="10890249" cy="859536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Water Rate Comparisons-Commercial</a:t>
            </a:r>
          </a:p>
        </p:txBody>
      </p:sp>
      <p:graphicFrame>
        <p:nvGraphicFramePr>
          <p:cNvPr id="5" name="Group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423130"/>
              </p:ext>
            </p:extLst>
          </p:nvPr>
        </p:nvGraphicFramePr>
        <p:xfrm>
          <a:off x="1700784" y="1179576"/>
          <a:ext cx="8229600" cy="4749704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5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Loveland 2019 (Proposed)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Ft. Collins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Greeley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Longmont (Current)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41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Commercial:  13,200 gallons/mo.; ¾” tap size; Summer 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Monthly Base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$14.74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$16.18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$13.55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$8.10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Usage Charge per 1,000 Gallons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$2.81+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$3.46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Total Bill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$53.30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$68.99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$53.77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Rank (1=lowest)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10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4319016"/>
            <a:ext cx="91440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83058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2018 </a:t>
            </a:r>
            <a:r>
              <a:rPr lang="en-US" sz="3000" dirty="0"/>
              <a:t>Water Average Residential Bill Comparison</a:t>
            </a:r>
            <a:endParaRPr lang="en-US" sz="1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216918"/>
              </p:ext>
            </p:extLst>
          </p:nvPr>
        </p:nvGraphicFramePr>
        <p:xfrm>
          <a:off x="838200" y="966216"/>
          <a:ext cx="8686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ound Diagonal Corner Rectangle 4"/>
          <p:cNvSpPr/>
          <p:nvPr/>
        </p:nvSpPr>
        <p:spPr>
          <a:xfrm>
            <a:off x="6629400" y="4191000"/>
            <a:ext cx="2133600" cy="914400"/>
          </a:xfrm>
          <a:prstGeom prst="round2Diag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00" b="1" dirty="0">
                <a:solidFill>
                  <a:srgbClr val="FFFFFF"/>
                </a:solidFill>
              </a:rPr>
              <a:t>Monthly Bill</a:t>
            </a:r>
          </a:p>
          <a:p>
            <a:pPr algn="ctr"/>
            <a:r>
              <a:rPr lang="en-US" sz="1500" b="1" dirty="0">
                <a:solidFill>
                  <a:srgbClr val="FFFFFF"/>
                </a:solidFill>
              </a:rPr>
              <a:t>(</a:t>
            </a:r>
            <a:r>
              <a:rPr lang="en-US" sz="1300" b="1" dirty="0">
                <a:solidFill>
                  <a:srgbClr val="FFFFFF"/>
                </a:solidFill>
              </a:rPr>
              <a:t>@</a:t>
            </a:r>
            <a:r>
              <a:rPr lang="en-US" sz="1500" b="1" dirty="0">
                <a:solidFill>
                  <a:srgbClr val="FFFFFF"/>
                </a:solidFill>
              </a:rPr>
              <a:t> </a:t>
            </a:r>
            <a:r>
              <a:rPr lang="en-US" sz="1500" b="1" dirty="0" smtClean="0">
                <a:solidFill>
                  <a:srgbClr val="FFFFFF"/>
                </a:solidFill>
              </a:rPr>
              <a:t>7,300 </a:t>
            </a:r>
            <a:r>
              <a:rPr lang="en-US" sz="1500" b="1" dirty="0">
                <a:solidFill>
                  <a:srgbClr val="FFFFFF"/>
                </a:solidFill>
              </a:rPr>
              <a:t>gal/</a:t>
            </a:r>
            <a:r>
              <a:rPr lang="en-US" sz="1500" b="1" dirty="0" err="1">
                <a:solidFill>
                  <a:srgbClr val="FFFFFF"/>
                </a:solidFill>
              </a:rPr>
              <a:t>mo</a:t>
            </a:r>
            <a:r>
              <a:rPr lang="en-US" sz="1500" b="1" dirty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sz="1300" b="1" dirty="0">
                <a:solidFill>
                  <a:srgbClr val="FFFFFF"/>
                </a:solidFill>
              </a:rPr>
              <a:t>Based on summer rates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2192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4343399"/>
            <a:ext cx="91440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284" y="152400"/>
            <a:ext cx="9588132" cy="990600"/>
          </a:xfrm>
        </p:spPr>
        <p:txBody>
          <a:bodyPr>
            <a:noAutofit/>
          </a:bodyPr>
          <a:lstStyle/>
          <a:p>
            <a:r>
              <a:rPr lang="en-US" sz="3000" dirty="0" smtClean="0"/>
              <a:t>2018 </a:t>
            </a:r>
            <a:r>
              <a:rPr lang="en-US" sz="3000" dirty="0"/>
              <a:t>Water Average ¾” Commercial Bill Comparison</a:t>
            </a:r>
            <a:endParaRPr lang="en-US" sz="1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575285"/>
              </p:ext>
            </p:extLst>
          </p:nvPr>
        </p:nvGraphicFramePr>
        <p:xfrm>
          <a:off x="903084" y="978529"/>
          <a:ext cx="8621917" cy="511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ound Diagonal Corner Rectangle 6"/>
          <p:cNvSpPr/>
          <p:nvPr/>
        </p:nvSpPr>
        <p:spPr>
          <a:xfrm>
            <a:off x="6858000" y="4648199"/>
            <a:ext cx="2133600" cy="914400"/>
          </a:xfrm>
          <a:prstGeom prst="round2Diag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00" b="1" dirty="0">
                <a:solidFill>
                  <a:srgbClr val="FFFFFF"/>
                </a:solidFill>
              </a:rPr>
              <a:t>Monthly Bill</a:t>
            </a:r>
          </a:p>
          <a:p>
            <a:pPr algn="ctr"/>
            <a:r>
              <a:rPr lang="en-US" sz="1500" b="1" dirty="0">
                <a:solidFill>
                  <a:srgbClr val="FFFFFF"/>
                </a:solidFill>
              </a:rPr>
              <a:t>(</a:t>
            </a:r>
            <a:r>
              <a:rPr lang="en-US" sz="1300" b="1" dirty="0">
                <a:solidFill>
                  <a:srgbClr val="FFFFFF"/>
                </a:solidFill>
              </a:rPr>
              <a:t>@</a:t>
            </a:r>
            <a:r>
              <a:rPr lang="en-US" sz="1500" b="1" dirty="0">
                <a:solidFill>
                  <a:srgbClr val="FFFFFF"/>
                </a:solidFill>
              </a:rPr>
              <a:t> </a:t>
            </a:r>
            <a:r>
              <a:rPr lang="en-US" sz="1500" b="1" dirty="0" smtClean="0">
                <a:solidFill>
                  <a:srgbClr val="FFFFFF"/>
                </a:solidFill>
              </a:rPr>
              <a:t>13,200 </a:t>
            </a:r>
            <a:r>
              <a:rPr lang="en-US" sz="1500" b="1" dirty="0">
                <a:solidFill>
                  <a:srgbClr val="FFFFFF"/>
                </a:solidFill>
              </a:rPr>
              <a:t>gal/</a:t>
            </a:r>
            <a:r>
              <a:rPr lang="en-US" sz="1500" b="1" dirty="0" err="1">
                <a:solidFill>
                  <a:srgbClr val="FFFFFF"/>
                </a:solidFill>
              </a:rPr>
              <a:t>mo</a:t>
            </a:r>
            <a:r>
              <a:rPr lang="en-US" sz="1500" b="1" dirty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sz="1300" b="1" dirty="0">
                <a:solidFill>
                  <a:srgbClr val="FFFFFF"/>
                </a:solidFill>
              </a:rPr>
              <a:t>Based on summer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12192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ity of Loveland - LUC">
      <a:dk1>
        <a:srgbClr val="0563C1"/>
      </a:dk1>
      <a:lt1>
        <a:srgbClr val="FFFFFF"/>
      </a:lt1>
      <a:dk2>
        <a:srgbClr val="505056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C7970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chemeClr val="accent4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UC_PPtemplate" id="{93C4950A-0980-9F47-AD0E-7C95FB71F3FD}" vid="{8AA5AB47-3B74-EB4E-946A-7EDD0AFA6E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</TotalTime>
  <Words>1138</Words>
  <Application>Microsoft Office PowerPoint</Application>
  <PresentationFormat>Widescreen</PresentationFormat>
  <Paragraphs>310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Wingdings</vt:lpstr>
      <vt:lpstr>Office Theme</vt:lpstr>
      <vt:lpstr>2019 Proposed W&amp;P Rates, Charges &amp; Fees</vt:lpstr>
      <vt:lpstr>Presentation Overview</vt:lpstr>
      <vt:lpstr>Proposed Water Rate Increase</vt:lpstr>
      <vt:lpstr>% Water Rate Change By Customer Class</vt:lpstr>
      <vt:lpstr>Typical Water Bill Impacts</vt:lpstr>
      <vt:lpstr>Water Rate Comparisons-Residential</vt:lpstr>
      <vt:lpstr>Water Rate Comparisons-Commercial</vt:lpstr>
      <vt:lpstr>2018 Water Average Residential Bill Comparison</vt:lpstr>
      <vt:lpstr>2018 Water Average ¾” Commercial Bill Comparison</vt:lpstr>
      <vt:lpstr>Proposed Wastewater Rate Increase</vt:lpstr>
      <vt:lpstr>% Wastewater Rate Change By Customer Class</vt:lpstr>
      <vt:lpstr>Wastewater High Strength Surcharge</vt:lpstr>
      <vt:lpstr>Typical Wastewater Bill Impacts</vt:lpstr>
      <vt:lpstr>Wastewater Rate Comparisons-Residential</vt:lpstr>
      <vt:lpstr>Wastewater Rate Comparisons-Commercial</vt:lpstr>
      <vt:lpstr>2018 Wastewater Average Residential Bill Comparison</vt:lpstr>
      <vt:lpstr>2018 Wastewater Average ¾” Commercial Bill Comparison</vt:lpstr>
      <vt:lpstr>Proposed Power Rate Increase</vt:lpstr>
      <vt:lpstr>Reasons for Power Rate Increase</vt:lpstr>
      <vt:lpstr>Typical Electric Bill Impacts – Based on Summer Rates</vt:lpstr>
      <vt:lpstr>Electric Rate Comparisons-Residential</vt:lpstr>
      <vt:lpstr>Electric Rate Comparisons-Commercial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Andrea Maxwell</dc:creator>
  <cp:lastModifiedBy>leesj</cp:lastModifiedBy>
  <cp:revision>112</cp:revision>
  <cp:lastPrinted>2018-09-18T17:24:20Z</cp:lastPrinted>
  <dcterms:created xsi:type="dcterms:W3CDTF">2017-03-02T15:20:23Z</dcterms:created>
  <dcterms:modified xsi:type="dcterms:W3CDTF">2018-09-19T15:09:06Z</dcterms:modified>
</cp:coreProperties>
</file>