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9"/>
  </p:notesMasterIdLst>
  <p:handoutMasterIdLst>
    <p:handoutMasterId r:id="rId10"/>
  </p:handoutMasterIdLst>
  <p:sldIdLst>
    <p:sldId id="374" r:id="rId2"/>
    <p:sldId id="438" r:id="rId3"/>
    <p:sldId id="439" r:id="rId4"/>
    <p:sldId id="440" r:id="rId5"/>
    <p:sldId id="375" r:id="rId6"/>
    <p:sldId id="436" r:id="rId7"/>
    <p:sldId id="437" r:id="rId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3300"/>
    <a:srgbClr val="FFFF00"/>
    <a:srgbClr val="FFCC00"/>
    <a:srgbClr val="0033CC"/>
    <a:srgbClr val="CC99FF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3" autoAdjust="0"/>
    <p:restoredTop sz="94711" autoAdjust="0"/>
  </p:normalViewPr>
  <p:slideViewPr>
    <p:cSldViewPr>
      <p:cViewPr varScale="1">
        <p:scale>
          <a:sx n="105" d="100"/>
          <a:sy n="105" d="100"/>
        </p:scale>
        <p:origin x="1674" y="114"/>
      </p:cViewPr>
      <p:guideLst>
        <p:guide orient="horz" pos="2160"/>
        <p:guide pos="2880"/>
      </p:guideLst>
    </p:cSldViewPr>
  </p:slideViewPr>
  <p:outlineViewPr>
    <p:cViewPr>
      <p:scale>
        <a:sx n="30" d="100"/>
        <a:sy n="3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5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265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E0C66D6-80AF-4066-86CD-DD2C02D89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26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6426"/>
            <a:ext cx="5140960" cy="4183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5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265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73" tIns="45837" rIns="91673" bIns="4583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76C19E1-BBF4-405D-820A-E1C844601A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355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FF0DE9-5E9B-4A23-A4AC-F6A228F04FF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5514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34413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413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99EE7-D0D0-4CD3-ACF1-52FBA4B58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05DFA-A09A-436A-902D-A2BFDFEE5C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CCEA3-B2A7-4527-9A5A-ECA25951CD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28A5F-72C5-4123-8B1B-47849B432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9C543-F6FB-40DF-9BC7-683F93F3D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F30D6-DD1B-4DF3-BB96-2624CE8F1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66730-813D-43E1-86A4-41DA8B6C4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6A38E-6E05-464C-8503-63DBA8188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7291-3ADC-4403-AE69-9EB74ADE93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7DAF7-6D02-485D-BA91-1BAF58E83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8EEFF-6A5B-4379-AB41-C4AED30FA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4304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4304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4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4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4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4305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5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6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4307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7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8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4309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09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10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310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4310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310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310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310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34310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4310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4310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311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311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78875CD-2980-49A7-816C-8869B6682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609600"/>
            <a:ext cx="7772400" cy="22860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/>
              <a:t>2018 Budget Preparation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429000"/>
            <a:ext cx="6400800" cy="1066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/>
              <a:t>Loveland Utilities Commission Presentation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057400" y="4953000"/>
            <a:ext cx="18085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dirty="0" smtClean="0">
                <a:solidFill>
                  <a:schemeClr val="tx2"/>
                </a:solidFill>
              </a:rPr>
              <a:t>June 21, 2017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3077" name="Line 8"/>
          <p:cNvSpPr>
            <a:spLocks noChangeShapeType="1"/>
          </p:cNvSpPr>
          <p:nvPr/>
        </p:nvSpPr>
        <p:spPr bwMode="auto">
          <a:xfrm>
            <a:off x="1079500" y="3124200"/>
            <a:ext cx="8026400" cy="0"/>
          </a:xfrm>
          <a:prstGeom prst="line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8422E-1DE1-4130-A40E-06E73E1D18F6}" type="slidenum">
              <a:rPr lang="en-US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2018 Proposed Budget Overview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8732"/>
            <a:ext cx="8229600" cy="5198268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Staffing – Increase of 7 Full-time Equivalent (FTE) Positions Proposed</a:t>
            </a:r>
          </a:p>
          <a:p>
            <a:pPr lvl="1" eaLnBrk="1" hangingPunct="1">
              <a:defRPr/>
            </a:pPr>
            <a:r>
              <a:rPr lang="en-US" sz="1800" dirty="0" smtClean="0"/>
              <a:t>Senior Electrical Engineer</a:t>
            </a:r>
          </a:p>
          <a:p>
            <a:pPr lvl="1" eaLnBrk="1" hangingPunct="1">
              <a:defRPr/>
            </a:pPr>
            <a:r>
              <a:rPr lang="en-US" sz="1800" dirty="0" smtClean="0"/>
              <a:t>Senior Electric Distribution Designer</a:t>
            </a:r>
          </a:p>
          <a:p>
            <a:pPr lvl="1" eaLnBrk="1" hangingPunct="1">
              <a:defRPr/>
            </a:pPr>
            <a:r>
              <a:rPr lang="en-US" sz="1800" dirty="0" smtClean="0"/>
              <a:t>Journey Water Systems Operator</a:t>
            </a:r>
          </a:p>
          <a:p>
            <a:pPr lvl="1" eaLnBrk="1" hangingPunct="1">
              <a:defRPr/>
            </a:pPr>
            <a:r>
              <a:rPr lang="en-US" sz="1800" dirty="0" smtClean="0"/>
              <a:t>Wastewater Treatment Plant D Operator</a:t>
            </a:r>
          </a:p>
          <a:p>
            <a:pPr lvl="1" eaLnBrk="1" hangingPunct="1">
              <a:defRPr/>
            </a:pPr>
            <a:r>
              <a:rPr lang="en-US" sz="1800" dirty="0" smtClean="0"/>
              <a:t>Utility Applications Services Manager</a:t>
            </a:r>
          </a:p>
          <a:p>
            <a:pPr lvl="1" eaLnBrk="1" hangingPunct="1">
              <a:defRPr/>
            </a:pPr>
            <a:r>
              <a:rPr lang="en-US" sz="1800" dirty="0" smtClean="0"/>
              <a:t>Utility Applications Business Analyst</a:t>
            </a:r>
          </a:p>
          <a:p>
            <a:pPr lvl="1" eaLnBrk="1" hangingPunct="1">
              <a:defRPr/>
            </a:pPr>
            <a:r>
              <a:rPr lang="en-US" sz="1800" dirty="0" smtClean="0"/>
              <a:t>Administrative Specialist</a:t>
            </a:r>
          </a:p>
          <a:p>
            <a:pPr marL="457200" lvl="1" indent="0" eaLnBrk="1" hangingPunct="1">
              <a:buNone/>
              <a:defRPr/>
            </a:pPr>
            <a:endParaRPr lang="en-US" sz="1800" dirty="0" smtClean="0"/>
          </a:p>
          <a:p>
            <a:pPr eaLnBrk="1" hangingPunct="1">
              <a:defRPr/>
            </a:pPr>
            <a:r>
              <a:rPr lang="en-US" sz="2400" dirty="0" smtClean="0"/>
              <a:t>$728,000 Increase in Personal Services Expense from Staffing Increases</a:t>
            </a:r>
            <a:endParaRPr lang="en-US" sz="2400" dirty="0"/>
          </a:p>
          <a:p>
            <a:pPr lvl="1" eaLnBrk="1" hangingPunct="1">
              <a:defRPr/>
            </a:pPr>
            <a:r>
              <a:rPr lang="en-US" sz="1800" dirty="0" smtClean="0"/>
              <a:t>$216,000 Increase for Water</a:t>
            </a:r>
            <a:endParaRPr lang="en-US" sz="1800" dirty="0"/>
          </a:p>
          <a:p>
            <a:pPr lvl="1" eaLnBrk="1" hangingPunct="1">
              <a:defRPr/>
            </a:pPr>
            <a:r>
              <a:rPr lang="en-US" sz="1800" dirty="0" smtClean="0"/>
              <a:t>$151,000 Increase for Wastewater </a:t>
            </a:r>
          </a:p>
          <a:p>
            <a:pPr lvl="1" eaLnBrk="1" hangingPunct="1">
              <a:defRPr/>
            </a:pPr>
            <a:r>
              <a:rPr lang="en-US" sz="1800" dirty="0" smtClean="0"/>
              <a:t>$361,000 Increase for Power</a:t>
            </a:r>
          </a:p>
          <a:p>
            <a:pPr marL="457200" lvl="1" indent="0" eaLnBrk="1" hangingPunct="1">
              <a:buNone/>
              <a:defRPr/>
            </a:pPr>
            <a:endParaRPr lang="en-US" sz="1800" dirty="0"/>
          </a:p>
          <a:p>
            <a:pPr marL="0" indent="0" eaLnBrk="1" hangingPunct="1">
              <a:buNone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23125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8422E-1DE1-4130-A40E-06E73E1D18F6}" type="slidenum">
              <a:rPr lang="en-US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2018 Proposed Budget Overview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3.5% Increase for Salaries</a:t>
            </a:r>
          </a:p>
          <a:p>
            <a:pPr eaLnBrk="1" hangingPunct="1">
              <a:defRPr/>
            </a:pPr>
            <a:r>
              <a:rPr lang="en-US" sz="2000" dirty="0" smtClean="0"/>
              <a:t>Net Increase in Temporary Positions: $133,000</a:t>
            </a:r>
          </a:p>
          <a:p>
            <a:pPr eaLnBrk="1" hangingPunct="1">
              <a:defRPr/>
            </a:pPr>
            <a:r>
              <a:rPr lang="en-US" sz="2000" dirty="0" smtClean="0"/>
              <a:t>Increase in Health Insurance Expense: $681,000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1800" dirty="0" smtClean="0"/>
              <a:t>$243,000 increase for Water</a:t>
            </a:r>
          </a:p>
          <a:p>
            <a:pPr lvl="1" eaLnBrk="1" hangingPunct="1">
              <a:defRPr/>
            </a:pPr>
            <a:r>
              <a:rPr lang="en-US" sz="1800" dirty="0" smtClean="0"/>
              <a:t>$185,000 increase for Wastewater</a:t>
            </a:r>
            <a:endParaRPr lang="en-US" sz="1800" dirty="0"/>
          </a:p>
          <a:p>
            <a:pPr lvl="1" eaLnBrk="1" hangingPunct="1">
              <a:defRPr/>
            </a:pPr>
            <a:r>
              <a:rPr lang="en-US" sz="1800" dirty="0" smtClean="0"/>
              <a:t>$253,000 increase for Power</a:t>
            </a:r>
          </a:p>
          <a:p>
            <a:pPr eaLnBrk="1" hangingPunct="1">
              <a:defRPr/>
            </a:pPr>
            <a:r>
              <a:rPr lang="en-US" sz="2000" dirty="0" smtClean="0"/>
              <a:t>Customer Information System (CIS): $4.9 million for W&amp;P share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1800" dirty="0" smtClean="0"/>
              <a:t>$1.1 million contribution from Water</a:t>
            </a:r>
          </a:p>
          <a:p>
            <a:pPr lvl="1" eaLnBrk="1" hangingPunct="1">
              <a:defRPr/>
            </a:pPr>
            <a:r>
              <a:rPr lang="en-US" sz="1800" dirty="0" smtClean="0"/>
              <a:t>$1.1 million contribution from Wastewater</a:t>
            </a:r>
            <a:endParaRPr lang="en-US" sz="1800" dirty="0"/>
          </a:p>
          <a:p>
            <a:pPr lvl="1" eaLnBrk="1" hangingPunct="1">
              <a:defRPr/>
            </a:pPr>
            <a:r>
              <a:rPr lang="en-US" sz="1800" dirty="0" smtClean="0"/>
              <a:t>$2.7 million contribution from Power</a:t>
            </a:r>
            <a:endParaRPr lang="en-US" sz="1800" dirty="0"/>
          </a:p>
          <a:p>
            <a:pPr eaLnBrk="1" hangingPunct="1">
              <a:defRPr/>
            </a:pPr>
            <a:r>
              <a:rPr lang="en-US" sz="2000" dirty="0" smtClean="0"/>
              <a:t>Increase in Cost Allocation Expense: $635,000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FFFFFF"/>
                </a:solidFill>
              </a:rPr>
              <a:t>$202,000 increase for Water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FFFFFF"/>
                </a:solidFill>
              </a:rPr>
              <a:t>$93,000 increase for Wastewater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FFFFFF"/>
                </a:solidFill>
              </a:rPr>
              <a:t>$340,000 increase for Power</a:t>
            </a:r>
            <a:endParaRPr lang="en-US" sz="1800" dirty="0">
              <a:solidFill>
                <a:srgbClr val="FFFFFF"/>
              </a:solidFill>
            </a:endParaRPr>
          </a:p>
          <a:p>
            <a:pPr marL="0" indent="0" eaLnBrk="1" hangingPunct="1">
              <a:buNone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129178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8422E-1DE1-4130-A40E-06E73E1D18F6}" type="slidenum">
              <a:rPr lang="en-US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2018 Proposed Budget Overview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229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 smtClean="0"/>
              <a:t>Increase in Vehicle O&amp;M Expense: $182,000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1800" dirty="0" smtClean="0"/>
              <a:t>$81,000 increase for Water</a:t>
            </a:r>
          </a:p>
          <a:p>
            <a:pPr lvl="1" eaLnBrk="1" hangingPunct="1">
              <a:defRPr/>
            </a:pPr>
            <a:r>
              <a:rPr lang="en-US" sz="1800" dirty="0" smtClean="0"/>
              <a:t>$55,000 increase for Wastewater</a:t>
            </a:r>
            <a:endParaRPr lang="en-US" sz="1800" dirty="0"/>
          </a:p>
          <a:p>
            <a:pPr lvl="1" eaLnBrk="1" hangingPunct="1">
              <a:defRPr/>
            </a:pPr>
            <a:r>
              <a:rPr lang="en-US" sz="1800" dirty="0" smtClean="0"/>
              <a:t>$46,000 increase for Power</a:t>
            </a:r>
          </a:p>
          <a:p>
            <a:pPr eaLnBrk="1" hangingPunct="1">
              <a:defRPr/>
            </a:pPr>
            <a:r>
              <a:rPr lang="en-US" sz="2000" dirty="0" smtClean="0"/>
              <a:t>Increase in Transfers for Assets Funded by Multiple Utilities Expense: $1,059,000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1800" dirty="0" smtClean="0"/>
              <a:t>$886,000 increase for Water</a:t>
            </a:r>
          </a:p>
          <a:p>
            <a:pPr lvl="1" eaLnBrk="1" hangingPunct="1">
              <a:defRPr/>
            </a:pPr>
            <a:r>
              <a:rPr lang="en-US" sz="1800" dirty="0" smtClean="0"/>
              <a:t>$54,000 increase for Wastewater</a:t>
            </a:r>
            <a:endParaRPr lang="en-US" sz="1800" dirty="0"/>
          </a:p>
          <a:p>
            <a:pPr lvl="1" eaLnBrk="1" hangingPunct="1">
              <a:defRPr/>
            </a:pPr>
            <a:r>
              <a:rPr lang="en-US" sz="1800" dirty="0" smtClean="0"/>
              <a:t>$119,000 increase for Power</a:t>
            </a:r>
            <a:endParaRPr lang="en-US" sz="1800" dirty="0"/>
          </a:p>
          <a:p>
            <a:pPr eaLnBrk="1" hangingPunct="1">
              <a:defRPr/>
            </a:pPr>
            <a:r>
              <a:rPr lang="en-US" sz="2000" dirty="0" smtClean="0"/>
              <a:t>Capital Programs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FFFFFF"/>
                </a:solidFill>
              </a:rPr>
              <a:t>$140 million for Water and Raw Water over next 10 years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FFFFFF"/>
                </a:solidFill>
              </a:rPr>
              <a:t>$64 million for Wastewater over next 10 years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rgbClr val="FFFFFF"/>
                </a:solidFill>
              </a:rPr>
              <a:t>$147 million for Power over next 10 years</a:t>
            </a:r>
            <a:endParaRPr lang="en-US" sz="1800" dirty="0">
              <a:solidFill>
                <a:srgbClr val="FFFFFF"/>
              </a:solidFill>
            </a:endParaRPr>
          </a:p>
          <a:p>
            <a:pPr marL="0" indent="0" eaLnBrk="1" hangingPunct="1">
              <a:buNone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85859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8422E-1DE1-4130-A40E-06E73E1D18F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2018 Proposed Budget Overview - Water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Water 10 Year Financial Plan and Rates</a:t>
            </a:r>
          </a:p>
          <a:p>
            <a:pPr lvl="1" eaLnBrk="1" hangingPunct="1">
              <a:defRPr/>
            </a:pPr>
            <a:r>
              <a:rPr lang="en-US" sz="2000" dirty="0" smtClean="0"/>
              <a:t>2018 Across-the-Board Rate Increase of 9%, followed by one more year at 9%/</a:t>
            </a:r>
            <a:r>
              <a:rPr lang="en-US" sz="2000" dirty="0" err="1" smtClean="0"/>
              <a:t>yr</a:t>
            </a:r>
            <a:r>
              <a:rPr lang="en-US" sz="2000" dirty="0" smtClean="0"/>
              <a:t>, then three years at 8%/</a:t>
            </a:r>
            <a:r>
              <a:rPr lang="en-US" sz="2000" dirty="0" err="1" smtClean="0"/>
              <a:t>yr</a:t>
            </a:r>
            <a:r>
              <a:rPr lang="en-US" sz="2000" dirty="0" smtClean="0"/>
              <a:t>, per September, 2015 Resolution</a:t>
            </a:r>
          </a:p>
          <a:p>
            <a:pPr lvl="1" eaLnBrk="1" hangingPunct="1">
              <a:defRPr/>
            </a:pPr>
            <a:r>
              <a:rPr lang="en-US" sz="2000" dirty="0" smtClean="0"/>
              <a:t>$16.5M loan in 2019 to help fund Chimney Hollow construction</a:t>
            </a:r>
          </a:p>
          <a:p>
            <a:pPr lvl="1" eaLnBrk="1" hangingPunct="1">
              <a:defRPr/>
            </a:pPr>
            <a:r>
              <a:rPr lang="en-US" sz="2000" dirty="0" smtClean="0"/>
              <a:t>Positive variances vs. target through 10 years</a:t>
            </a:r>
          </a:p>
          <a:p>
            <a:pPr eaLnBrk="1" hangingPunct="1">
              <a:defRPr/>
            </a:pPr>
            <a:r>
              <a:rPr lang="en-US" sz="2400" dirty="0" smtClean="0"/>
              <a:t>Water Key Changes in O&amp;M Expenses </a:t>
            </a:r>
            <a:r>
              <a:rPr lang="en-US" sz="2400" smtClean="0"/>
              <a:t>for </a:t>
            </a:r>
            <a:r>
              <a:rPr lang="en-US" sz="2400" smtClean="0"/>
              <a:t>2018</a:t>
            </a:r>
            <a:endParaRPr lang="en-US" sz="2400" dirty="0"/>
          </a:p>
          <a:p>
            <a:pPr lvl="1" eaLnBrk="1" hangingPunct="1">
              <a:defRPr/>
            </a:pPr>
            <a:r>
              <a:rPr lang="en-US" sz="2000" dirty="0" smtClean="0"/>
              <a:t>C-BT Facilities Contract – Decrease of $215,000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2000" dirty="0" smtClean="0"/>
              <a:t>Lawn Irrigation Return Flows (LIRFS) – Decrease of $100K</a:t>
            </a:r>
          </a:p>
          <a:p>
            <a:pPr lvl="1" eaLnBrk="1" hangingPunct="1">
              <a:defRPr/>
            </a:pPr>
            <a:r>
              <a:rPr lang="en-US" sz="2000" dirty="0" smtClean="0"/>
              <a:t>Street Repairs – Increase of $140,000</a:t>
            </a:r>
          </a:p>
          <a:p>
            <a:pPr lvl="1" eaLnBrk="1" hangingPunct="1">
              <a:defRPr/>
            </a:pPr>
            <a:r>
              <a:rPr lang="en-US" sz="2000" dirty="0" smtClean="0"/>
              <a:t>Non-recurrence of Water Master Plan Update – Decrease of $100,000</a:t>
            </a:r>
          </a:p>
          <a:p>
            <a:pPr lvl="1" eaLnBrk="1" hangingPunct="1">
              <a:defRPr/>
            </a:pPr>
            <a:r>
              <a:rPr lang="en-US" sz="2000" dirty="0" smtClean="0"/>
              <a:t>Non-recurrence of Debt Service on $4.0M Internal Loan - Decrease of $4 million</a:t>
            </a:r>
          </a:p>
          <a:p>
            <a:pPr marL="0" indent="0" eaLnBrk="1" hangingPunct="1"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8422E-1DE1-4130-A40E-06E73E1D18F6}" type="slidenum">
              <a:rPr lang="en-US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dirty="0" smtClean="0"/>
              <a:t>2018 Proposed Budget Overview - Wastewater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Wastewater 10 Year Financial Plan and Rates</a:t>
            </a:r>
          </a:p>
          <a:p>
            <a:pPr lvl="1" eaLnBrk="1" hangingPunct="1">
              <a:defRPr/>
            </a:pPr>
            <a:r>
              <a:rPr lang="en-US" sz="2000" dirty="0" smtClean="0"/>
              <a:t>2018 Across-The-Board </a:t>
            </a:r>
            <a:r>
              <a:rPr lang="en-US" sz="2000" dirty="0"/>
              <a:t>Rate Increase of </a:t>
            </a:r>
            <a:r>
              <a:rPr lang="en-US" sz="2000" dirty="0" smtClean="0"/>
              <a:t>11%, </a:t>
            </a:r>
            <a:r>
              <a:rPr lang="en-US" sz="2000" dirty="0"/>
              <a:t>followed by </a:t>
            </a:r>
            <a:r>
              <a:rPr lang="en-US" sz="2000" dirty="0" smtClean="0"/>
              <a:t>one more year </a:t>
            </a:r>
            <a:r>
              <a:rPr lang="en-US" sz="2000" dirty="0"/>
              <a:t>at </a:t>
            </a:r>
            <a:r>
              <a:rPr lang="en-US" sz="2000" dirty="0" smtClean="0"/>
              <a:t>11%/</a:t>
            </a:r>
            <a:r>
              <a:rPr lang="en-US" sz="2000" dirty="0" err="1" smtClean="0"/>
              <a:t>yr</a:t>
            </a:r>
            <a:r>
              <a:rPr lang="en-US" sz="2000" dirty="0" smtClean="0"/>
              <a:t>, </a:t>
            </a:r>
            <a:r>
              <a:rPr lang="en-US" sz="2000" dirty="0"/>
              <a:t>then three years at </a:t>
            </a:r>
            <a:r>
              <a:rPr lang="en-US" sz="2000" dirty="0" smtClean="0"/>
              <a:t>7%/</a:t>
            </a:r>
            <a:r>
              <a:rPr lang="en-US" sz="2000" dirty="0" err="1" smtClean="0"/>
              <a:t>yr</a:t>
            </a:r>
            <a:r>
              <a:rPr lang="en-US" sz="2000" dirty="0" smtClean="0"/>
              <a:t>, </a:t>
            </a:r>
            <a:r>
              <a:rPr lang="en-US" sz="2000" dirty="0"/>
              <a:t>per </a:t>
            </a:r>
            <a:r>
              <a:rPr lang="en-US" sz="2000" dirty="0" smtClean="0"/>
              <a:t>Sept. 2015 Resolution</a:t>
            </a:r>
          </a:p>
          <a:p>
            <a:pPr lvl="1" eaLnBrk="1" hangingPunct="1">
              <a:defRPr/>
            </a:pPr>
            <a:r>
              <a:rPr lang="en-US" sz="2000" dirty="0" smtClean="0"/>
              <a:t>Positive variances vs. target through 10 years; SIF balance bolstered by short-term internal loans in 2020 and 2026 </a:t>
            </a:r>
          </a:p>
          <a:p>
            <a:pPr eaLnBrk="1" hangingPunct="1">
              <a:defRPr/>
            </a:pPr>
            <a:r>
              <a:rPr lang="en-US" sz="2400" dirty="0" smtClean="0"/>
              <a:t>Wastewater Key Changes in O&amp;M Expenses for 2018</a:t>
            </a:r>
            <a:endParaRPr lang="en-US" sz="2400" dirty="0"/>
          </a:p>
          <a:p>
            <a:pPr lvl="1" eaLnBrk="1" hangingPunct="1">
              <a:defRPr/>
            </a:pPr>
            <a:r>
              <a:rPr lang="en-US" sz="2000" dirty="0" smtClean="0"/>
              <a:t>Utility Expenses at the WWTP – Increase of $122,000</a:t>
            </a:r>
          </a:p>
          <a:p>
            <a:pPr lvl="1" eaLnBrk="1" hangingPunct="1">
              <a:defRPr/>
            </a:pPr>
            <a:r>
              <a:rPr lang="en-US" sz="2000" dirty="0" smtClean="0"/>
              <a:t>Spare Return Activated Sludge Pump – Increase of $56,000</a:t>
            </a:r>
          </a:p>
          <a:p>
            <a:pPr lvl="1" eaLnBrk="1" hangingPunct="1">
              <a:defRPr/>
            </a:pPr>
            <a:r>
              <a:rPr lang="en-US" sz="2000" dirty="0" smtClean="0"/>
              <a:t>Wastewater Model Update – Increase of $75,000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2000" dirty="0" smtClean="0"/>
              <a:t>Debt Service on $24.9M External Loan – Decrease of $1.5 million</a:t>
            </a:r>
          </a:p>
          <a:p>
            <a:pPr marL="0" indent="0" eaLnBrk="1" hangingPunct="1">
              <a:buNone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0658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8422E-1DE1-4130-A40E-06E73E1D18F6}" type="slidenum">
              <a:rPr lang="en-US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2018 Proposed Budget Overview - Power</a:t>
            </a:r>
          </a:p>
        </p:txBody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01969"/>
            <a:ext cx="8229600" cy="5257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Power 10 Year Financial Plan and Rates</a:t>
            </a:r>
          </a:p>
          <a:p>
            <a:pPr lvl="1" eaLnBrk="1" hangingPunct="1">
              <a:defRPr/>
            </a:pPr>
            <a:r>
              <a:rPr lang="en-US" sz="2000" dirty="0" smtClean="0"/>
              <a:t>2018 Overall Rate Increase of 5%</a:t>
            </a:r>
          </a:p>
          <a:p>
            <a:pPr lvl="1" eaLnBrk="1" hangingPunct="1">
              <a:defRPr/>
            </a:pPr>
            <a:r>
              <a:rPr lang="en-US" sz="2000" dirty="0" smtClean="0"/>
              <a:t>Combination of 2.03% pass-through of wholesale power increase from PRPA and 2.97% for increased O&amp;M and capital expenses</a:t>
            </a:r>
          </a:p>
          <a:p>
            <a:pPr lvl="1" eaLnBrk="1" hangingPunct="1">
              <a:defRPr/>
            </a:pPr>
            <a:r>
              <a:rPr lang="en-US" sz="2000" dirty="0" smtClean="0"/>
              <a:t>PRPA Rate Increase of 2.5% per year, each year from 2018-2027</a:t>
            </a:r>
          </a:p>
          <a:p>
            <a:pPr lvl="1" eaLnBrk="1" hangingPunct="1">
              <a:defRPr/>
            </a:pPr>
            <a:r>
              <a:rPr lang="en-US" sz="2000" dirty="0" smtClean="0"/>
              <a:t>Positive variances vs. target through 10 years; rate increases in 2019 and 2020 1% higher than presented to Council last Aug.</a:t>
            </a:r>
          </a:p>
          <a:p>
            <a:pPr eaLnBrk="1" hangingPunct="1">
              <a:defRPr/>
            </a:pPr>
            <a:r>
              <a:rPr lang="en-US" sz="2400" dirty="0" smtClean="0"/>
              <a:t>Power Key Changes in O&amp;M Expenses for 2018</a:t>
            </a:r>
            <a:endParaRPr lang="en-US" sz="2400" dirty="0"/>
          </a:p>
          <a:p>
            <a:pPr lvl="1" eaLnBrk="1" hangingPunct="1">
              <a:defRPr/>
            </a:pPr>
            <a:r>
              <a:rPr lang="en-US" sz="2000" dirty="0" smtClean="0"/>
              <a:t>Environmental Mitigation in Big T Canyon – Increase of $300,000</a:t>
            </a:r>
            <a:endParaRPr lang="en-US" sz="2000" dirty="0"/>
          </a:p>
          <a:p>
            <a:pPr lvl="1" eaLnBrk="1" hangingPunct="1">
              <a:defRPr/>
            </a:pPr>
            <a:r>
              <a:rPr lang="en-US" sz="2000" dirty="0" smtClean="0"/>
              <a:t>Support for Yukon Metering Software </a:t>
            </a:r>
            <a:r>
              <a:rPr lang="en-US" sz="2000" dirty="0"/>
              <a:t>– </a:t>
            </a:r>
            <a:r>
              <a:rPr lang="en-US" sz="2000" dirty="0" smtClean="0"/>
              <a:t>Increase of  $100,000</a:t>
            </a:r>
          </a:p>
          <a:p>
            <a:pPr lvl="1" eaLnBrk="1" hangingPunct="1">
              <a:defRPr/>
            </a:pPr>
            <a:r>
              <a:rPr lang="en-US" sz="2000" dirty="0" smtClean="0"/>
              <a:t>Efficiency Works Programs for Commercial Customers and New Program for Low Income Customers – Increase of $215K</a:t>
            </a:r>
          </a:p>
          <a:p>
            <a:pPr lvl="1" eaLnBrk="1" hangingPunct="1">
              <a:defRPr/>
            </a:pPr>
            <a:endParaRPr lang="en-US" sz="2000" dirty="0"/>
          </a:p>
          <a:p>
            <a:pPr marL="0" indent="0" eaLnBrk="1" hangingPunct="1">
              <a:buNone/>
              <a:defRPr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2141790"/>
      </p:ext>
    </p:extLst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14235</TotalTime>
  <Words>625</Words>
  <Application>Microsoft Office PowerPoint</Application>
  <PresentationFormat>On-screen Show (4:3)</PresentationFormat>
  <Paragraphs>82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Ripple</vt:lpstr>
      <vt:lpstr>2018 Budget Preparation</vt:lpstr>
      <vt:lpstr>2018 Proposed Budget Overview</vt:lpstr>
      <vt:lpstr>2018 Proposed Budget Overview</vt:lpstr>
      <vt:lpstr>2018 Proposed Budget Overview</vt:lpstr>
      <vt:lpstr>2018 Proposed Budget Overview - Water</vt:lpstr>
      <vt:lpstr>2018 Proposed Budget Overview - Wastewater</vt:lpstr>
      <vt:lpstr>2018 Proposed Budget Overview - Power</vt:lpstr>
    </vt:vector>
  </TitlesOfParts>
  <Company>Integrated Utilities Group,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Water Cost-of-Service Analysis</dc:title>
  <dc:creator>Paul L. Matthews</dc:creator>
  <cp:lastModifiedBy>Courtney Whittet</cp:lastModifiedBy>
  <cp:revision>546</cp:revision>
  <cp:lastPrinted>2016-06-15T20:40:16Z</cp:lastPrinted>
  <dcterms:created xsi:type="dcterms:W3CDTF">2000-11-27T16:46:29Z</dcterms:created>
  <dcterms:modified xsi:type="dcterms:W3CDTF">2017-06-22T16:39:20Z</dcterms:modified>
</cp:coreProperties>
</file>