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304" r:id="rId2"/>
    <p:sldId id="306" r:id="rId3"/>
    <p:sldId id="312" r:id="rId4"/>
    <p:sldId id="311" r:id="rId5"/>
    <p:sldId id="315" r:id="rId6"/>
    <p:sldId id="314" r:id="rId7"/>
    <p:sldId id="30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4" autoAdjust="0"/>
    <p:restoredTop sz="90221" autoAdjust="0"/>
  </p:normalViewPr>
  <p:slideViewPr>
    <p:cSldViewPr snapToGrid="0" snapToObjects="1">
      <p:cViewPr varScale="1">
        <p:scale>
          <a:sx n="100" d="100"/>
          <a:sy n="100" d="100"/>
        </p:scale>
        <p:origin x="786" y="90"/>
      </p:cViewPr>
      <p:guideLst/>
    </p:cSldViewPr>
  </p:slideViewPr>
  <p:outlineViewPr>
    <p:cViewPr>
      <p:scale>
        <a:sx n="33" d="100"/>
        <a:sy n="33" d="100"/>
      </p:scale>
      <p:origin x="0" y="-10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9" d="100"/>
          <a:sy n="59" d="100"/>
        </p:scale>
        <p:origin x="3006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50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CC75FF45-A1F6-CF4C-AB6B-3473AC6914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319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CC75FF45-A1F6-CF4C-AB6B-3473AC69141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5639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CC75FF45-A1F6-CF4C-AB6B-3473AC69141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614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CC75FF45-A1F6-CF4C-AB6B-3473AC69141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791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CC75FF45-A1F6-CF4C-AB6B-3473AC69141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7736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CC75FF45-A1F6-CF4C-AB6B-3473AC69141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190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094514"/>
            <a:ext cx="12192000" cy="707572"/>
          </a:xfrm>
        </p:spPr>
        <p:txBody>
          <a:bodyPr>
            <a:normAutofit/>
          </a:bodyPr>
          <a:lstStyle>
            <a:lvl1pPr marL="0" indent="0" algn="ctr">
              <a:buNone/>
              <a:defRPr sz="3500" b="1" i="0" baseline="0">
                <a:solidFill>
                  <a:schemeClr val="accent4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0" y="1121228"/>
            <a:ext cx="12192000" cy="1121229"/>
          </a:xfrm>
        </p:spPr>
        <p:txBody>
          <a:bodyPr>
            <a:normAutofit/>
          </a:bodyPr>
          <a:lstStyle>
            <a:lvl1pPr algn="ctr">
              <a:defRPr sz="6000" baseline="0"/>
            </a:lvl1pPr>
          </a:lstStyle>
          <a:p>
            <a:r>
              <a:rPr lang="en-US" dirty="0" smtClean="0"/>
              <a:t>Presentation Headline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0" y="2332038"/>
            <a:ext cx="12192000" cy="2514600"/>
          </a:xfrm>
          <a:solidFill>
            <a:schemeClr val="bg1"/>
          </a:solidFill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677886"/>
            <a:ext cx="3932237" cy="3191102"/>
          </a:xfrm>
        </p:spPr>
        <p:txBody>
          <a:bodyPr/>
          <a:lstStyle>
            <a:lvl1pPr marL="285750" indent="-285750">
              <a:buFontTx/>
              <a:buBlip>
                <a:blip r:embed="rId2"/>
              </a:buBlip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estion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838200" y="1153886"/>
            <a:ext cx="10515600" cy="4332514"/>
          </a:xfrm>
        </p:spPr>
        <p:txBody>
          <a:bodyPr>
            <a:noAutofit/>
          </a:bodyPr>
          <a:lstStyle>
            <a:lvl1pPr algn="ctr">
              <a:defRPr sz="14400" baseline="0">
                <a:solidFill>
                  <a:schemeClr val="accent4"/>
                </a:solidFill>
              </a:defRPr>
            </a:lvl1pPr>
          </a:lstStyle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 userDrawn="1"/>
        </p:nvSpPr>
        <p:spPr>
          <a:xfrm>
            <a:off x="4207566" y="2529119"/>
            <a:ext cx="3429000" cy="58640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 userDrawn="1"/>
        </p:nvSpPr>
        <p:spPr>
          <a:xfrm>
            <a:off x="7928406" y="2529119"/>
            <a:ext cx="3429000" cy="58640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0" y="423450"/>
            <a:ext cx="12192000" cy="624622"/>
          </a:xfrm>
        </p:spPr>
        <p:txBody>
          <a:bodyPr>
            <a:normAutofit fontScale="90000"/>
          </a:bodyPr>
          <a:lstStyle>
            <a:lvl1pPr algn="ctr">
              <a:defRPr/>
            </a:lvl1pPr>
          </a:lstStyle>
          <a:p>
            <a:pPr algn="ctr"/>
            <a:r>
              <a:rPr lang="en-US" b="1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rPr>
              <a:t>SECTION HEADLINE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487363" y="5006975"/>
            <a:ext cx="11149012" cy="868363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4200" b="1" i="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“Quote Here”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487363" y="2494722"/>
            <a:ext cx="3429000" cy="58640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4207566" y="3209027"/>
            <a:ext cx="3429000" cy="16700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0" i="0" baseline="0">
                <a:solidFill>
                  <a:schemeClr val="accent5"/>
                </a:solidFill>
                <a:latin typeface="+mj-lt"/>
              </a:defRPr>
            </a:lvl1pPr>
          </a:lstStyle>
          <a:p>
            <a:pPr algn="ctr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. </a:t>
            </a:r>
            <a:r>
              <a:rPr lang="en-US" dirty="0" err="1" smtClean="0"/>
              <a:t>Praesent</a:t>
            </a:r>
            <a:r>
              <a:rPr lang="en-US" dirty="0" smtClean="0"/>
              <a:t> </a:t>
            </a:r>
            <a:r>
              <a:rPr lang="en-US" dirty="0" err="1" smtClean="0"/>
              <a:t>commodo</a:t>
            </a:r>
            <a:r>
              <a:rPr lang="en-US" dirty="0" smtClean="0"/>
              <a:t> </a:t>
            </a:r>
            <a:r>
              <a:rPr lang="en-US" dirty="0" err="1" smtClean="0"/>
              <a:t>vulputate</a:t>
            </a:r>
            <a:r>
              <a:rPr lang="en-US" dirty="0" smtClean="0"/>
              <a:t> </a:t>
            </a:r>
            <a:r>
              <a:rPr lang="en-US" dirty="0" err="1" smtClean="0"/>
              <a:t>vehicula</a:t>
            </a:r>
            <a:r>
              <a:rPr lang="en-US" dirty="0" smtClean="0"/>
              <a:t>. </a:t>
            </a:r>
            <a:r>
              <a:rPr lang="en-US" dirty="0" err="1" smtClean="0"/>
              <a:t>Donec</a:t>
            </a:r>
            <a:r>
              <a:rPr lang="en-US" dirty="0" smtClean="0"/>
              <a:t> </a:t>
            </a:r>
            <a:r>
              <a:rPr lang="en-US" dirty="0" err="1" smtClean="0"/>
              <a:t>hendrerit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eget</a:t>
            </a:r>
            <a:r>
              <a:rPr lang="en-US" dirty="0" smtClean="0"/>
              <a:t> </a:t>
            </a:r>
            <a:r>
              <a:rPr lang="en-US" dirty="0" err="1" smtClean="0"/>
              <a:t>justo</a:t>
            </a:r>
            <a:r>
              <a:rPr lang="en-US" dirty="0" smtClean="0"/>
              <a:t> </a:t>
            </a:r>
            <a:r>
              <a:rPr lang="en-US" dirty="0" err="1" smtClean="0"/>
              <a:t>sagittis</a:t>
            </a:r>
            <a:r>
              <a:rPr lang="en-US" dirty="0" smtClean="0"/>
              <a:t>, </a:t>
            </a:r>
            <a:r>
              <a:rPr lang="en-US" dirty="0" err="1" smtClean="0"/>
              <a:t>eu</a:t>
            </a:r>
            <a:r>
              <a:rPr lang="en-US" dirty="0" smtClean="0"/>
              <a:t> </a:t>
            </a:r>
            <a:r>
              <a:rPr lang="en-US" dirty="0" err="1" smtClean="0"/>
              <a:t>varius</a:t>
            </a:r>
            <a:r>
              <a:rPr lang="en-US" dirty="0" smtClean="0"/>
              <a:t>. 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7935417" y="3259164"/>
            <a:ext cx="3429000" cy="16700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0" i="0" baseline="0">
                <a:solidFill>
                  <a:schemeClr val="accent5"/>
                </a:solidFill>
                <a:latin typeface="+mj-lt"/>
              </a:defRPr>
            </a:lvl1pPr>
          </a:lstStyle>
          <a:p>
            <a:pPr algn="ctr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. </a:t>
            </a:r>
            <a:r>
              <a:rPr lang="en-US" dirty="0" err="1" smtClean="0"/>
              <a:t>Praesent</a:t>
            </a:r>
            <a:r>
              <a:rPr lang="en-US" dirty="0" smtClean="0"/>
              <a:t> </a:t>
            </a:r>
            <a:r>
              <a:rPr lang="en-US" dirty="0" err="1" smtClean="0"/>
              <a:t>commodo</a:t>
            </a:r>
            <a:r>
              <a:rPr lang="en-US" dirty="0" smtClean="0"/>
              <a:t> </a:t>
            </a:r>
            <a:r>
              <a:rPr lang="en-US" dirty="0" err="1" smtClean="0"/>
              <a:t>vulputate</a:t>
            </a:r>
            <a:r>
              <a:rPr lang="en-US" dirty="0" smtClean="0"/>
              <a:t> </a:t>
            </a:r>
            <a:r>
              <a:rPr lang="en-US" dirty="0" err="1" smtClean="0"/>
              <a:t>vehicula</a:t>
            </a:r>
            <a:r>
              <a:rPr lang="en-US" dirty="0" smtClean="0"/>
              <a:t>. </a:t>
            </a:r>
            <a:r>
              <a:rPr lang="en-US" dirty="0" err="1" smtClean="0"/>
              <a:t>Donec</a:t>
            </a:r>
            <a:r>
              <a:rPr lang="en-US" dirty="0" smtClean="0"/>
              <a:t> </a:t>
            </a:r>
            <a:r>
              <a:rPr lang="en-US" dirty="0" err="1" smtClean="0"/>
              <a:t>hendrerit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eget</a:t>
            </a:r>
            <a:r>
              <a:rPr lang="en-US" dirty="0" smtClean="0"/>
              <a:t> </a:t>
            </a:r>
            <a:r>
              <a:rPr lang="en-US" dirty="0" err="1" smtClean="0"/>
              <a:t>justo</a:t>
            </a:r>
            <a:r>
              <a:rPr lang="en-US" dirty="0" smtClean="0"/>
              <a:t> </a:t>
            </a:r>
            <a:r>
              <a:rPr lang="en-US" dirty="0" err="1" smtClean="0"/>
              <a:t>sagittis</a:t>
            </a:r>
            <a:r>
              <a:rPr lang="en-US" dirty="0" smtClean="0"/>
              <a:t>, </a:t>
            </a:r>
            <a:r>
              <a:rPr lang="en-US" dirty="0" err="1" smtClean="0"/>
              <a:t>eu</a:t>
            </a:r>
            <a:r>
              <a:rPr lang="en-US" dirty="0" smtClean="0"/>
              <a:t> </a:t>
            </a:r>
            <a:r>
              <a:rPr lang="en-US" dirty="0" err="1" smtClean="0"/>
              <a:t>varius</a:t>
            </a:r>
            <a:r>
              <a:rPr lang="en-US" dirty="0" smtClean="0"/>
              <a:t>. 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1588770"/>
            <a:ext cx="12192000" cy="734502"/>
          </a:xfrm>
        </p:spPr>
        <p:txBody>
          <a:bodyPr/>
          <a:lstStyle>
            <a:lvl1pPr marL="0" indent="0" algn="ctr">
              <a:buFontTx/>
              <a:buNone/>
              <a:defRPr sz="2800" baseline="0"/>
            </a:lvl1pPr>
          </a:lstStyle>
          <a:p>
            <a:pPr algn="ctr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  <a:ea typeface="Arial" charset="0"/>
                <a:cs typeface="Arial" charset="0"/>
              </a:rPr>
              <a:t>Brief description about what this slide is about.</a:t>
            </a:r>
            <a:endParaRPr lang="en-US" sz="2400" dirty="0"/>
          </a:p>
        </p:txBody>
      </p:sp>
      <p:sp>
        <p:nvSpPr>
          <p:cNvPr id="27" name="Text Placehold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487363" y="3252579"/>
            <a:ext cx="3429000" cy="16700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0" i="0" baseline="0">
                <a:solidFill>
                  <a:schemeClr val="accent5"/>
                </a:solidFill>
                <a:latin typeface="+mj-lt"/>
              </a:defRPr>
            </a:lvl1pPr>
          </a:lstStyle>
          <a:p>
            <a:pPr algn="ctr"/>
            <a:r>
              <a:rPr lang="en-US" dirty="0" smtClean="0"/>
              <a:t>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. </a:t>
            </a:r>
            <a:r>
              <a:rPr lang="en-US" dirty="0" err="1" smtClean="0"/>
              <a:t>Praesent</a:t>
            </a:r>
            <a:r>
              <a:rPr lang="en-US" dirty="0" smtClean="0"/>
              <a:t> </a:t>
            </a:r>
            <a:r>
              <a:rPr lang="en-US" dirty="0" err="1" smtClean="0"/>
              <a:t>commodo</a:t>
            </a:r>
            <a:r>
              <a:rPr lang="en-US" dirty="0" smtClean="0"/>
              <a:t> </a:t>
            </a:r>
            <a:r>
              <a:rPr lang="en-US" dirty="0" err="1" smtClean="0"/>
              <a:t>vulputate</a:t>
            </a:r>
            <a:r>
              <a:rPr lang="en-US" dirty="0" smtClean="0"/>
              <a:t> </a:t>
            </a:r>
            <a:r>
              <a:rPr lang="en-US" dirty="0" err="1" smtClean="0"/>
              <a:t>vehicula</a:t>
            </a:r>
            <a:r>
              <a:rPr lang="en-US" dirty="0" smtClean="0"/>
              <a:t>. </a:t>
            </a:r>
            <a:r>
              <a:rPr lang="en-US" dirty="0" err="1" smtClean="0"/>
              <a:t>Donec</a:t>
            </a:r>
            <a:r>
              <a:rPr lang="en-US" dirty="0" smtClean="0"/>
              <a:t> </a:t>
            </a:r>
            <a:r>
              <a:rPr lang="en-US" dirty="0" err="1" smtClean="0"/>
              <a:t>hendrerit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eget</a:t>
            </a:r>
            <a:r>
              <a:rPr lang="en-US" dirty="0" smtClean="0"/>
              <a:t> </a:t>
            </a:r>
            <a:r>
              <a:rPr lang="en-US" dirty="0" err="1" smtClean="0"/>
              <a:t>justo</a:t>
            </a:r>
            <a:r>
              <a:rPr lang="en-US" dirty="0" smtClean="0"/>
              <a:t> </a:t>
            </a:r>
            <a:r>
              <a:rPr lang="en-US" dirty="0" err="1" smtClean="0"/>
              <a:t>sagittis</a:t>
            </a:r>
            <a:r>
              <a:rPr lang="en-US" dirty="0" smtClean="0"/>
              <a:t>, </a:t>
            </a:r>
            <a:r>
              <a:rPr lang="en-US" dirty="0" err="1" smtClean="0"/>
              <a:t>eu</a:t>
            </a:r>
            <a:r>
              <a:rPr lang="en-US" dirty="0" smtClean="0"/>
              <a:t> </a:t>
            </a:r>
            <a:r>
              <a:rPr lang="en-US" dirty="0" err="1" smtClean="0"/>
              <a:t>varius</a:t>
            </a:r>
            <a:r>
              <a:rPr lang="en-US" dirty="0" smtClean="0"/>
              <a:t>. 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17" hasCustomPrompt="1"/>
          </p:nvPr>
        </p:nvSpPr>
        <p:spPr>
          <a:xfrm>
            <a:off x="487363" y="2493963"/>
            <a:ext cx="3429000" cy="587375"/>
          </a:xfrm>
        </p:spPr>
        <p:txBody>
          <a:bodyPr anchor="ctr" anchorCtr="0"/>
          <a:lstStyle>
            <a:lvl1pPr marL="0" indent="0" algn="ctr">
              <a:buFontTx/>
              <a:buNone/>
              <a:defRPr b="1" i="0" baseline="0"/>
            </a:lvl1pPr>
            <a:lvl2pPr marL="457200" indent="0" algn="ctr">
              <a:buFontTx/>
              <a:buNone/>
              <a:defRPr/>
            </a:lvl2pPr>
            <a:lvl3pPr marL="914400" indent="0" algn="ctr">
              <a:buFontTx/>
              <a:buNone/>
              <a:defRPr/>
            </a:lvl3pPr>
            <a:lvl4pPr marL="1371600" indent="0" algn="ctr">
              <a:buFontTx/>
              <a:buNone/>
              <a:defRPr/>
            </a:lvl4pPr>
            <a:lvl5pPr marL="1828800" indent="0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BLOCK FEATURE</a:t>
            </a:r>
            <a:endParaRPr lang="en-US" dirty="0"/>
          </a:p>
        </p:txBody>
      </p:sp>
      <p:sp>
        <p:nvSpPr>
          <p:cNvPr id="31" name="Text Placeholder 29"/>
          <p:cNvSpPr>
            <a:spLocks noGrp="1"/>
          </p:cNvSpPr>
          <p:nvPr>
            <p:ph type="body" sz="quarter" idx="18" hasCustomPrompt="1"/>
          </p:nvPr>
        </p:nvSpPr>
        <p:spPr>
          <a:xfrm>
            <a:off x="4207566" y="2557703"/>
            <a:ext cx="3429000" cy="587375"/>
          </a:xfrm>
        </p:spPr>
        <p:txBody>
          <a:bodyPr anchor="ctr" anchorCtr="0"/>
          <a:lstStyle>
            <a:lvl1pPr marL="0" indent="0" algn="ctr">
              <a:buFontTx/>
              <a:buNone/>
              <a:defRPr b="1" i="0" baseline="0"/>
            </a:lvl1pPr>
            <a:lvl2pPr marL="457200" indent="0" algn="ctr">
              <a:buFontTx/>
              <a:buNone/>
              <a:defRPr/>
            </a:lvl2pPr>
            <a:lvl3pPr marL="914400" indent="0" algn="ctr">
              <a:buFontTx/>
              <a:buNone/>
              <a:defRPr/>
            </a:lvl3pPr>
            <a:lvl4pPr marL="1371600" indent="0" algn="ctr">
              <a:buFontTx/>
              <a:buNone/>
              <a:defRPr/>
            </a:lvl4pPr>
            <a:lvl5pPr marL="1828800" indent="0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BLOCK FEATURE</a:t>
            </a:r>
            <a:endParaRPr lang="en-US" dirty="0"/>
          </a:p>
        </p:txBody>
      </p:sp>
      <p:sp>
        <p:nvSpPr>
          <p:cNvPr id="32" name="Text Placeholder 29"/>
          <p:cNvSpPr>
            <a:spLocks noGrp="1"/>
          </p:cNvSpPr>
          <p:nvPr>
            <p:ph type="body" sz="quarter" idx="19" hasCustomPrompt="1"/>
          </p:nvPr>
        </p:nvSpPr>
        <p:spPr>
          <a:xfrm>
            <a:off x="7935417" y="2552730"/>
            <a:ext cx="3429000" cy="587375"/>
          </a:xfrm>
        </p:spPr>
        <p:txBody>
          <a:bodyPr anchor="ctr" anchorCtr="0"/>
          <a:lstStyle>
            <a:lvl1pPr marL="0" indent="0" algn="ctr">
              <a:buFontTx/>
              <a:buNone/>
              <a:defRPr b="1" i="0" baseline="0"/>
            </a:lvl1pPr>
            <a:lvl2pPr marL="457200" indent="0" algn="ctr">
              <a:buFontTx/>
              <a:buNone/>
              <a:defRPr/>
            </a:lvl2pPr>
            <a:lvl3pPr marL="914400" indent="0" algn="ctr">
              <a:buFontTx/>
              <a:buNone/>
              <a:defRPr/>
            </a:lvl3pPr>
            <a:lvl4pPr marL="1371600" indent="0" algn="ctr">
              <a:buFontTx/>
              <a:buNone/>
              <a:defRPr/>
            </a:lvl4pPr>
            <a:lvl5pPr marL="1828800" indent="0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BLOCK FEATURE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64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4417002" y="1569027"/>
            <a:ext cx="3345295" cy="360564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31850" y="1569027"/>
            <a:ext cx="3345295" cy="360564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4074"/>
            <a:ext cx="10515600" cy="98713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8002154" y="1569027"/>
            <a:ext cx="3345295" cy="360564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1569027"/>
            <a:ext cx="10515600" cy="3605646"/>
          </a:xfrm>
        </p:spPr>
        <p:txBody>
          <a:bodyPr numCol="3" spcCol="457200"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30 word copy block 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.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turpis</a:t>
            </a:r>
            <a:r>
              <a:rPr lang="en-US" dirty="0" smtClean="0"/>
              <a:t> </a:t>
            </a:r>
            <a:r>
              <a:rPr lang="en-US" dirty="0" err="1" smtClean="0"/>
              <a:t>orci</a:t>
            </a:r>
            <a:r>
              <a:rPr lang="en-US" dirty="0" smtClean="0"/>
              <a:t>, </a:t>
            </a:r>
            <a:r>
              <a:rPr lang="en-US" dirty="0" err="1" smtClean="0"/>
              <a:t>fringilla</a:t>
            </a:r>
            <a:r>
              <a:rPr lang="en-US" dirty="0" smtClean="0"/>
              <a:t> at </a:t>
            </a:r>
            <a:r>
              <a:rPr lang="en-US" dirty="0" err="1" smtClean="0"/>
              <a:t>interdum</a:t>
            </a:r>
            <a:r>
              <a:rPr lang="en-US" dirty="0" smtClean="0"/>
              <a:t> </a:t>
            </a:r>
            <a:r>
              <a:rPr lang="en-US" dirty="0" err="1" smtClean="0"/>
              <a:t>porttitor</a:t>
            </a:r>
            <a:r>
              <a:rPr lang="en-US" dirty="0" smtClean="0"/>
              <a:t>, </a:t>
            </a:r>
            <a:r>
              <a:rPr lang="en-US" dirty="0" err="1" smtClean="0"/>
              <a:t>ultricies</a:t>
            </a:r>
            <a:r>
              <a:rPr lang="en-US" dirty="0" smtClean="0"/>
              <a:t>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enim</a:t>
            </a:r>
            <a:r>
              <a:rPr lang="en-US" dirty="0" smtClean="0"/>
              <a:t>. </a:t>
            </a:r>
            <a:r>
              <a:rPr lang="en-US" dirty="0" err="1" smtClean="0"/>
              <a:t>Ut</a:t>
            </a:r>
            <a:r>
              <a:rPr lang="en-US" dirty="0" smtClean="0"/>
              <a:t> tempus, </a:t>
            </a:r>
            <a:r>
              <a:rPr lang="en-US" dirty="0" err="1" smtClean="0"/>
              <a:t>arcu</a:t>
            </a:r>
            <a:r>
              <a:rPr lang="en-US" dirty="0" smtClean="0"/>
              <a:t> </a:t>
            </a:r>
            <a:r>
              <a:rPr lang="en-US" dirty="0" err="1" smtClean="0"/>
              <a:t>vel</a:t>
            </a:r>
            <a:r>
              <a:rPr lang="en-US" dirty="0" smtClean="0"/>
              <a:t> pharetra </a:t>
            </a:r>
            <a:r>
              <a:rPr lang="en-US" dirty="0" err="1" smtClean="0"/>
              <a:t>condimentum</a:t>
            </a:r>
            <a:r>
              <a:rPr lang="en-US" dirty="0" smtClean="0"/>
              <a:t>, </a:t>
            </a:r>
            <a:r>
              <a:rPr lang="en-US" dirty="0" err="1" smtClean="0"/>
              <a:t>turpis</a:t>
            </a:r>
            <a:r>
              <a:rPr lang="en-US" dirty="0" smtClean="0"/>
              <a:t> quam </a:t>
            </a:r>
            <a:r>
              <a:rPr lang="en-US" dirty="0" err="1" smtClean="0"/>
              <a:t>rhoncus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smtClean="0"/>
              <a:t>30 word copy block 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.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turpis</a:t>
            </a:r>
            <a:r>
              <a:rPr lang="en-US" dirty="0" smtClean="0"/>
              <a:t> </a:t>
            </a:r>
            <a:r>
              <a:rPr lang="en-US" dirty="0" err="1" smtClean="0"/>
              <a:t>orci</a:t>
            </a:r>
            <a:r>
              <a:rPr lang="en-US" dirty="0" smtClean="0"/>
              <a:t>, </a:t>
            </a:r>
            <a:r>
              <a:rPr lang="en-US" dirty="0" err="1" smtClean="0"/>
              <a:t>fringilla</a:t>
            </a:r>
            <a:r>
              <a:rPr lang="en-US" dirty="0" smtClean="0"/>
              <a:t> at </a:t>
            </a:r>
            <a:r>
              <a:rPr lang="en-US" dirty="0" err="1" smtClean="0"/>
              <a:t>interdum</a:t>
            </a:r>
            <a:r>
              <a:rPr lang="en-US" dirty="0" smtClean="0"/>
              <a:t> </a:t>
            </a:r>
            <a:r>
              <a:rPr lang="en-US" dirty="0" err="1" smtClean="0"/>
              <a:t>porttitor</a:t>
            </a:r>
            <a:r>
              <a:rPr lang="en-US" dirty="0" smtClean="0"/>
              <a:t>, </a:t>
            </a:r>
            <a:r>
              <a:rPr lang="en-US" dirty="0" err="1" smtClean="0"/>
              <a:t>ultricies</a:t>
            </a:r>
            <a:r>
              <a:rPr lang="en-US" dirty="0" smtClean="0"/>
              <a:t>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enim</a:t>
            </a:r>
            <a:r>
              <a:rPr lang="en-US" dirty="0" smtClean="0"/>
              <a:t>. </a:t>
            </a:r>
            <a:r>
              <a:rPr lang="en-US" dirty="0" err="1" smtClean="0"/>
              <a:t>Ut</a:t>
            </a:r>
            <a:r>
              <a:rPr lang="en-US" dirty="0" smtClean="0"/>
              <a:t> tempus, </a:t>
            </a:r>
            <a:r>
              <a:rPr lang="en-US" dirty="0" err="1" smtClean="0"/>
              <a:t>arcu</a:t>
            </a:r>
            <a:r>
              <a:rPr lang="en-US" dirty="0" smtClean="0"/>
              <a:t> </a:t>
            </a:r>
            <a:r>
              <a:rPr lang="en-US" dirty="0" err="1" smtClean="0"/>
              <a:t>vel</a:t>
            </a:r>
            <a:r>
              <a:rPr lang="en-US" dirty="0" smtClean="0"/>
              <a:t> pharetra </a:t>
            </a:r>
            <a:r>
              <a:rPr lang="en-US" dirty="0" err="1" smtClean="0"/>
              <a:t>condimentum</a:t>
            </a:r>
            <a:r>
              <a:rPr lang="en-US" dirty="0" smtClean="0"/>
              <a:t>, </a:t>
            </a:r>
            <a:r>
              <a:rPr lang="en-US" dirty="0" err="1" smtClean="0"/>
              <a:t>turpis</a:t>
            </a:r>
            <a:r>
              <a:rPr lang="en-US" dirty="0" smtClean="0"/>
              <a:t> quam </a:t>
            </a:r>
            <a:r>
              <a:rPr lang="en-US" dirty="0" err="1" smtClean="0"/>
              <a:t>rhoncus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smtClean="0"/>
              <a:t>30 word copy block Lorem ipsum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.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turpis</a:t>
            </a:r>
            <a:r>
              <a:rPr lang="en-US" dirty="0" smtClean="0"/>
              <a:t> </a:t>
            </a:r>
            <a:r>
              <a:rPr lang="en-US" dirty="0" err="1" smtClean="0"/>
              <a:t>orci</a:t>
            </a:r>
            <a:r>
              <a:rPr lang="en-US" dirty="0" smtClean="0"/>
              <a:t>, </a:t>
            </a:r>
            <a:r>
              <a:rPr lang="en-US" dirty="0" err="1" smtClean="0"/>
              <a:t>fringilla</a:t>
            </a:r>
            <a:r>
              <a:rPr lang="en-US" dirty="0" smtClean="0"/>
              <a:t> at </a:t>
            </a:r>
            <a:r>
              <a:rPr lang="en-US" dirty="0" err="1" smtClean="0"/>
              <a:t>interdum</a:t>
            </a:r>
            <a:r>
              <a:rPr lang="en-US" dirty="0" smtClean="0"/>
              <a:t> </a:t>
            </a:r>
            <a:r>
              <a:rPr lang="en-US" dirty="0" err="1" smtClean="0"/>
              <a:t>porttitor</a:t>
            </a:r>
            <a:r>
              <a:rPr lang="en-US" dirty="0" smtClean="0"/>
              <a:t>, </a:t>
            </a:r>
            <a:r>
              <a:rPr lang="en-US" dirty="0" err="1" smtClean="0"/>
              <a:t>ultricies</a:t>
            </a:r>
            <a:r>
              <a:rPr lang="en-US" dirty="0" smtClean="0"/>
              <a:t>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enim</a:t>
            </a:r>
            <a:r>
              <a:rPr lang="en-US" dirty="0" smtClean="0"/>
              <a:t>. </a:t>
            </a:r>
            <a:r>
              <a:rPr lang="en-US" dirty="0" err="1" smtClean="0"/>
              <a:t>Ut</a:t>
            </a:r>
            <a:r>
              <a:rPr lang="en-US" dirty="0" smtClean="0"/>
              <a:t> tempus, </a:t>
            </a:r>
            <a:r>
              <a:rPr lang="en-US" dirty="0" err="1" smtClean="0"/>
              <a:t>arcu</a:t>
            </a:r>
            <a:r>
              <a:rPr lang="en-US" dirty="0" smtClean="0"/>
              <a:t> </a:t>
            </a:r>
            <a:r>
              <a:rPr lang="en-US" dirty="0" err="1" smtClean="0"/>
              <a:t>vel</a:t>
            </a:r>
            <a:r>
              <a:rPr lang="en-US" dirty="0" smtClean="0"/>
              <a:t> pharetra </a:t>
            </a:r>
            <a:r>
              <a:rPr lang="en-US" dirty="0" err="1" smtClean="0"/>
              <a:t>condimentum</a:t>
            </a:r>
            <a:r>
              <a:rPr lang="en-US" dirty="0" smtClean="0"/>
              <a:t>, </a:t>
            </a:r>
            <a:r>
              <a:rPr lang="en-US" dirty="0" err="1" smtClean="0"/>
              <a:t>turpis</a:t>
            </a:r>
            <a:r>
              <a:rPr lang="en-US" dirty="0" smtClean="0"/>
              <a:t> quam </a:t>
            </a:r>
            <a:r>
              <a:rPr lang="en-US" dirty="0" err="1" smtClean="0"/>
              <a:t>rhoncus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s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/>
          </p:cNvSpPr>
          <p:nvPr>
            <p:ph type="pic" sz="quarter" idx="11"/>
          </p:nvPr>
        </p:nvSpPr>
        <p:spPr>
          <a:xfrm>
            <a:off x="407761" y="1203623"/>
            <a:ext cx="5383212" cy="5055209"/>
          </a:xfrm>
          <a:ln>
            <a:solidFill>
              <a:schemeClr val="bg1"/>
            </a:solidFill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effectLst/>
              </a:defRPr>
            </a:lvl1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6092190" y="1203623"/>
            <a:ext cx="5255260" cy="4680631"/>
          </a:xfrm>
        </p:spPr>
        <p:txBody>
          <a:bodyPr>
            <a:normAutofit/>
          </a:bodyPr>
          <a:lstStyle>
            <a:lvl1pPr marL="228600" indent="-228600">
              <a:buFontTx/>
              <a:buBlip>
                <a:blip r:embed="rId2"/>
              </a:buBlip>
              <a:defRPr sz="3500" baseline="0"/>
            </a:lvl1pPr>
          </a:lstStyle>
          <a:p>
            <a:pPr lvl="0"/>
            <a:r>
              <a:rPr lang="en-US" dirty="0" smtClean="0"/>
              <a:t> Bullet Point</a:t>
            </a:r>
          </a:p>
          <a:p>
            <a:pPr lvl="0"/>
            <a:r>
              <a:rPr lang="en-US" dirty="0" smtClean="0"/>
              <a:t> Bullet Point</a:t>
            </a:r>
          </a:p>
          <a:p>
            <a:pPr lvl="0"/>
            <a:r>
              <a:rPr lang="en-US" dirty="0" smtClean="0"/>
              <a:t> Bullet Point</a:t>
            </a:r>
          </a:p>
          <a:p>
            <a:pPr lvl="0"/>
            <a:r>
              <a:rPr lang="en-US" dirty="0" smtClean="0"/>
              <a:t> Bullet Point</a:t>
            </a:r>
          </a:p>
          <a:p>
            <a:pPr lvl="0"/>
            <a:r>
              <a:rPr lang="en-US" dirty="0" smtClean="0"/>
              <a:t> Bullet Point</a:t>
            </a:r>
          </a:p>
          <a:p>
            <a:pPr lvl="0"/>
            <a:r>
              <a:rPr lang="en-US" dirty="0" smtClean="0"/>
              <a:t> Bullet Point</a:t>
            </a:r>
          </a:p>
          <a:p>
            <a:pPr lvl="0"/>
            <a:r>
              <a:rPr lang="en-US" dirty="0" smtClean="0"/>
              <a:t> Bullet Point</a:t>
            </a:r>
          </a:p>
          <a:p>
            <a:pPr lvl="0"/>
            <a:r>
              <a:rPr lang="en-US" dirty="0" smtClean="0"/>
              <a:t> Bullet Point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1" y="195944"/>
            <a:ext cx="10890249" cy="90351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60069" y="5120640"/>
            <a:ext cx="5132071" cy="113819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2000" baseline="0"/>
            </a:lvl1pPr>
          </a:lstStyle>
          <a:p>
            <a:pPr algn="ctr"/>
            <a:r>
              <a:rPr lang="en-US" b="1" dirty="0" err="1" smtClean="0">
                <a:solidFill>
                  <a:schemeClr val="accent4"/>
                </a:solidFill>
              </a:rPr>
              <a:t>Neque</a:t>
            </a:r>
            <a:r>
              <a:rPr lang="en-US" b="1" dirty="0" smtClean="0">
                <a:solidFill>
                  <a:schemeClr val="accent4"/>
                </a:solidFill>
              </a:rPr>
              <a:t> </a:t>
            </a:r>
            <a:r>
              <a:rPr lang="en-US" b="1" dirty="0" err="1" smtClean="0">
                <a:solidFill>
                  <a:schemeClr val="accent4"/>
                </a:solidFill>
              </a:rPr>
              <a:t>porro</a:t>
            </a:r>
            <a:r>
              <a:rPr lang="en-US" b="1" dirty="0" smtClean="0">
                <a:solidFill>
                  <a:schemeClr val="accent4"/>
                </a:solidFill>
              </a:rPr>
              <a:t> </a:t>
            </a:r>
            <a:r>
              <a:rPr lang="en-US" b="1" dirty="0" err="1" smtClean="0">
                <a:solidFill>
                  <a:schemeClr val="accent4"/>
                </a:solidFill>
              </a:rPr>
              <a:t>quisquam</a:t>
            </a:r>
            <a:r>
              <a:rPr lang="en-US" b="1" dirty="0" smtClean="0">
                <a:solidFill>
                  <a:schemeClr val="accent4"/>
                </a:solidFill>
              </a:rPr>
              <a:t> </a:t>
            </a:r>
            <a:r>
              <a:rPr lang="en-US" b="1" dirty="0" err="1" smtClean="0">
                <a:solidFill>
                  <a:schemeClr val="accent4"/>
                </a:solidFill>
              </a:rPr>
              <a:t>est</a:t>
            </a:r>
            <a:r>
              <a:rPr lang="en-US" b="1" dirty="0" smtClean="0">
                <a:solidFill>
                  <a:schemeClr val="accent4"/>
                </a:solidFill>
              </a:rPr>
              <a:t> qui </a:t>
            </a:r>
            <a:r>
              <a:rPr lang="en-US" b="1" dirty="0" err="1" smtClean="0">
                <a:solidFill>
                  <a:schemeClr val="accent4"/>
                </a:solidFill>
              </a:rPr>
              <a:t>dolorem</a:t>
            </a:r>
            <a:r>
              <a:rPr lang="en-US" b="1" dirty="0" smtClean="0">
                <a:solidFill>
                  <a:schemeClr val="accent4"/>
                </a:solidFill>
              </a:rPr>
              <a:t> ipsum </a:t>
            </a:r>
          </a:p>
          <a:p>
            <a:pPr algn="ctr"/>
            <a:r>
              <a:rPr lang="en-US" b="1" dirty="0" err="1" smtClean="0">
                <a:solidFill>
                  <a:schemeClr val="accent4"/>
                </a:solidFill>
              </a:rPr>
              <a:t>quia</a:t>
            </a:r>
            <a:r>
              <a:rPr lang="en-US" b="1" dirty="0" smtClean="0">
                <a:solidFill>
                  <a:schemeClr val="accent4"/>
                </a:solidFill>
              </a:rPr>
              <a:t> dolor sit </a:t>
            </a:r>
            <a:r>
              <a:rPr lang="en-US" b="1" dirty="0" err="1" smtClean="0">
                <a:solidFill>
                  <a:schemeClr val="accent4"/>
                </a:solidFill>
              </a:rPr>
              <a:t>amet</a:t>
            </a:r>
            <a:r>
              <a:rPr lang="en-US" b="1" dirty="0" smtClean="0">
                <a:solidFill>
                  <a:schemeClr val="accent4"/>
                </a:solidFill>
              </a:rPr>
              <a:t>, </a:t>
            </a:r>
            <a:r>
              <a:rPr lang="en-US" b="1" dirty="0" err="1" smtClean="0">
                <a:solidFill>
                  <a:schemeClr val="accent4"/>
                </a:solidFill>
              </a:rPr>
              <a:t>consectetur</a:t>
            </a:r>
            <a:r>
              <a:rPr lang="en-US" b="1" dirty="0" smtClean="0">
                <a:solidFill>
                  <a:schemeClr val="accent4"/>
                </a:solidFill>
              </a:rPr>
              <a:t>, </a:t>
            </a:r>
          </a:p>
          <a:p>
            <a:pPr algn="ctr"/>
            <a:r>
              <a:rPr lang="en-US" b="1" dirty="0" err="1" smtClean="0">
                <a:solidFill>
                  <a:schemeClr val="accent4"/>
                </a:solidFill>
              </a:rPr>
              <a:t>adipisci</a:t>
            </a:r>
            <a:r>
              <a:rPr lang="en-US" b="1" dirty="0" smtClean="0">
                <a:solidFill>
                  <a:schemeClr val="accent4"/>
                </a:solidFill>
              </a:rPr>
              <a:t> </a:t>
            </a:r>
            <a:r>
              <a:rPr lang="en-US" b="1" dirty="0" err="1" smtClean="0">
                <a:solidFill>
                  <a:schemeClr val="accent4"/>
                </a:solidFill>
              </a:rPr>
              <a:t>velit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907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538884"/>
          </a:xfrm>
        </p:spPr>
        <p:txBody>
          <a:bodyPr/>
          <a:lstStyle/>
          <a:p>
            <a:r>
              <a:rPr lang="en-US" smtClean="0"/>
              <a:t>Presentation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049483"/>
            <a:ext cx="10515600" cy="4970318"/>
          </a:xfrm>
        </p:spPr>
        <p:txBody>
          <a:bodyPr numCol="2" spcCol="457200"/>
          <a:lstStyle>
            <a:lvl1pPr marL="228600" indent="-228600">
              <a:lnSpc>
                <a:spcPct val="150000"/>
              </a:lnSpc>
              <a:buClr>
                <a:schemeClr val="accent2"/>
              </a:buClr>
              <a:buFontTx/>
              <a:buBlip>
                <a:blip r:embed="rId2"/>
              </a:buBlip>
              <a:defRPr b="1" i="0" baseline="0"/>
            </a:lvl1pPr>
            <a:lvl2pPr marL="685800" indent="-228600">
              <a:lnSpc>
                <a:spcPct val="150000"/>
              </a:lnSpc>
              <a:buClr>
                <a:schemeClr val="accent2"/>
              </a:buClr>
              <a:buFontTx/>
              <a:buBlip>
                <a:blip r:embed="rId2"/>
              </a:buBlip>
              <a:defRPr/>
            </a:lvl2pPr>
            <a:lvl3pPr marL="1143000" indent="-228600">
              <a:lnSpc>
                <a:spcPct val="150000"/>
              </a:lnSpc>
              <a:buClr>
                <a:schemeClr val="accent2"/>
              </a:buClr>
              <a:buFontTx/>
              <a:buBlip>
                <a:blip r:embed="rId2"/>
              </a:buBlip>
              <a:defRPr/>
            </a:lvl3pPr>
            <a:lvl4pPr marL="1600200" indent="-228600">
              <a:lnSpc>
                <a:spcPct val="150000"/>
              </a:lnSpc>
              <a:buClr>
                <a:schemeClr val="accent2"/>
              </a:buClr>
              <a:buFontTx/>
              <a:buBlip>
                <a:blip r:embed="rId2"/>
              </a:buBlip>
              <a:defRPr/>
            </a:lvl4pPr>
            <a:lvl5pPr marL="2057400" indent="-228600">
              <a:lnSpc>
                <a:spcPct val="150000"/>
              </a:lnSpc>
              <a:buClr>
                <a:schemeClr val="accent2"/>
              </a:buClr>
              <a:buFontTx/>
              <a:buBlip>
                <a:blip r:embed="rId2"/>
              </a:buBlip>
              <a:defRPr/>
            </a:lvl5pPr>
          </a:lstStyle>
          <a:p>
            <a:pPr lvl="0"/>
            <a:r>
              <a:rPr lang="en-US" dirty="0" smtClean="0"/>
              <a:t>Agenda Item</a:t>
            </a:r>
          </a:p>
          <a:p>
            <a:pPr lvl="0"/>
            <a:r>
              <a:rPr lang="en-US" dirty="0" smtClean="0"/>
              <a:t>Agenda Item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0"/>
            <a:r>
              <a:rPr lang="en-US" dirty="0" smtClean="0"/>
              <a:t>Agenda Item</a:t>
            </a:r>
          </a:p>
          <a:p>
            <a:pPr lvl="0"/>
            <a:r>
              <a:rPr lang="en-US" dirty="0" smtClean="0"/>
              <a:t>Agenda Item</a:t>
            </a:r>
          </a:p>
          <a:p>
            <a:pPr lvl="0"/>
            <a:r>
              <a:rPr lang="en-US" dirty="0" smtClean="0"/>
              <a:t>Agenda Item</a:t>
            </a:r>
          </a:p>
          <a:p>
            <a:pPr lvl="0"/>
            <a:r>
              <a:rPr lang="en-US" dirty="0" smtClean="0"/>
              <a:t>Agenda Item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0"/>
            <a:r>
              <a:rPr lang="en-US" dirty="0" smtClean="0"/>
              <a:t>Agenda Item</a:t>
            </a:r>
          </a:p>
          <a:p>
            <a:pPr lvl="0"/>
            <a:r>
              <a:rPr lang="en-US" dirty="0" smtClean="0"/>
              <a:t>Agenda Item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0"/>
          </p:nvPr>
        </p:nvSpPr>
        <p:spPr>
          <a:xfrm>
            <a:off x="838200" y="1690688"/>
            <a:ext cx="10515600" cy="412273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25257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87085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839788" y="2982913"/>
            <a:ext cx="3932237" cy="343965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5183188" y="2982913"/>
            <a:ext cx="6172200" cy="2786516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Regular copy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Bullet Points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9" r:id="rId4"/>
    <p:sldLayoutId id="2147483652" r:id="rId5"/>
    <p:sldLayoutId id="2147483650" r:id="rId6"/>
    <p:sldLayoutId id="2147483653" r:id="rId7"/>
    <p:sldLayoutId id="2147483654" r:id="rId8"/>
    <p:sldLayoutId id="2147483656" r:id="rId9"/>
    <p:sldLayoutId id="2147483657" r:id="rId10"/>
    <p:sldLayoutId id="21474836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13448" y="893455"/>
            <a:ext cx="12192000" cy="1121229"/>
          </a:xfrm>
        </p:spPr>
        <p:txBody>
          <a:bodyPr>
            <a:noAutofit/>
          </a:bodyPr>
          <a:lstStyle/>
          <a:p>
            <a:r>
              <a:rPr lang="en-US" sz="4400" b="1" dirty="0" smtClean="0"/>
              <a:t>Self Generation Solar Rates</a:t>
            </a:r>
            <a:endParaRPr lang="en-US" sz="4400" b="1" dirty="0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sz="quarter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63" b="20563"/>
          <a:stretch>
            <a:fillRect/>
          </a:stretch>
        </p:blipFill>
        <p:spPr/>
      </p:pic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5094513"/>
            <a:ext cx="12192000" cy="1345615"/>
          </a:xfrm>
        </p:spPr>
        <p:txBody>
          <a:bodyPr/>
          <a:lstStyle/>
          <a:p>
            <a:pPr algn="l"/>
            <a:r>
              <a:rPr lang="en-US" dirty="0" smtClean="0"/>
              <a:t>John Beckstrom, Utility Financial/Rate Analyst</a:t>
            </a:r>
          </a:p>
          <a:p>
            <a:pPr algn="l"/>
            <a:r>
              <a:rPr lang="en-US" dirty="0" smtClean="0"/>
              <a:t>May 17,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47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1" y="882"/>
            <a:ext cx="10890249" cy="98827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2016 Self-Gen Rates/Methodology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128432" y="632145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2099" y="4540467"/>
            <a:ext cx="1158145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Customer will be billed for net consumption during the month.</a:t>
            </a:r>
          </a:p>
          <a:p>
            <a:pPr marL="285750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If the net consumption is negative in a month, the excess kWh will be carried forward to the following month and credited against the customer’s energy consumption in kWh.</a:t>
            </a:r>
          </a:p>
          <a:p>
            <a:pPr marL="285750" indent="-285750">
              <a:buBlip>
                <a:blip r:embed="rId3"/>
              </a:buBlip>
            </a:pPr>
            <a:r>
              <a:rPr lang="en-US" sz="2000" dirty="0" smtClean="0"/>
              <a:t>If the customer has a kWh credit at the end of the 12 months, the City will pay the customer at the Self Generation Buyback Charge Rate.</a:t>
            </a:r>
          </a:p>
          <a:p>
            <a:pPr marL="285750" indent="-285750">
              <a:buBlip>
                <a:blip r:embed="rId3"/>
              </a:buBlip>
            </a:pPr>
            <a:r>
              <a:rPr lang="en-US" sz="2000" dirty="0" smtClean="0"/>
              <a:t>Residential Base Rate $13.36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1924" y="989161"/>
            <a:ext cx="9351291" cy="3528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69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1" y="882"/>
            <a:ext cx="10890249" cy="98827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2017 Self-Gen Rates/Methodology</a:t>
            </a:r>
            <a:endParaRPr lang="en-US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128432" y="632145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913" y="1133224"/>
            <a:ext cx="11483619" cy="353342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92099" y="4823466"/>
            <a:ext cx="11581453" cy="1408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300"/>
              </a:spcAft>
              <a:buBlip>
                <a:blip r:embed="rId4"/>
              </a:buBlip>
            </a:pPr>
            <a:r>
              <a:rPr lang="en-US" sz="2000" dirty="0" smtClean="0"/>
              <a:t>Customer will be charged a Base Charge based on the capacity of the self-generating unit (next slide).</a:t>
            </a:r>
          </a:p>
          <a:p>
            <a:pPr marL="285750" indent="-285750">
              <a:spcAft>
                <a:spcPts val="300"/>
              </a:spcAft>
              <a:buBlip>
                <a:blip r:embed="rId4"/>
              </a:buBlip>
            </a:pPr>
            <a:r>
              <a:rPr lang="en-US" sz="2000" dirty="0" smtClean="0"/>
              <a:t>Customer will be billed / credited for consumption &amp; buyback during the month.</a:t>
            </a:r>
          </a:p>
          <a:p>
            <a:pPr marL="285750" indent="-285750">
              <a:spcAft>
                <a:spcPts val="300"/>
              </a:spcAft>
              <a:buBlip>
                <a:blip r:embed="rId4"/>
              </a:buBlip>
            </a:pPr>
            <a:r>
              <a:rPr lang="en-US" sz="2000" dirty="0" smtClean="0"/>
              <a:t>Residential Base Rate $14.37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244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1" y="882"/>
            <a:ext cx="10890249" cy="1527667"/>
          </a:xfrm>
        </p:spPr>
        <p:txBody>
          <a:bodyPr>
            <a:normAutofit/>
          </a:bodyPr>
          <a:lstStyle/>
          <a:p>
            <a:r>
              <a:rPr lang="en-US" sz="5400" dirty="0"/>
              <a:t>2017 Self-Gen </a:t>
            </a:r>
            <a:r>
              <a:rPr lang="en-US" sz="5400" dirty="0" smtClean="0"/>
              <a:t>Rates/Methodology</a:t>
            </a:r>
            <a:br>
              <a:rPr lang="en-US" sz="5400" dirty="0" smtClean="0"/>
            </a:br>
            <a:r>
              <a:rPr lang="en-US" sz="3300" dirty="0" smtClean="0"/>
              <a:t>(page 2)</a:t>
            </a:r>
            <a:endParaRPr lang="en-US" sz="3300" dirty="0"/>
          </a:p>
        </p:txBody>
      </p:sp>
      <p:sp>
        <p:nvSpPr>
          <p:cNvPr id="5" name="TextBox 4"/>
          <p:cNvSpPr txBox="1"/>
          <p:nvPr/>
        </p:nvSpPr>
        <p:spPr>
          <a:xfrm>
            <a:off x="128432" y="632145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4</a:t>
            </a:r>
            <a:endParaRPr lang="en-US" sz="2000" b="1" dirty="0" smtClean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656" y="1528548"/>
            <a:ext cx="10989660" cy="442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87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1" y="882"/>
            <a:ext cx="10890249" cy="1200121"/>
          </a:xfrm>
        </p:spPr>
        <p:txBody>
          <a:bodyPr>
            <a:normAutofit/>
          </a:bodyPr>
          <a:lstStyle/>
          <a:p>
            <a:r>
              <a:rPr lang="en-US" sz="5400" dirty="0"/>
              <a:t>2017 </a:t>
            </a:r>
            <a:r>
              <a:rPr lang="en-US" sz="5400" dirty="0" smtClean="0"/>
              <a:t>Base Rate Explained</a:t>
            </a:r>
            <a:endParaRPr lang="en-US" sz="3300" dirty="0"/>
          </a:p>
        </p:txBody>
      </p:sp>
      <p:sp>
        <p:nvSpPr>
          <p:cNvPr id="5" name="TextBox 4"/>
          <p:cNvSpPr txBox="1"/>
          <p:nvPr/>
        </p:nvSpPr>
        <p:spPr>
          <a:xfrm>
            <a:off x="128432" y="632145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5</a:t>
            </a:r>
            <a:endParaRPr lang="en-US" sz="2000" b="1" dirty="0" smtClean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2099" y="1351119"/>
            <a:ext cx="11581453" cy="5439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The Base Rate is a flat charge applied each month regardless of the amount of kWh used.</a:t>
            </a:r>
          </a:p>
          <a:p>
            <a:pPr marL="285750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It includes utility wide and customer specific infrastructure costs such as:</a:t>
            </a:r>
          </a:p>
          <a:p>
            <a:pPr marL="742950" lvl="1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/>
              <a:t>Distribution lines &amp; transformers</a:t>
            </a:r>
            <a:r>
              <a:rPr lang="en-US" sz="2000" dirty="0" smtClean="0"/>
              <a:t>, metering, </a:t>
            </a:r>
            <a:r>
              <a:rPr lang="en-US" sz="2000" dirty="0"/>
              <a:t>meter reading, and utility billing.</a:t>
            </a:r>
          </a:p>
          <a:p>
            <a:pPr marL="742950" lvl="1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O&amp;M of the distribution system.</a:t>
            </a:r>
          </a:p>
          <a:p>
            <a:pPr marL="742950" lvl="1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The capacity to provide energy to all customers on the grid as needed.</a:t>
            </a:r>
          </a:p>
          <a:p>
            <a:pPr marL="285750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These are fixed costs &amp; do not vary based on the amount of energy used by each customer.</a:t>
            </a:r>
          </a:p>
          <a:p>
            <a:pPr marL="285750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Because these are fixed costs the base rate is charged even if the customer has had no usage for the month.</a:t>
            </a:r>
          </a:p>
          <a:p>
            <a:pPr marL="285750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/>
              <a:t>Some of the </a:t>
            </a:r>
            <a:r>
              <a:rPr lang="en-US" sz="2000" dirty="0" smtClean="0"/>
              <a:t>fixed costs are included </a:t>
            </a:r>
            <a:r>
              <a:rPr lang="en-US" sz="2000" dirty="0"/>
              <a:t>in the </a:t>
            </a:r>
            <a:r>
              <a:rPr lang="en-US" sz="2000" dirty="0" smtClean="0"/>
              <a:t>base rate and some are included in the energy </a:t>
            </a:r>
            <a:r>
              <a:rPr lang="en-US" sz="2000" dirty="0"/>
              <a:t>rate (</a:t>
            </a:r>
            <a:r>
              <a:rPr lang="en-US" sz="2000" dirty="0" smtClean="0"/>
              <a:t>kWh).</a:t>
            </a:r>
          </a:p>
          <a:p>
            <a:pPr marL="285750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For the Self-Generation Rate, the reason the base charge increases as the capacity output of the self-generating unit increases is because as the customer generates more and therefore purchases less energy, the utilities fixed costs must still be recovered to prevent other customers from subsidizing self-generating customers.</a:t>
            </a:r>
          </a:p>
          <a:p>
            <a:pPr marL="285750" indent="-285750">
              <a:spcAft>
                <a:spcPts val="300"/>
              </a:spcAft>
              <a:buBlip>
                <a:blip r:embed="rId3"/>
              </a:buBlip>
            </a:pPr>
            <a:endParaRPr lang="en-US" sz="2000" dirty="0" smtClean="0"/>
          </a:p>
          <a:p>
            <a:pPr marL="285750" indent="-285750">
              <a:spcAft>
                <a:spcPts val="300"/>
              </a:spcAft>
              <a:buBlip>
                <a:blip r:embed="rId3"/>
              </a:buBlip>
            </a:pP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55975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8432" y="1225598"/>
            <a:ext cx="11745120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Paragraph 4:  “The accounting implementation was the cause of the problem.”</a:t>
            </a:r>
          </a:p>
          <a:p>
            <a:pPr marL="742950" lvl="1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The invoices in question have been reviewed and are correct (2016 &amp; 2017).</a:t>
            </a:r>
          </a:p>
          <a:p>
            <a:pPr marL="285750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Paragraph 6:  “The problem was in an erroneous formula for quantifying the transactions.”</a:t>
            </a:r>
          </a:p>
          <a:p>
            <a:pPr marL="742950" lvl="1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Under the old method customer generation was tracked as kWh.</a:t>
            </a:r>
          </a:p>
          <a:p>
            <a:pPr marL="742950" lvl="1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If more kWh were produced than purchased the excess kWh were carried over to the next month.</a:t>
            </a:r>
          </a:p>
          <a:p>
            <a:pPr marL="742950" lvl="1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If at the end of the 12 months there was excess generation, a credit was issued at the buyback rate.</a:t>
            </a:r>
          </a:p>
          <a:p>
            <a:pPr marL="742950" lvl="1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Net energy is not assessed a second time.</a:t>
            </a:r>
            <a:endParaRPr lang="en-US" sz="2000" dirty="0"/>
          </a:p>
          <a:p>
            <a:pPr marL="285750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Paragraph 7:  “The revised rate structure does two things...”</a:t>
            </a:r>
          </a:p>
          <a:p>
            <a:pPr marL="742950" lvl="1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Power produced by the customer has not been double counted.</a:t>
            </a:r>
          </a:p>
          <a:p>
            <a:pPr marL="742950" lvl="1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The Base rate has been previously explained.</a:t>
            </a:r>
          </a:p>
          <a:p>
            <a:pPr marL="742950" lvl="1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The buyback rate has been increased to match the purchase rate.</a:t>
            </a:r>
          </a:p>
          <a:p>
            <a:pPr marL="742950" lvl="1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Excess generators do benefit from the higher buyback rate.</a:t>
            </a:r>
          </a:p>
          <a:p>
            <a:pPr marL="285750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Paragraph 8, Bullet Point 3:  “There is insignificant cost difference...”</a:t>
            </a:r>
          </a:p>
          <a:p>
            <a:pPr marL="742950" lvl="1" indent="-285750">
              <a:spcAft>
                <a:spcPts val="300"/>
              </a:spcAft>
              <a:buBlip>
                <a:blip r:embed="rId3"/>
              </a:buBlip>
            </a:pPr>
            <a:r>
              <a:rPr lang="en-US" sz="2000" dirty="0" smtClean="0"/>
              <a:t>This has been explained as part of the Base Charge.</a:t>
            </a:r>
          </a:p>
          <a:p>
            <a:pPr marL="742950" lvl="1" indent="-285750">
              <a:spcAft>
                <a:spcPts val="300"/>
              </a:spcAft>
              <a:buBlip>
                <a:blip r:embed="rId3"/>
              </a:buBlip>
            </a:pPr>
            <a:endParaRPr lang="en-US" sz="2000" dirty="0" smtClean="0"/>
          </a:p>
          <a:p>
            <a:pPr lvl="1">
              <a:spcAft>
                <a:spcPts val="300"/>
              </a:spcAft>
            </a:pPr>
            <a:endParaRPr lang="en-US" sz="2000" dirty="0" smtClean="0"/>
          </a:p>
          <a:p>
            <a:pPr lvl="1">
              <a:spcAft>
                <a:spcPts val="300"/>
              </a:spcAft>
            </a:pPr>
            <a:endParaRPr lang="en-US" sz="2000" dirty="0" smtClean="0"/>
          </a:p>
          <a:p>
            <a:pPr lvl="1">
              <a:spcAft>
                <a:spcPts val="300"/>
              </a:spcAft>
            </a:pPr>
            <a:endParaRPr lang="en-US" sz="2000" dirty="0" smtClean="0"/>
          </a:p>
          <a:p>
            <a:pPr marL="285750" indent="-285750">
              <a:spcAft>
                <a:spcPts val="300"/>
              </a:spcAft>
              <a:buBlip>
                <a:blip r:embed="rId3"/>
              </a:buBlip>
            </a:pPr>
            <a:endParaRPr lang="en-US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1" y="882"/>
            <a:ext cx="10890249" cy="1200121"/>
          </a:xfrm>
        </p:spPr>
        <p:txBody>
          <a:bodyPr>
            <a:normAutofit/>
          </a:bodyPr>
          <a:lstStyle/>
          <a:p>
            <a:r>
              <a:rPr lang="en-US" sz="5400" dirty="0" smtClean="0"/>
              <a:t>Response to Citizen’s Observations</a:t>
            </a:r>
            <a:endParaRPr lang="en-US" sz="3300" dirty="0"/>
          </a:p>
        </p:txBody>
      </p:sp>
      <p:sp>
        <p:nvSpPr>
          <p:cNvPr id="5" name="TextBox 4"/>
          <p:cNvSpPr txBox="1"/>
          <p:nvPr/>
        </p:nvSpPr>
        <p:spPr>
          <a:xfrm>
            <a:off x="128432" y="6321455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6</a:t>
            </a:r>
            <a:endParaRPr lang="en-US" sz="2000" b="1" dirty="0" smtClean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9851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6184" y="1599896"/>
            <a:ext cx="10515600" cy="4332514"/>
          </a:xfrm>
        </p:spPr>
        <p:txBody>
          <a:bodyPr/>
          <a:lstStyle/>
          <a:p>
            <a:r>
              <a:rPr lang="en-US" sz="9000" dirty="0" smtClean="0"/>
              <a:t>QUESTIONS?</a:t>
            </a:r>
            <a:endParaRPr lang="en-US" sz="9000" dirty="0"/>
          </a:p>
        </p:txBody>
      </p:sp>
    </p:spTree>
    <p:extLst>
      <p:ext uri="{BB962C8B-B14F-4D97-AF65-F5344CB8AC3E}">
        <p14:creationId xmlns:p14="http://schemas.microsoft.com/office/powerpoint/2010/main" val="113953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ity of Loveland - LUC">
      <a:dk1>
        <a:srgbClr val="0563C1"/>
      </a:dk1>
      <a:lt1>
        <a:srgbClr val="FFFFFF"/>
      </a:lt1>
      <a:dk2>
        <a:srgbClr val="505056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4C7970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3600" b="1" dirty="0" smtClean="0">
            <a:solidFill>
              <a:schemeClr val="accent4"/>
            </a:solidFill>
            <a:latin typeface="Arial" charset="0"/>
            <a:ea typeface="Arial" charset="0"/>
            <a:cs typeface="Arial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LUC_PPtemplate" id="{93C4950A-0980-9F47-AD0E-7C95FB71F3FD}" vid="{8AA5AB47-3B74-EB4E-946A-7EDD0AFA6E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</TotalTime>
  <Words>518</Words>
  <Application>Microsoft Office PowerPoint</Application>
  <PresentationFormat>Widescreen</PresentationFormat>
  <Paragraphs>54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Franklin Gothic Book</vt:lpstr>
      <vt:lpstr>Franklin Gothic Medium</vt:lpstr>
      <vt:lpstr>Office Theme</vt:lpstr>
      <vt:lpstr>Self Generation Solar Rates</vt:lpstr>
      <vt:lpstr>2016 Self-Gen Rates/Methodology</vt:lpstr>
      <vt:lpstr>2017 Self-Gen Rates/Methodology</vt:lpstr>
      <vt:lpstr>2017 Self-Gen Rates/Methodology (page 2)</vt:lpstr>
      <vt:lpstr>2017 Base Rate Explained</vt:lpstr>
      <vt:lpstr>Response to Citizen’s Observations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Andrea Maxwell</dc:creator>
  <cp:lastModifiedBy>Courtney Whittet</cp:lastModifiedBy>
  <cp:revision>72</cp:revision>
  <dcterms:created xsi:type="dcterms:W3CDTF">2017-03-02T15:20:23Z</dcterms:created>
  <dcterms:modified xsi:type="dcterms:W3CDTF">2017-05-17T20:30:41Z</dcterms:modified>
</cp:coreProperties>
</file>