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656" r:id="rId1"/>
  </p:sldMasterIdLst>
  <p:notesMasterIdLst>
    <p:notesMasterId r:id="rId27"/>
  </p:notesMasterIdLst>
  <p:sldIdLst>
    <p:sldId id="256" r:id="rId2"/>
    <p:sldId id="259" r:id="rId3"/>
    <p:sldId id="264" r:id="rId4"/>
    <p:sldId id="260" r:id="rId5"/>
    <p:sldId id="261" r:id="rId6"/>
    <p:sldId id="263" r:id="rId7"/>
    <p:sldId id="262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D23800-8200-4BF0-BDBF-60B04CF764A7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B50533-F056-4FD0-9A49-73850973002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50533-F056-4FD0-9A49-73850973002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50533-F056-4FD0-9A49-73850973002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50533-F056-4FD0-9A49-73850973002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50533-F056-4FD0-9A49-73850973002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50533-F056-4FD0-9A49-73850973002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50533-F056-4FD0-9A49-73850973002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50533-F056-4FD0-9A49-73850973002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50533-F056-4FD0-9A49-738509730026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50533-F056-4FD0-9A49-738509730026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50533-F056-4FD0-9A49-738509730026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50533-F056-4FD0-9A49-738509730026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50533-F056-4FD0-9A49-73850973002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50533-F056-4FD0-9A49-738509730026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50533-F056-4FD0-9A49-738509730026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50533-F056-4FD0-9A49-738509730026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50533-F056-4FD0-9A49-738509730026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50533-F056-4FD0-9A49-738509730026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50533-F056-4FD0-9A49-738509730026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50533-F056-4FD0-9A49-73850973002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50533-F056-4FD0-9A49-73850973002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50533-F056-4FD0-9A49-73850973002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50533-F056-4FD0-9A49-73850973002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50533-F056-4FD0-9A49-73850973002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50533-F056-4FD0-9A49-73850973002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50533-F056-4FD0-9A49-73850973002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8179A-106E-4AF5-B0EF-D6E27D628E67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77262-EA3B-410E-A8D7-5F8204E05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8179A-106E-4AF5-B0EF-D6E27D628E67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77262-EA3B-410E-A8D7-5F8204E05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8179A-106E-4AF5-B0EF-D6E27D628E67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77262-EA3B-410E-A8D7-5F8204E05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8179A-106E-4AF5-B0EF-D6E27D628E67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77262-EA3B-410E-A8D7-5F8204E05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8179A-106E-4AF5-B0EF-D6E27D628E67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77262-EA3B-410E-A8D7-5F8204E05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8179A-106E-4AF5-B0EF-D6E27D628E67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77262-EA3B-410E-A8D7-5F8204E05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8179A-106E-4AF5-B0EF-D6E27D628E67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77262-EA3B-410E-A8D7-5F8204E05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8179A-106E-4AF5-B0EF-D6E27D628E67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77262-EA3B-410E-A8D7-5F8204E05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8179A-106E-4AF5-B0EF-D6E27D628E67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77262-EA3B-410E-A8D7-5F8204E05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8179A-106E-4AF5-B0EF-D6E27D628E67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77262-EA3B-410E-A8D7-5F8204E05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8179A-106E-4AF5-B0EF-D6E27D628E67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FF77262-EA3B-410E-A8D7-5F8204E054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B78179A-106E-4AF5-B0EF-D6E27D628E67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FF77262-EA3B-410E-A8D7-5F8204E0545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57" r:id="rId1"/>
    <p:sldLayoutId id="2147484658" r:id="rId2"/>
    <p:sldLayoutId id="2147484659" r:id="rId3"/>
    <p:sldLayoutId id="2147484660" r:id="rId4"/>
    <p:sldLayoutId id="2147484661" r:id="rId5"/>
    <p:sldLayoutId id="2147484662" r:id="rId6"/>
    <p:sldLayoutId id="2147484663" r:id="rId7"/>
    <p:sldLayoutId id="2147484664" r:id="rId8"/>
    <p:sldLayoutId id="2147484665" r:id="rId9"/>
    <p:sldLayoutId id="2147484666" r:id="rId10"/>
    <p:sldLayoutId id="21474846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dvantageok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INTRODUCTION TO THE MARKETING RESEARCH PROCESS WITH A </a:t>
            </a:r>
            <a:br>
              <a:rPr lang="en-US" dirty="0" smtClean="0"/>
            </a:br>
            <a:r>
              <a:rPr lang="en-US" dirty="0" smtClean="0"/>
              <a:t>RELEVANT EXAMPLE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Presentation for the City of Loveland </a:t>
            </a:r>
          </a:p>
          <a:p>
            <a:r>
              <a:rPr lang="en-US" dirty="0" smtClean="0"/>
              <a:t>Community Marketing Commission</a:t>
            </a:r>
          </a:p>
          <a:p>
            <a:r>
              <a:rPr lang="en-US" dirty="0" smtClean="0"/>
              <a:t>April 20,2016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 5: Identify Information Types </a:t>
            </a:r>
            <a:br>
              <a:rPr lang="en-US" dirty="0" smtClean="0"/>
            </a:br>
            <a:r>
              <a:rPr lang="en-US" dirty="0" smtClean="0"/>
              <a:t>&amp;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Primary Research: Information gathered specifically for the research objective.  i.e. survey, focus group and observational methods.</a:t>
            </a:r>
          </a:p>
          <a:p>
            <a:r>
              <a:rPr lang="en-US" dirty="0" smtClean="0"/>
              <a:t>Secondary Research: Searching for and interpreting existing information which is relevant to the research objectives.  i.e. archived reports.  </a:t>
            </a:r>
          </a:p>
          <a:p>
            <a:pPr>
              <a:buNone/>
            </a:pPr>
            <a:r>
              <a:rPr lang="en-US" dirty="0" smtClean="0">
                <a:sym typeface="Wingdings"/>
              </a:rPr>
              <a:t>		1) Internal Sources</a:t>
            </a:r>
          </a:p>
          <a:p>
            <a:pPr>
              <a:buNone/>
            </a:pPr>
            <a:r>
              <a:rPr lang="en-US" dirty="0" smtClean="0">
                <a:sym typeface="Wingdings"/>
              </a:rPr>
              <a:t>		2) External Sources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 6: Determine Methods of Accessing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Primary Research</a:t>
            </a:r>
          </a:p>
          <a:p>
            <a:pPr>
              <a:buNone/>
            </a:pPr>
            <a:r>
              <a:rPr lang="en-US" dirty="0" smtClean="0"/>
              <a:t>		Online</a:t>
            </a:r>
          </a:p>
          <a:p>
            <a:pPr>
              <a:buNone/>
            </a:pPr>
            <a:r>
              <a:rPr lang="en-US" dirty="0" smtClean="0"/>
              <a:t>		Mail</a:t>
            </a:r>
          </a:p>
          <a:p>
            <a:pPr>
              <a:buNone/>
            </a:pPr>
            <a:r>
              <a:rPr lang="en-US" dirty="0" smtClean="0"/>
              <a:t>		Telephone</a:t>
            </a:r>
          </a:p>
          <a:p>
            <a:pPr>
              <a:buNone/>
            </a:pPr>
            <a:r>
              <a:rPr lang="en-US" dirty="0" smtClean="0"/>
              <a:t>		Face-to-face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Secondary Research</a:t>
            </a:r>
          </a:p>
          <a:p>
            <a:pPr>
              <a:buNone/>
            </a:pPr>
            <a:r>
              <a:rPr lang="en-US" dirty="0" smtClean="0"/>
              <a:t>		Internal databases</a:t>
            </a:r>
          </a:p>
          <a:p>
            <a:pPr>
              <a:buNone/>
            </a:pPr>
            <a:r>
              <a:rPr lang="en-US" dirty="0" smtClean="0"/>
              <a:t>		External databases</a:t>
            </a:r>
          </a:p>
          <a:p>
            <a:pPr>
              <a:buNone/>
            </a:pPr>
            <a:r>
              <a:rPr lang="en-US" dirty="0" smtClean="0"/>
              <a:t>		Internet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 7: Design Data Collection 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Questionnaire development</a:t>
            </a:r>
          </a:p>
          <a:p>
            <a:r>
              <a:rPr lang="en-US" dirty="0" smtClean="0"/>
              <a:t>Discussion guide development</a:t>
            </a:r>
          </a:p>
          <a:p>
            <a:r>
              <a:rPr lang="en-US" dirty="0" smtClean="0"/>
              <a:t>Gain approval from the client</a:t>
            </a:r>
          </a:p>
          <a:p>
            <a:r>
              <a:rPr lang="en-US" dirty="0" smtClean="0"/>
              <a:t>Revise as needed</a:t>
            </a:r>
          </a:p>
          <a:p>
            <a:r>
              <a:rPr lang="en-US" dirty="0" smtClean="0"/>
              <a:t>Finalize &amp; distribute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 8: Determine Sample Plan &amp; Size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 the targeted population group.</a:t>
            </a:r>
          </a:p>
          <a:p>
            <a:r>
              <a:rPr lang="en-US" dirty="0" smtClean="0"/>
              <a:t>Obtain a listing (or create your own listing) of that population group.</a:t>
            </a:r>
          </a:p>
          <a:p>
            <a:r>
              <a:rPr lang="en-US" dirty="0" smtClean="0"/>
              <a:t>Determine sample size &amp; method.</a:t>
            </a:r>
          </a:p>
          <a:p>
            <a:r>
              <a:rPr lang="en-US" dirty="0" smtClean="0"/>
              <a:t>Draw sample from targeted population.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9: Collect Data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Qualitative: Audio &amp; video recordings of focus groups. *</a:t>
            </a:r>
          </a:p>
          <a:p>
            <a:r>
              <a:rPr lang="en-US" dirty="0" smtClean="0"/>
              <a:t>Quantitative: Live online survey for a defined time period or until the desired net sample size is reached. 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*with participant consent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 10: Analyze Marketing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Qualitative: </a:t>
            </a:r>
          </a:p>
          <a:p>
            <a:pPr>
              <a:buNone/>
            </a:pPr>
            <a:r>
              <a:rPr lang="en-US" dirty="0" smtClean="0"/>
              <a:t>		Characterized by verbatim excerpts and common themes that have become apparent.</a:t>
            </a:r>
          </a:p>
          <a:p>
            <a:pPr>
              <a:buNone/>
            </a:pPr>
            <a:r>
              <a:rPr lang="en-US" dirty="0" smtClean="0"/>
              <a:t>		Conclusions are </a:t>
            </a:r>
            <a:r>
              <a:rPr lang="en-US" dirty="0" smtClean="0">
                <a:solidFill>
                  <a:srgbClr val="FF0000"/>
                </a:solidFill>
              </a:rPr>
              <a:t>not</a:t>
            </a:r>
            <a:r>
              <a:rPr lang="en-US" dirty="0" smtClean="0"/>
              <a:t> based on statistical analysis.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Quantitative: 	</a:t>
            </a:r>
          </a:p>
          <a:p>
            <a:pPr>
              <a:buNone/>
            </a:pPr>
            <a:r>
              <a:rPr lang="en-US" dirty="0" smtClean="0"/>
              <a:t>		1) Basic, non-technical data analysis. i.e. mean, median &amp; mode with bar and pie charts.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2) Advanced, technical data analysis techniques.</a:t>
            </a:r>
          </a:p>
          <a:p>
            <a:pPr>
              <a:buNone/>
            </a:pPr>
            <a:r>
              <a:rPr lang="en-US" dirty="0" smtClean="0"/>
              <a:t>			2a) Univariate techniques (single measurement of each element analyzed in 		isolation) i.e. t test, chi-square.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2b) Multivariate techniques (two or more measurements of each element and 		the variables are analyzed simultaneously)  i.e. regression and factor analysis.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	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 </a:t>
            </a:r>
          </a:p>
          <a:p>
            <a:pPr>
              <a:buNone/>
            </a:pPr>
            <a:r>
              <a:rPr lang="en-US" dirty="0" smtClean="0"/>
              <a:t>	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 11: Prepare &amp; Present the Final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Title Page</a:t>
            </a:r>
          </a:p>
          <a:p>
            <a:r>
              <a:rPr lang="en-US" dirty="0" smtClean="0"/>
              <a:t>Table of Contents</a:t>
            </a:r>
          </a:p>
          <a:p>
            <a:r>
              <a:rPr lang="en-US" dirty="0" smtClean="0"/>
              <a:t>Executive Summary</a:t>
            </a:r>
          </a:p>
          <a:p>
            <a:r>
              <a:rPr lang="en-US" dirty="0" smtClean="0"/>
              <a:t>Research Objectives</a:t>
            </a:r>
          </a:p>
          <a:p>
            <a:r>
              <a:rPr lang="en-US" dirty="0" smtClean="0"/>
              <a:t>Research Design</a:t>
            </a:r>
          </a:p>
          <a:p>
            <a:r>
              <a:rPr lang="en-US" dirty="0" smtClean="0"/>
              <a:t>Data Collection</a:t>
            </a:r>
          </a:p>
          <a:p>
            <a:r>
              <a:rPr lang="en-US" dirty="0" smtClean="0"/>
              <a:t>Data Analysis</a:t>
            </a:r>
          </a:p>
          <a:p>
            <a:r>
              <a:rPr lang="en-US" dirty="0" smtClean="0"/>
              <a:t>Conclusions</a:t>
            </a:r>
          </a:p>
          <a:p>
            <a:r>
              <a:rPr lang="en-US" dirty="0" smtClean="0"/>
              <a:t>Recommendations</a:t>
            </a:r>
          </a:p>
          <a:p>
            <a:r>
              <a:rPr lang="en-US" dirty="0" smtClean="0"/>
              <a:t>Appendices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Client: Manhattan, Kansas </a:t>
            </a:r>
            <a:br>
              <a:rPr lang="en-US" dirty="0" smtClean="0"/>
            </a:br>
            <a:r>
              <a:rPr lang="en-US" dirty="0" smtClean="0"/>
              <a:t>Chamber of Commerce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with the client’s permission</a:t>
            </a:r>
          </a:p>
          <a:p>
            <a:r>
              <a:rPr lang="en-US" dirty="0" smtClean="0"/>
              <a:t>Primary research objective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Evaluate 24/7 marketing campaign by measuring the reach and influence of newspaper, radio and television advertising that was used to promote Manhattan as a destination in north-central and northeastern Kansas.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Client wants to determine if their radio, television and newspaper campaigns are getting the job done.</a:t>
            </a:r>
            <a:endParaRPr lang="en-US" dirty="0" smtClean="0"/>
          </a:p>
          <a:p>
            <a:r>
              <a:rPr lang="en-US" dirty="0" smtClean="0"/>
              <a:t>We </a:t>
            </a:r>
            <a:r>
              <a:rPr lang="en-US" dirty="0" smtClean="0"/>
              <a:t>recommended conclusive marketing research in the form of an online survey.</a:t>
            </a:r>
          </a:p>
          <a:p>
            <a:r>
              <a:rPr lang="en-US" dirty="0" smtClean="0"/>
              <a:t>Developed valid survey questions to measure reach and motivation of the 24/7 advertising campaign.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Size &amp; 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Targeted population: Women between the ages of 26 and 55 with a household income equal to or greater than $30,000 from select counties in north-central and northeastern Kansas. </a:t>
            </a:r>
          </a:p>
          <a:p>
            <a:r>
              <a:rPr lang="en-US" dirty="0" smtClean="0"/>
              <a:t>Initial sample size: 4,740 survey invitations based on client’s precision level of 4.5% and the anticipated completion rate for this project. Net sample size 703.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Advantage Research?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Advantage Research; </a:t>
            </a:r>
            <a:r>
              <a:rPr lang="en-US" dirty="0" smtClean="0">
                <a:hlinkClick r:id="rId3"/>
              </a:rPr>
              <a:t>www.advantageok.com</a:t>
            </a:r>
            <a:r>
              <a:rPr lang="en-US" dirty="0" smtClean="0"/>
              <a:t>  is a local consulting business that specializes in marketing research.  We help clients </a:t>
            </a:r>
            <a:r>
              <a:rPr lang="en-US" dirty="0" smtClean="0">
                <a:solidFill>
                  <a:srgbClr val="FF0000"/>
                </a:solidFill>
              </a:rPr>
              <a:t>link</a:t>
            </a:r>
            <a:r>
              <a:rPr lang="en-US" dirty="0" smtClean="0"/>
              <a:t> their products, services and communications to the actual needs of the marketplace with </a:t>
            </a:r>
            <a:r>
              <a:rPr lang="en-US" i="1" dirty="0" smtClean="0"/>
              <a:t>actionable</a:t>
            </a:r>
            <a:r>
              <a:rPr lang="en-US" dirty="0" smtClean="0"/>
              <a:t> insights from online surveys, focus groups and secondary marketing data.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Collection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Survey invitations directed participants to Advantage Research website.</a:t>
            </a:r>
          </a:p>
          <a:p>
            <a:r>
              <a:rPr lang="en-US" dirty="0" smtClean="0"/>
              <a:t>Click on 24/7 logo which was placed there on a temporary basis.</a:t>
            </a:r>
          </a:p>
          <a:p>
            <a:r>
              <a:rPr lang="en-US" dirty="0" smtClean="0"/>
              <a:t>When survey participants clicked on the 24/7 logo they were re-directed to the actual survey portal.</a:t>
            </a:r>
          </a:p>
          <a:p>
            <a:r>
              <a:rPr lang="en-US" dirty="0" smtClean="0"/>
              <a:t>Unique password and e-mail address allowed access to the survey.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Cross-tabulation analysis enabled us to measure the reach of newspaper, radio and television advertising for the 24/7 marketing campaign.  </a:t>
            </a:r>
          </a:p>
          <a:p>
            <a:endParaRPr lang="en-US" dirty="0" smtClean="0"/>
          </a:p>
          <a:p>
            <a:r>
              <a:rPr lang="en-US" dirty="0" smtClean="0"/>
              <a:t>Cross-tabulations describe two or more variables simultaneously i.e. motivation and the reach of print advertising.</a:t>
            </a:r>
          </a:p>
          <a:p>
            <a:endParaRPr lang="en-US" dirty="0" smtClean="0"/>
          </a:p>
          <a:p>
            <a:r>
              <a:rPr lang="en-US" dirty="0" smtClean="0"/>
              <a:t>Chi-square test was performed on each of the cross-tabulations which enabled us to determine that there was a statistically significant association between reach and the motivational effect of the advertising campaign.</a:t>
            </a:r>
          </a:p>
          <a:p>
            <a:endParaRPr lang="en-US" dirty="0" smtClean="0"/>
          </a:p>
          <a:p>
            <a:r>
              <a:rPr lang="en-US" dirty="0" smtClean="0"/>
              <a:t>On the other hand, there were meaningful differences between </a:t>
            </a:r>
            <a:r>
              <a:rPr lang="en-US" dirty="0" smtClean="0">
                <a:solidFill>
                  <a:srgbClr val="FF0000"/>
                </a:solidFill>
              </a:rPr>
              <a:t>reach</a:t>
            </a:r>
            <a:r>
              <a:rPr lang="en-US" dirty="0" smtClean="0"/>
              <a:t> when we compared specific advertising mediums.  Reach is the critical benchmark for advertising evaluation because advertising will not work unless someone is exposed to it. 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Cross-tabulation Example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1" cy="640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599"/>
                <a:gridCol w="2209801"/>
                <a:gridCol w="2209801"/>
                <a:gridCol w="1676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1435" marR="9143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Have you seen any of the Manhattan 24/7 advertisements in the newspaper? Yes</a:t>
                      </a:r>
                      <a:endParaRPr lang="en-US" dirty="0"/>
                    </a:p>
                  </a:txBody>
                  <a:tcPr marL="91435" marR="9143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Have you seen any of the Manhattan 24/7 advertisements in the newspaper? No</a:t>
                      </a:r>
                    </a:p>
                    <a:p>
                      <a:endParaRPr lang="en-US" dirty="0"/>
                    </a:p>
                  </a:txBody>
                  <a:tcPr marL="91435" marR="9143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Count</a:t>
                      </a:r>
                      <a:endParaRPr lang="en-US" dirty="0"/>
                    </a:p>
                  </a:txBody>
                  <a:tcPr marL="91435" marR="9143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Has the Manhattan 24/7 advertising campaign motivated you to shop in Manhattan?  Yes</a:t>
                      </a:r>
                    </a:p>
                    <a:p>
                      <a:endParaRPr lang="en-US" dirty="0"/>
                    </a:p>
                  </a:txBody>
                  <a:tcPr marL="91435" marR="9143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Count: 84</a:t>
                      </a:r>
                    </a:p>
                    <a:p>
                      <a:r>
                        <a:rPr lang="en-US" dirty="0" smtClean="0"/>
                        <a:t>60%</a:t>
                      </a:r>
                      <a:endParaRPr lang="en-US" dirty="0"/>
                    </a:p>
                  </a:txBody>
                  <a:tcPr marL="91435" marR="9143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Count: 56</a:t>
                      </a:r>
                    </a:p>
                    <a:p>
                      <a:r>
                        <a:rPr lang="en-US" dirty="0" smtClean="0"/>
                        <a:t>40%</a:t>
                      </a:r>
                      <a:endParaRPr lang="en-US" dirty="0"/>
                    </a:p>
                  </a:txBody>
                  <a:tcPr marL="91435" marR="9143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140</a:t>
                      </a:r>
                    </a:p>
                    <a:p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 marL="91435" marR="91435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Has the Manhattan 24/7 advertising campaign motivated you to shop in Manhattan?  No</a:t>
                      </a:r>
                    </a:p>
                    <a:p>
                      <a:endParaRPr lang="en-US" dirty="0"/>
                    </a:p>
                  </a:txBody>
                  <a:tcPr marL="91435" marR="9143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Count: 109</a:t>
                      </a:r>
                    </a:p>
                    <a:p>
                      <a:r>
                        <a:rPr lang="en-US" dirty="0" smtClean="0"/>
                        <a:t>19.4%</a:t>
                      </a:r>
                      <a:endParaRPr lang="en-US" dirty="0"/>
                    </a:p>
                  </a:txBody>
                  <a:tcPr marL="91435" marR="9143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Count: 454</a:t>
                      </a:r>
                    </a:p>
                    <a:p>
                      <a:r>
                        <a:rPr lang="en-US" dirty="0" smtClean="0"/>
                        <a:t>72.5%</a:t>
                      </a:r>
                      <a:endParaRPr lang="en-US" dirty="0"/>
                    </a:p>
                  </a:txBody>
                  <a:tcPr marL="91435" marR="9143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563</a:t>
                      </a:r>
                    </a:p>
                    <a:p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 marL="91435" marR="9143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Count</a:t>
                      </a:r>
                      <a:endParaRPr lang="en-US" dirty="0"/>
                    </a:p>
                  </a:txBody>
                  <a:tcPr marL="91435" marR="9143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193 (27.5%)</a:t>
                      </a:r>
                      <a:endParaRPr lang="en-US" dirty="0"/>
                    </a:p>
                  </a:txBody>
                  <a:tcPr marL="91435" marR="9143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510 (72.5%)</a:t>
                      </a:r>
                      <a:endParaRPr lang="en-US" dirty="0"/>
                    </a:p>
                  </a:txBody>
                  <a:tcPr marL="91435" marR="9143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703 (100%)</a:t>
                      </a:r>
                      <a:endParaRPr lang="en-US" dirty="0"/>
                    </a:p>
                  </a:txBody>
                  <a:tcPr marL="91435" marR="91435"/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2016 Advantage Research.  All rights reserved.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Chi-Square Test for Cross-Tabulation Table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8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2"/>
                <a:gridCol w="2057402"/>
                <a:gridCol w="2057402"/>
                <a:gridCol w="205740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Advertising Medium</a:t>
                      </a:r>
                      <a:endParaRPr lang="en-US" dirty="0"/>
                    </a:p>
                  </a:txBody>
                  <a:tcPr marL="91435" marR="9143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Chi-Square Value</a:t>
                      </a:r>
                      <a:endParaRPr lang="en-US" dirty="0"/>
                    </a:p>
                  </a:txBody>
                  <a:tcPr marL="91435" marR="9143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Sig.</a:t>
                      </a:r>
                      <a:endParaRPr lang="en-US" dirty="0"/>
                    </a:p>
                  </a:txBody>
                  <a:tcPr marL="91435" marR="9143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Phi Coefficient</a:t>
                      </a:r>
                      <a:endParaRPr lang="en-US" dirty="0"/>
                    </a:p>
                  </a:txBody>
                  <a:tcPr marL="91435" marR="9143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Radio</a:t>
                      </a:r>
                      <a:endParaRPr lang="en-US" dirty="0"/>
                    </a:p>
                  </a:txBody>
                  <a:tcPr marL="91435" marR="9143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80.34</a:t>
                      </a:r>
                      <a:endParaRPr lang="en-US" dirty="0"/>
                    </a:p>
                  </a:txBody>
                  <a:tcPr marL="91435" marR="9143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US" dirty="0"/>
                    </a:p>
                  </a:txBody>
                  <a:tcPr marL="91435" marR="9143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0.338</a:t>
                      </a:r>
                      <a:endParaRPr lang="en-US" dirty="0"/>
                    </a:p>
                  </a:txBody>
                  <a:tcPr marL="91435" marR="9143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Television</a:t>
                      </a:r>
                      <a:endParaRPr lang="en-US" dirty="0"/>
                    </a:p>
                  </a:txBody>
                  <a:tcPr marL="91435" marR="9143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83.45</a:t>
                      </a:r>
                      <a:endParaRPr lang="en-US" dirty="0"/>
                    </a:p>
                  </a:txBody>
                  <a:tcPr marL="91435" marR="9143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US" dirty="0"/>
                    </a:p>
                  </a:txBody>
                  <a:tcPr marL="91435" marR="9143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0.345</a:t>
                      </a:r>
                      <a:endParaRPr lang="en-US" dirty="0"/>
                    </a:p>
                  </a:txBody>
                  <a:tcPr marL="91435" marR="9143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Newspaper</a:t>
                      </a:r>
                      <a:endParaRPr lang="en-US" dirty="0"/>
                    </a:p>
                  </a:txBody>
                  <a:tcPr marL="91435" marR="9143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92.97</a:t>
                      </a:r>
                      <a:endParaRPr lang="en-US" dirty="0"/>
                    </a:p>
                  </a:txBody>
                  <a:tcPr marL="91435" marR="9143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US" dirty="0"/>
                    </a:p>
                  </a:txBody>
                  <a:tcPr marL="91435" marR="9143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0.364</a:t>
                      </a:r>
                      <a:endParaRPr lang="en-US" dirty="0"/>
                    </a:p>
                  </a:txBody>
                  <a:tcPr marL="91435" marR="91435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400" y="3733800"/>
            <a:ext cx="7772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chi-square statistic is used to test the statistical significance of the observed association in a cross-tabulation table.</a:t>
            </a:r>
          </a:p>
          <a:p>
            <a:endParaRPr lang="en-US" dirty="0" smtClean="0"/>
          </a:p>
          <a:p>
            <a:r>
              <a:rPr lang="en-US" dirty="0" smtClean="0"/>
              <a:t>Sig values less than .05 indicate statistical significance based on a 95% confidence interval.</a:t>
            </a:r>
          </a:p>
          <a:p>
            <a:endParaRPr lang="en-US" dirty="0" smtClean="0"/>
          </a:p>
          <a:p>
            <a:r>
              <a:rPr lang="en-US" dirty="0" smtClean="0"/>
              <a:t>The phi coefficient measures the strength of individual associations.  When marketing variables are perfectly associated, phi assumes a value of 1. 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Minor performance differences between selected advertising mediums with regards to their effect on shopper motivation.</a:t>
            </a:r>
          </a:p>
          <a:p>
            <a:r>
              <a:rPr lang="en-US" dirty="0" smtClean="0"/>
              <a:t>Television has the best reach followed by  radio and newspaper advertising. 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television and radio advertising to promote Manhattan as a destination.</a:t>
            </a:r>
          </a:p>
          <a:p>
            <a:r>
              <a:rPr lang="en-US" dirty="0" smtClean="0"/>
              <a:t>Discontinue newspaper advertising.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is Ross Livingston?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Principal of Advantage Research</a:t>
            </a:r>
          </a:p>
          <a:p>
            <a:r>
              <a:rPr lang="en-US" dirty="0" smtClean="0"/>
              <a:t>Vice Chair of the Open Lands Advisory Commission for the City of Loveland</a:t>
            </a:r>
          </a:p>
          <a:p>
            <a:r>
              <a:rPr lang="en-US" dirty="0" smtClean="0"/>
              <a:t>Volunteer for Alternatives to Violence</a:t>
            </a:r>
          </a:p>
          <a:p>
            <a:r>
              <a:rPr lang="en-US" dirty="0" smtClean="0"/>
              <a:t>Avid cyclist, swimmer and hiker</a:t>
            </a:r>
          </a:p>
          <a:p>
            <a:r>
              <a:rPr lang="en-US" dirty="0" smtClean="0"/>
              <a:t>Resident of Loveland since 2008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the value of </a:t>
            </a:r>
            <a:br>
              <a:rPr lang="en-US" dirty="0" smtClean="0"/>
            </a:br>
            <a:r>
              <a:rPr lang="en-US" dirty="0" smtClean="0"/>
              <a:t>marketing research?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In most cases, marketing research is used to help clients make informed business decisions based on samples that represent a targeted population group.  </a:t>
            </a:r>
          </a:p>
          <a:p>
            <a:r>
              <a:rPr lang="en-US" dirty="0" smtClean="0"/>
              <a:t>Insights from online surveys and focus groups are frequently used to:</a:t>
            </a:r>
          </a:p>
          <a:p>
            <a:endParaRPr lang="en-US" dirty="0" smtClean="0"/>
          </a:p>
          <a:p>
            <a:pPr>
              <a:buFont typeface="Wingdings"/>
              <a:buChar char="Ø"/>
            </a:pPr>
            <a:r>
              <a:rPr lang="en-US" dirty="0" smtClean="0"/>
              <a:t>Clarify problems</a:t>
            </a:r>
          </a:p>
          <a:p>
            <a:pPr>
              <a:buFont typeface="Wingdings"/>
              <a:buChar char="Ø"/>
            </a:pPr>
            <a:r>
              <a:rPr lang="en-US" dirty="0" smtClean="0"/>
              <a:t>Reduce uncertainty</a:t>
            </a:r>
          </a:p>
          <a:p>
            <a:pPr>
              <a:buFont typeface="Wingdings"/>
              <a:buChar char="Ø"/>
            </a:pPr>
            <a:r>
              <a:rPr lang="en-US" dirty="0" smtClean="0"/>
              <a:t>Investigate change within the marketplace  </a:t>
            </a:r>
          </a:p>
          <a:p>
            <a:pPr>
              <a:buFont typeface="Wingdings"/>
              <a:buChar char="Ø"/>
            </a:pPr>
            <a:endParaRPr lang="en-US" dirty="0" smtClean="0"/>
          </a:p>
          <a:p>
            <a:r>
              <a:rPr lang="en-US" dirty="0" smtClean="0"/>
              <a:t>The ultimate outcome is informed decision making which results in reduced risk, sustained growth and optimal resource allocation.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does the marketing research process actually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My approach is based on an 11 step custom research methodology that is always centered on the client's marketing and information needs.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 1: Determine the Need for Marketing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you need to clarify a problem, reduce uncertainty or investigate change within the marketplace?</a:t>
            </a:r>
          </a:p>
          <a:p>
            <a:r>
              <a:rPr lang="en-US" dirty="0" smtClean="0"/>
              <a:t>Do you need (or value) marketing research insight to make informed business decisions?</a:t>
            </a:r>
          </a:p>
          <a:p>
            <a:r>
              <a:rPr lang="en-US" dirty="0" smtClean="0"/>
              <a:t>If so, is the CMC prepared to take action based on sound research?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 2: Define the Problem or Situation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do you need to know when the project is finished?</a:t>
            </a:r>
          </a:p>
          <a:p>
            <a:r>
              <a:rPr lang="en-US" dirty="0" smtClean="0"/>
              <a:t>What information is needed to bring your marketing plan up-to-date?</a:t>
            </a:r>
          </a:p>
          <a:p>
            <a:r>
              <a:rPr lang="en-US" dirty="0" smtClean="0"/>
              <a:t>What are some of the key insights from past research?</a:t>
            </a:r>
          </a:p>
          <a:p>
            <a:r>
              <a:rPr lang="en-US" dirty="0" smtClean="0"/>
              <a:t>Were those recommendations implemented? </a:t>
            </a:r>
          </a:p>
          <a:p>
            <a:r>
              <a:rPr lang="en-US" dirty="0" smtClean="0"/>
              <a:t>What are the symptoms of the problem?</a:t>
            </a:r>
          </a:p>
          <a:p>
            <a:r>
              <a:rPr lang="en-US" dirty="0" smtClean="0"/>
              <a:t>What are the possible solutions to this problem?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Step3: Establish Research Objectives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do you want to explore or measure?</a:t>
            </a:r>
          </a:p>
          <a:p>
            <a:r>
              <a:rPr lang="en-US" dirty="0" smtClean="0"/>
              <a:t>Who is your target population?</a:t>
            </a:r>
          </a:p>
          <a:p>
            <a:r>
              <a:rPr lang="en-US" dirty="0" smtClean="0"/>
              <a:t>What comparisons do you want to make?</a:t>
            </a:r>
          </a:p>
          <a:p>
            <a:r>
              <a:rPr lang="en-US" dirty="0" smtClean="0"/>
              <a:t>What information gaps need to be closed?</a:t>
            </a:r>
          </a:p>
          <a:p>
            <a:r>
              <a:rPr lang="en-US" dirty="0" smtClean="0"/>
              <a:t>How will this research be leveraged to make important marketing decisions?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 4: Determine Research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Exploratory Research: Used to gain insight and understanding about the general nature of a problem or situation.  In-depth interviews and focus groups are the most common forms of exploratory marketing research.</a:t>
            </a:r>
          </a:p>
          <a:p>
            <a:endParaRPr lang="en-US" dirty="0" smtClean="0"/>
          </a:p>
          <a:p>
            <a:r>
              <a:rPr lang="en-US" dirty="0" smtClean="0"/>
              <a:t>Insights from exploratory research are often used as a foundation for conclusive research.</a:t>
            </a:r>
          </a:p>
          <a:p>
            <a:endParaRPr lang="en-US" dirty="0" smtClean="0"/>
          </a:p>
          <a:p>
            <a:r>
              <a:rPr lang="en-US" dirty="0" smtClean="0"/>
              <a:t>Conclusive research is more structured than exploratory research and the sample size is larger. Online surveys are classified as a form of conclusive marketing research when inferences are based on random sampling-and a sample size that is within ± 5% of the actual population value.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502</TotalTime>
  <Words>1264</Words>
  <Application>Microsoft Office PowerPoint</Application>
  <PresentationFormat>On-screen Show (4:3)</PresentationFormat>
  <Paragraphs>207</Paragraphs>
  <Slides>25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Flow</vt:lpstr>
      <vt:lpstr>INTRODUCTION TO THE MARKETING RESEARCH PROCESS WITH A  RELEVANT EXAMPLE</vt:lpstr>
      <vt:lpstr>What is Advantage Research? </vt:lpstr>
      <vt:lpstr>Who is Ross Livingston? </vt:lpstr>
      <vt:lpstr>What is the value of  marketing research?</vt:lpstr>
      <vt:lpstr>How does the marketing research process actually work?</vt:lpstr>
      <vt:lpstr>Step 1: Determine the Need for Marketing Research</vt:lpstr>
      <vt:lpstr>Step 2: Define the Problem or Situation</vt:lpstr>
      <vt:lpstr>Step3: Establish Research Objectives </vt:lpstr>
      <vt:lpstr>Step 4: Determine Research Design</vt:lpstr>
      <vt:lpstr>Step 5: Identify Information Types  &amp; Sources</vt:lpstr>
      <vt:lpstr>Step 6: Determine Methods of Accessing Data</vt:lpstr>
      <vt:lpstr>Step 7: Design Data Collection Forms</vt:lpstr>
      <vt:lpstr>Step 8: Determine Sample Plan &amp; Size </vt:lpstr>
      <vt:lpstr>Step 9: Collect Data </vt:lpstr>
      <vt:lpstr>Step 10: Analyze Marketing Data</vt:lpstr>
      <vt:lpstr>Step 11: Prepare &amp; Present the Final Report</vt:lpstr>
      <vt:lpstr>Client: Manhattan, Kansas  Chamber of Commerce</vt:lpstr>
      <vt:lpstr>Approach</vt:lpstr>
      <vt:lpstr>Sample Size &amp; Composition</vt:lpstr>
      <vt:lpstr>Data Collection</vt:lpstr>
      <vt:lpstr>Data Analysis</vt:lpstr>
      <vt:lpstr>Cross-tabulation Example</vt:lpstr>
      <vt:lpstr>Chi-Square Test for Cross-Tabulation Table</vt:lpstr>
      <vt:lpstr>Conclusions</vt:lpstr>
      <vt:lpstr>Recommendations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 RESEARCH OVERVIEW</dc:title>
  <dc:creator>CR Livingston</dc:creator>
  <cp:lastModifiedBy>CR Livingston</cp:lastModifiedBy>
  <cp:revision>86</cp:revision>
  <dcterms:created xsi:type="dcterms:W3CDTF">2016-03-31T16:38:24Z</dcterms:created>
  <dcterms:modified xsi:type="dcterms:W3CDTF">2016-04-11T19:43:55Z</dcterms:modified>
</cp:coreProperties>
</file>