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8" r:id="rId1"/>
  </p:sldMasterIdLst>
  <p:handoutMasterIdLst>
    <p:handoutMasterId r:id="rId27"/>
  </p:handoutMasterIdLst>
  <p:sldIdLst>
    <p:sldId id="256" r:id="rId2"/>
    <p:sldId id="257" r:id="rId3"/>
    <p:sldId id="289" r:id="rId4"/>
    <p:sldId id="288" r:id="rId5"/>
    <p:sldId id="296" r:id="rId6"/>
    <p:sldId id="310" r:id="rId7"/>
    <p:sldId id="312" r:id="rId8"/>
    <p:sldId id="281" r:id="rId9"/>
    <p:sldId id="298" r:id="rId10"/>
    <p:sldId id="277" r:id="rId11"/>
    <p:sldId id="301" r:id="rId12"/>
    <p:sldId id="302" r:id="rId13"/>
    <p:sldId id="303" r:id="rId14"/>
    <p:sldId id="304" r:id="rId15"/>
    <p:sldId id="305" r:id="rId16"/>
    <p:sldId id="317" r:id="rId17"/>
    <p:sldId id="318" r:id="rId18"/>
    <p:sldId id="273" r:id="rId19"/>
    <p:sldId id="274" r:id="rId20"/>
    <p:sldId id="311" r:id="rId21"/>
    <p:sldId id="275" r:id="rId22"/>
    <p:sldId id="276" r:id="rId23"/>
    <p:sldId id="316" r:id="rId24"/>
    <p:sldId id="293" r:id="rId25"/>
    <p:sldId id="262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verly Walker" initials="BW" lastIdx="3" clrIdx="0">
    <p:extLst>
      <p:ext uri="{19B8F6BF-5375-455C-9EA6-DF929625EA0E}">
        <p15:presenceInfo xmlns:p15="http://schemas.microsoft.com/office/powerpoint/2012/main" userId="S-1-5-21-1465849824-1790597724-1542849698-153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5BAA"/>
    <a:srgbClr val="376092"/>
    <a:srgbClr val="0695E1"/>
    <a:srgbClr val="4B7A70"/>
    <a:srgbClr val="FFFFFE"/>
    <a:srgbClr val="C3D69B"/>
    <a:srgbClr val="7F7F7F"/>
    <a:srgbClr val="FF00FF"/>
    <a:srgbClr val="CC0000"/>
    <a:srgbClr val="4F55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820" autoAdjust="0"/>
  </p:normalViewPr>
  <p:slideViewPr>
    <p:cSldViewPr>
      <p:cViewPr varScale="1">
        <p:scale>
          <a:sx n="113" d="100"/>
          <a:sy n="113" d="100"/>
        </p:scale>
        <p:origin x="84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Capital Program </a:t>
            </a:r>
          </a:p>
          <a:p>
            <a:pPr>
              <a:defRPr/>
            </a:pPr>
            <a:r>
              <a:rPr lang="en-US"/>
              <a:t>2016 - 2025</a:t>
            </a:r>
          </a:p>
        </c:rich>
      </c:tx>
      <c:layout>
        <c:manualLayout>
          <c:xMode val="edge"/>
          <c:yMode val="edge"/>
          <c:x val="0.40241720353137678"/>
          <c:y val="1.697530864197530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'Graphics- Citywide 10 yr'!$B$4:$B$13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'Graphics- Citywide 10 yr'!$C$4:$C$13</c:f>
              <c:numCache>
                <c:formatCode>_("$"* #,##0_);_("$"* \(#,##0\);_("$"* "-"??_);_(@_)</c:formatCode>
                <c:ptCount val="10"/>
                <c:pt idx="0">
                  <c:v>81123935</c:v>
                </c:pt>
                <c:pt idx="1">
                  <c:v>49975893</c:v>
                </c:pt>
                <c:pt idx="2">
                  <c:v>70120070</c:v>
                </c:pt>
                <c:pt idx="3">
                  <c:v>44603410</c:v>
                </c:pt>
                <c:pt idx="4">
                  <c:v>31008670</c:v>
                </c:pt>
                <c:pt idx="5">
                  <c:v>42430200</c:v>
                </c:pt>
                <c:pt idx="6">
                  <c:v>58151294</c:v>
                </c:pt>
                <c:pt idx="7">
                  <c:v>75149911</c:v>
                </c:pt>
                <c:pt idx="8">
                  <c:v>53831376</c:v>
                </c:pt>
                <c:pt idx="9">
                  <c:v>40645781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330173480"/>
        <c:axId val="330173872"/>
      </c:barChart>
      <c:catAx>
        <c:axId val="330173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0173872"/>
        <c:crosses val="autoZero"/>
        <c:auto val="1"/>
        <c:lblAlgn val="ctr"/>
        <c:lblOffset val="100"/>
        <c:noMultiLvlLbl val="0"/>
      </c:catAx>
      <c:valAx>
        <c:axId val="330173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0173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3037840" cy="464820"/>
          </a:xfrm>
          <a:prstGeom prst="rect">
            <a:avLst/>
          </a:prstGeom>
        </p:spPr>
        <p:txBody>
          <a:bodyPr vert="horz" lIns="92110" tIns="46056" rIns="92110" bIns="4605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4"/>
            <a:ext cx="3037840" cy="464820"/>
          </a:xfrm>
          <a:prstGeom prst="rect">
            <a:avLst/>
          </a:prstGeom>
        </p:spPr>
        <p:txBody>
          <a:bodyPr vert="horz" lIns="92110" tIns="46056" rIns="92110" bIns="46056" rtlCol="0"/>
          <a:lstStyle>
            <a:lvl1pPr algn="r">
              <a:defRPr sz="1200"/>
            </a:lvl1pPr>
          </a:lstStyle>
          <a:p>
            <a:fld id="{6440E7F4-7FD3-4E38-A17D-3636CF7D5E5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9"/>
            <a:ext cx="3037840" cy="464820"/>
          </a:xfrm>
          <a:prstGeom prst="rect">
            <a:avLst/>
          </a:prstGeom>
        </p:spPr>
        <p:txBody>
          <a:bodyPr vert="horz" lIns="92110" tIns="46056" rIns="92110" bIns="4605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9"/>
            <a:ext cx="3037840" cy="464820"/>
          </a:xfrm>
          <a:prstGeom prst="rect">
            <a:avLst/>
          </a:prstGeom>
        </p:spPr>
        <p:txBody>
          <a:bodyPr vert="horz" lIns="92110" tIns="46056" rIns="92110" bIns="46056" rtlCol="0" anchor="b"/>
          <a:lstStyle>
            <a:lvl1pPr algn="r">
              <a:defRPr sz="1200"/>
            </a:lvl1pPr>
          </a:lstStyle>
          <a:p>
            <a:fld id="{BBDD5CBB-FC70-4AC6-8511-55F84A3FC5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21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7BDC-C173-443A-98D5-886780AEDB0E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7A241-D8BD-4FBA-B7B6-FFFFEE4879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7BDC-C173-443A-98D5-886780AEDB0E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7A241-D8BD-4FBA-B7B6-FFFFEE4879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56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7BDC-C173-443A-98D5-886780AEDB0E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7A241-D8BD-4FBA-B7B6-FFFFEE4879E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290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7BDC-C173-443A-98D5-886780AEDB0E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7A241-D8BD-4FBA-B7B6-FFFFEE4879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464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7BDC-C173-443A-98D5-886780AEDB0E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7A241-D8BD-4FBA-B7B6-FFFFEE4879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27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7BDC-C173-443A-98D5-886780AEDB0E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7A241-D8BD-4FBA-B7B6-FFFFEE4879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92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7BDC-C173-443A-98D5-886780AEDB0E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7A241-D8BD-4FBA-B7B6-FFFFEE4879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81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7BDC-C173-443A-98D5-886780AEDB0E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7A241-D8BD-4FBA-B7B6-FFFFEE4879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79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7BDC-C173-443A-98D5-886780AEDB0E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7A241-D8BD-4FBA-B7B6-FFFFEE4879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11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7BDC-C173-443A-98D5-886780AEDB0E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7A241-D8BD-4FBA-B7B6-FFFFEE4879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570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7BDC-C173-443A-98D5-886780AEDB0E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7A241-D8BD-4FBA-B7B6-FFFFEE4879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803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96E7BDC-C173-443A-98D5-886780AEDB0E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247A241-D8BD-4FBA-B7B6-FFFFEE4879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382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990600"/>
            <a:ext cx="8839200" cy="2362200"/>
          </a:xfrm>
        </p:spPr>
        <p:txBody>
          <a:bodyPr>
            <a:noAutofit/>
          </a:bodyPr>
          <a:lstStyle/>
          <a:p>
            <a:r>
              <a:rPr lang="en-US" u="dbl" dirty="0" smtClean="0">
                <a:solidFill>
                  <a:schemeClr val="bg1"/>
                </a:solidFill>
                <a:effectLst>
                  <a:reflection blurRad="76200" stA="14000" endPos="44000" dir="5400000" sy="-100000" algn="bl" rotWithShape="0"/>
                </a:effectLst>
                <a:ea typeface="Adobe Gothic Std B" pitchFamily="34" charset="-128"/>
                <a:cs typeface="Arial" pitchFamily="34" charset="0"/>
              </a:rPr>
              <a:t>2016 Budget</a:t>
            </a:r>
            <a:br>
              <a:rPr lang="en-US" u="dbl" dirty="0" smtClean="0">
                <a:solidFill>
                  <a:schemeClr val="bg1"/>
                </a:solidFill>
                <a:effectLst>
                  <a:reflection blurRad="76200" stA="14000" endPos="44000" dir="5400000" sy="-100000" algn="bl" rotWithShape="0"/>
                </a:effectLst>
                <a:ea typeface="Adobe Gothic Std B" pitchFamily="34" charset="-128"/>
                <a:cs typeface="Arial" pitchFamily="34" charset="0"/>
              </a:rPr>
            </a:br>
            <a:r>
              <a:rPr lang="en-US" u="dbl" dirty="0" smtClean="0">
                <a:solidFill>
                  <a:schemeClr val="bg1"/>
                </a:solidFill>
                <a:effectLst>
                  <a:reflection blurRad="76200" stA="14000" endPos="44000" dir="5400000" sy="-100000" algn="bl" rotWithShape="0"/>
                </a:effectLst>
                <a:ea typeface="Adobe Gothic Std B" pitchFamily="34" charset="-128"/>
                <a:cs typeface="Arial" pitchFamily="34" charset="0"/>
              </a:rPr>
              <a:t>Development Workshop</a:t>
            </a:r>
            <a:endParaRPr lang="en-US" u="dbl" dirty="0">
              <a:solidFill>
                <a:schemeClr val="bg1"/>
              </a:solidFill>
              <a:effectLst>
                <a:reflection blurRad="76200" stA="14000" endPos="44000" dir="5400000" sy="-100000" algn="bl" rotWithShape="0"/>
              </a:effectLst>
              <a:ea typeface="Adobe Gothic Std B" pitchFamily="34" charset="-128"/>
              <a:cs typeface="Arial" pitchFamily="34" charset="0"/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114800" y="4953000"/>
            <a:ext cx="4648200" cy="838201"/>
          </a:xfrm>
        </p:spPr>
        <p:txBody>
          <a:bodyPr/>
          <a:lstStyle/>
          <a:p>
            <a:r>
              <a:rPr lang="en-US" dirty="0" smtClean="0"/>
              <a:t>Finance Department/Budget Division</a:t>
            </a:r>
            <a:br>
              <a:rPr lang="en-US" dirty="0" smtClean="0"/>
            </a:br>
            <a:r>
              <a:rPr lang="en-US" dirty="0"/>
              <a:t>8</a:t>
            </a:r>
            <a:r>
              <a:rPr lang="en-US" dirty="0" smtClean="0"/>
              <a:t>/11/2015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675466"/>
            <a:ext cx="8686799" cy="3877733"/>
          </a:xfrm>
        </p:spPr>
        <p:txBody>
          <a:bodyPr>
            <a:normAutofit fontScale="92500" lnSpcReduction="20000"/>
          </a:bodyPr>
          <a:lstStyle/>
          <a:p>
            <a:pPr marL="461963" indent="-401638"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Fire Station 10: Coverage gap exists between Stations 2 and 3. Station 10 will be a partnership with the Rural District</a:t>
            </a:r>
          </a:p>
          <a:p>
            <a:pPr marL="461963" indent="-401638">
              <a:buFont typeface="Wingdings" panose="05000000000000000000" pitchFamily="2" charset="2"/>
              <a:buChar char="Ø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3" indent="-401638"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Records Management System: Current system is 16 years old; no longer supported by vendor</a:t>
            </a:r>
          </a:p>
          <a:p>
            <a:pPr marL="461963" indent="-401638">
              <a:buFont typeface="Wingdings" panose="05000000000000000000" pitchFamily="2" charset="2"/>
              <a:buChar char="Ø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3" indent="-401638"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Museum Collection Storage: No City facilities exist to house museum collection; storage facility was split from Museum Expansion project; least-cost alternative</a:t>
            </a:r>
          </a:p>
          <a:p>
            <a:pPr marL="461963" indent="-401638">
              <a:buFont typeface="Wingdings" panose="05000000000000000000" pitchFamily="2" charset="2"/>
              <a:buChar char="Ø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3" indent="-401638"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Viestenz-Smith Mountain Park: FEMA funding will be jeopardized in project not authorized for 2016</a:t>
            </a:r>
          </a:p>
          <a:p>
            <a:pPr marL="461963" indent="-401638">
              <a:buFont typeface="Wingdings" panose="05000000000000000000" pitchFamily="2" charset="2"/>
              <a:buChar char="Ø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3" indent="-401638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Projects of Note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624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1"/>
          <p:cNvSpPr>
            <a:spLocks noGrp="1"/>
          </p:cNvSpPr>
          <p:nvPr>
            <p:ph idx="1"/>
          </p:nvPr>
        </p:nvSpPr>
        <p:spPr>
          <a:xfrm>
            <a:off x="228600" y="2133600"/>
            <a:ext cx="8686800" cy="4483100"/>
          </a:xfrm>
        </p:spPr>
        <p:txBody>
          <a:bodyPr>
            <a:noAutofit/>
          </a:bodyPr>
          <a:lstStyle/>
          <a:p>
            <a:pPr marL="107950" indent="0" eaLnBrk="1" hangingPunct="1"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r>
              <a:rPr lang="en-US" alt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2016 is a transitional year marked by program stability and some minor expansion</a:t>
            </a:r>
          </a:p>
          <a:p>
            <a:pPr marL="107950" indent="0" eaLnBrk="1" hangingPunct="1">
              <a:buFont typeface="Arial" panose="020B0604020202020204" pitchFamily="34" charset="0"/>
              <a:buNone/>
              <a:defRPr/>
            </a:pPr>
            <a:r>
              <a:rPr lang="en-US" alt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Structurally:</a:t>
            </a:r>
          </a:p>
          <a:p>
            <a:pPr marL="801688" indent="-342900">
              <a:defRPr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Fire will become independent</a:t>
            </a:r>
          </a:p>
          <a:p>
            <a:pPr marL="801688" indent="-342900">
              <a:defRPr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Court returns to its former structure</a:t>
            </a:r>
          </a:p>
          <a:p>
            <a:pPr marL="801688" indent="-342900">
              <a:defRPr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Public Works has some reorganization</a:t>
            </a:r>
          </a:p>
          <a:p>
            <a:pPr marL="801688" indent="-342900">
              <a:defRPr/>
            </a:pPr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Airport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US" alt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new commission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more independent</a:t>
            </a:r>
          </a:p>
          <a:p>
            <a:pPr marL="107950" indent="0" eaLnBrk="1" hangingPunct="1"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r>
              <a:rPr lang="en-US" alt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One new program starts: urban forestry (4 departments)</a:t>
            </a:r>
          </a:p>
          <a:p>
            <a:pPr marL="107950" indent="0" eaLnBrk="1" hangingPunct="1">
              <a:buFont typeface="Arial" panose="020B0604020202020204" pitchFamily="34" charset="0"/>
              <a:buNone/>
              <a:defRPr/>
            </a:pPr>
            <a:r>
              <a:rPr lang="en-US" alt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Others are fairly stable, but with some deliberate strengthening in Building and Police</a:t>
            </a:r>
            <a:endParaRPr lang="en-US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7950" indent="0" eaLnBrk="1" hangingPunct="1">
              <a:buFont typeface="Arial" panose="020B0604020202020204" pitchFamily="34" charset="0"/>
              <a:buNone/>
              <a:defRPr/>
            </a:pPr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/>
                </a:solidFill>
              </a:rPr>
              <a:t>City Manager’s Perspective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99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219200" y="2286000"/>
            <a:ext cx="7467600" cy="4343400"/>
          </a:xfrm>
        </p:spPr>
        <p:txBody>
          <a:bodyPr>
            <a:noAutofit/>
          </a:bodyPr>
          <a:lstStyle/>
          <a:p>
            <a:pPr marL="461963" indent="-401638">
              <a:buFont typeface="Wingdings" panose="05000000000000000000" pitchFamily="2" charset="2"/>
              <a:buChar char="Ø"/>
              <a:defRPr/>
            </a:pP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3" indent="-401638">
              <a:buFont typeface="Wingdings" panose="05000000000000000000" pitchFamily="2" charset="2"/>
              <a:buChar char="Ø"/>
              <a:defRPr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New urban forestry program</a:t>
            </a:r>
          </a:p>
          <a:p>
            <a:pPr marL="461963" indent="-401638">
              <a:buFont typeface="Wingdings" panose="05000000000000000000" pitchFamily="2" charset="2"/>
              <a:buChar char="Ø"/>
              <a:defRPr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Strengthen Police and Building</a:t>
            </a:r>
          </a:p>
          <a:p>
            <a:pPr marL="461963" indent="-401638">
              <a:buFont typeface="Wingdings" panose="05000000000000000000" pitchFamily="2" charset="2"/>
              <a:buChar char="Ø"/>
              <a:defRPr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New Development Permit Center</a:t>
            </a:r>
          </a:p>
          <a:p>
            <a:pPr marL="461963" indent="-401638">
              <a:buFont typeface="Wingdings" panose="05000000000000000000" pitchFamily="2" charset="2"/>
              <a:buChar char="Ø"/>
              <a:defRPr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Take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Olde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Course pro shop in-house</a:t>
            </a:r>
          </a:p>
          <a:p>
            <a:pPr marL="461963" indent="-401638">
              <a:buFont typeface="Wingdings" panose="05000000000000000000" pitchFamily="2" charset="2"/>
              <a:buChar char="Ø"/>
              <a:defRPr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Municipal Court administrative move</a:t>
            </a:r>
          </a:p>
          <a:p>
            <a:pPr marL="461963" indent="-401638">
              <a:buFont typeface="Wingdings" panose="05000000000000000000" pitchFamily="2" charset="2"/>
              <a:buChar char="Ø"/>
              <a:defRPr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Fire transition</a:t>
            </a:r>
          </a:p>
          <a:p>
            <a:pPr marL="461963" indent="-401638">
              <a:buFont typeface="Wingdings" panose="05000000000000000000" pitchFamily="2" charset="2"/>
              <a:buChar char="Ø"/>
              <a:defRPr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Public Works reorganization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71600"/>
          </a:xfrm>
        </p:spPr>
        <p:txBody>
          <a:bodyPr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Overall Budget Highlights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481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1"/>
          <p:cNvSpPr>
            <a:spLocks noGrp="1"/>
          </p:cNvSpPr>
          <p:nvPr>
            <p:ph idx="1"/>
          </p:nvPr>
        </p:nvSpPr>
        <p:spPr>
          <a:xfrm>
            <a:off x="228600" y="2971800"/>
            <a:ext cx="8839200" cy="3276600"/>
          </a:xfrm>
        </p:spPr>
        <p:txBody>
          <a:bodyPr>
            <a:normAutofit/>
          </a:bodyPr>
          <a:lstStyle/>
          <a:p>
            <a:pPr marL="565150" indent="-457200" eaLnBrk="1" hangingPunct="1">
              <a:buFont typeface="Wingdings" panose="05000000000000000000" pitchFamily="2" charset="2"/>
              <a:buChar char="Ø"/>
              <a:defRPr/>
            </a:pPr>
            <a:r>
              <a:rPr lang="en-US" alt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Reducing projected sales tax growth</a:t>
            </a:r>
          </a:p>
          <a:p>
            <a:pPr marL="565150" indent="-457200" eaLnBrk="1" hangingPunct="1">
              <a:buFont typeface="Wingdings" panose="05000000000000000000" pitchFamily="2" charset="2"/>
              <a:buChar char="Ø"/>
              <a:defRPr/>
            </a:pPr>
            <a:endParaRPr lang="en-US" alt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65150" indent="-457200" eaLnBrk="1" hangingPunct="1">
              <a:buFont typeface="Wingdings" panose="05000000000000000000" pitchFamily="2" charset="2"/>
              <a:buChar char="Ø"/>
              <a:defRPr/>
            </a:pPr>
            <a:r>
              <a:rPr lang="en-US" alt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Use tax still climbing, but not used for operations</a:t>
            </a:r>
          </a:p>
          <a:p>
            <a:pPr marL="565150" indent="-457200" eaLnBrk="1" hangingPunct="1">
              <a:buFont typeface="Wingdings" panose="05000000000000000000" pitchFamily="2" charset="2"/>
              <a:buChar char="Ø"/>
              <a:defRPr/>
            </a:pPr>
            <a:endParaRPr lang="en-US" alt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65150" indent="-457200" eaLnBrk="1" hangingPunct="1">
              <a:buFont typeface="Wingdings" panose="05000000000000000000" pitchFamily="2" charset="2"/>
              <a:buChar char="Ø"/>
              <a:defRPr/>
            </a:pPr>
            <a:r>
              <a:rPr lang="en-US" alt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Other revenues projected for ordinary increases</a:t>
            </a:r>
          </a:p>
          <a:p>
            <a:pPr marL="565150" indent="-457200" eaLnBrk="1" hangingPunct="1">
              <a:buFont typeface="Wingdings" panose="05000000000000000000" pitchFamily="2" charset="2"/>
              <a:buChar char="Ø"/>
              <a:defRPr/>
            </a:pPr>
            <a:endParaRPr lang="en-US" alt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55416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/>
                </a:solidFill>
              </a:rPr>
              <a:t>Caution on the revenue picture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70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228600" y="2209800"/>
            <a:ext cx="8686800" cy="4191000"/>
          </a:xfrm>
        </p:spPr>
        <p:txBody>
          <a:bodyPr>
            <a:normAutofit/>
          </a:bodyPr>
          <a:lstStyle/>
          <a:p>
            <a:pPr marL="461963" indent="-461963">
              <a:buFont typeface="Wingdings" panose="05000000000000000000" pitchFamily="2" charset="2"/>
              <a:buChar char="Ø"/>
              <a:defRPr/>
            </a:pP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3" indent="-461963">
              <a:buFont typeface="Wingdings" panose="05000000000000000000" pitchFamily="2" charset="2"/>
              <a:buChar char="Ø"/>
              <a:defRPr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Reductions of $531,500 (General Fund) and $50,000 (Transportation) from the food sales tax work and Priority-Based Budgeting. </a:t>
            </a:r>
          </a:p>
          <a:p>
            <a:pPr marL="461963" indent="-461963">
              <a:buFont typeface="Wingdings" panose="05000000000000000000" pitchFamily="2" charset="2"/>
              <a:buChar char="Ø"/>
              <a:defRPr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Used these reductions to fund more important supplemental needs</a:t>
            </a:r>
          </a:p>
          <a:p>
            <a:pPr marL="461963" indent="-461963">
              <a:buFont typeface="Wingdings" panose="05000000000000000000" pitchFamily="2" charset="2"/>
              <a:buChar char="Ø"/>
              <a:defRPr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Supplementals of $1.44 million in General Fund and $4.7 million in Water and Power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00200"/>
          </a:xfrm>
        </p:spPr>
        <p:txBody>
          <a:bodyPr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Focus on Spending Priorities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564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228600" y="2590800"/>
            <a:ext cx="8686800" cy="4114800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Positions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reduced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2.08 FTE in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cost-saving measures;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added 16.73 FTE for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net of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14.65 new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General Fund:  10.48 positions</a:t>
            </a:r>
          </a:p>
          <a:p>
            <a:pPr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mphasis on public safety; expansion of capacity for customer service in development; respond to emerald ash borer threat and other needs with urban forestry program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enterprises and special revenue funds:  6.25 positions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Emphasis on revenue recovery positions and maintenance of our critical infrastructure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Focus:  Positions Added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514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3200400"/>
            <a:ext cx="7408333" cy="345069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Revenue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       </a:t>
            </a:r>
            <a:r>
              <a:rPr lang="en-US" sz="24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           </a:t>
            </a:r>
            <a:r>
              <a:rPr lang="en-US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Diff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General	80,791,512      64,613,941        16,177,571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Enterprise      112,074,937      92,645,896       19,429,041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Spec Rev	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17,138,883      12,760,182        4,378,701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Internal Svc      </a:t>
            </a:r>
            <a:r>
              <a:rPr lang="en-US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17,680,488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21,941,676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(4,261,188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Total           227,685,820    191,961,695      35,724,125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2016 Operating Budget 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0669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743200"/>
            <a:ext cx="7924800" cy="3450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</a:p>
          <a:p>
            <a:pPr marL="0" indent="0"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2015 	            2016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Diff</a:t>
            </a:r>
          </a:p>
          <a:p>
            <a:pPr marL="0" indent="0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General Fund	       61,680,780      64,613,941       2,933,161</a:t>
            </a:r>
          </a:p>
          <a:p>
            <a:pPr marL="0" indent="0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Enterprise Funds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86,157,810      92,645,896       6,488,086</a:t>
            </a:r>
          </a:p>
          <a:p>
            <a:pPr marL="0" indent="0"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Special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Revenue   11,684,430       12,760,182      1,075,752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Internal Service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19,106,400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21,941,676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2,835,276</a:t>
            </a:r>
          </a:p>
          <a:p>
            <a:pPr marL="0" indent="0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 Total	     178,629,420     227,685,820    13,332,275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Budget Comparisons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2942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590800"/>
            <a:ext cx="8686799" cy="3450696"/>
          </a:xfrm>
        </p:spPr>
        <p:txBody>
          <a:bodyPr>
            <a:noAutofit/>
          </a:bodyPr>
          <a:lstStyle/>
          <a:p>
            <a:pPr marL="400050" indent="-400050">
              <a:buFont typeface="Wingdings" panose="05000000000000000000" pitchFamily="2" charset="2"/>
              <a:buChar char="Ø"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Executive &amp; Legal: Eliminate Intern position (Exec). No changes in Legal</a:t>
            </a:r>
          </a:p>
          <a:p>
            <a:pPr marL="400050" indent="-400050">
              <a:buFont typeface="Wingdings" panose="05000000000000000000" pitchFamily="2" charset="2"/>
              <a:buChar char="Ø"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Cultural Services: No significant changes</a:t>
            </a:r>
          </a:p>
          <a:p>
            <a:pPr marL="400050" indent="-400050">
              <a:buFont typeface="Wingdings" panose="05000000000000000000" pitchFamily="2" charset="2"/>
              <a:buChar char="Ø"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City Clerk: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 significant changes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00050" indent="-400050">
              <a:buFont typeface="Wingdings" panose="05000000000000000000" pitchFamily="2" charset="2"/>
              <a:buChar char="Ø"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City Court: Add .5 FTE to enhance customer service</a:t>
            </a:r>
          </a:p>
          <a:p>
            <a:pPr marL="400050" indent="-400050">
              <a:buFont typeface="Wingdings" panose="05000000000000000000" pitchFamily="2" charset="2"/>
              <a:buChar char="Ø"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Development Services: Move to Development Center. 3 FTEs to accommodate increasing building activity</a:t>
            </a:r>
          </a:p>
          <a:p>
            <a:pPr marL="400050" indent="-400050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Economic Development: No significant changes</a:t>
            </a:r>
          </a:p>
          <a:p>
            <a:pPr marL="400050" indent="-400050">
              <a:buFont typeface="Wingdings" panose="05000000000000000000" pitchFamily="2" charset="2"/>
              <a:buChar char="Ø"/>
            </a:pPr>
            <a:endParaRPr lang="en-U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Operating Budget 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4828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675466"/>
            <a:ext cx="8610599" cy="3953933"/>
          </a:xfrm>
        </p:spPr>
        <p:txBody>
          <a:bodyPr>
            <a:normAutofit/>
          </a:bodyPr>
          <a:lstStyle/>
          <a:p>
            <a:pPr marL="400050" indent="-400050"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Finance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.87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FTEs requested to accommodate increasing workload due to City growth (.37 FTE Meter Reader, .5 FTE Sales Tax Technician</a:t>
            </a:r>
          </a:p>
          <a:p>
            <a:pPr marL="400050" indent="-4000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Human Resources: No significant changes</a:t>
            </a:r>
          </a:p>
          <a:p>
            <a:pPr marL="400050" indent="-4000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Information Technology: No significant changes</a:t>
            </a:r>
          </a:p>
          <a:p>
            <a:pPr marL="400050" indent="-4000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Library: No significant changes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Operating Budget Changes</a:t>
            </a:r>
          </a:p>
        </p:txBody>
      </p:sp>
    </p:spTree>
    <p:extLst>
      <p:ext uri="{BB962C8B-B14F-4D97-AF65-F5344CB8AC3E}">
        <p14:creationId xmlns:p14="http://schemas.microsoft.com/office/powerpoint/2010/main" val="2163680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382000" cy="3429000"/>
          </a:xfrm>
        </p:spPr>
        <p:txBody>
          <a:bodyPr>
            <a:noAutofit/>
          </a:bodyPr>
          <a:lstStyle/>
          <a:p>
            <a:pPr marL="400050" indent="-400050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600" dirty="0" smtClean="0">
                <a:effectLst/>
                <a:latin typeface="Arial" pitchFamily="34" charset="0"/>
                <a:cs typeface="Arial" pitchFamily="34" charset="0"/>
              </a:rPr>
              <a:t>Summary of 2014 Financial Results</a:t>
            </a:r>
          </a:p>
          <a:p>
            <a:pPr marL="400050" indent="-400050">
              <a:buFont typeface="Wingdings" pitchFamily="2" charset="2"/>
              <a:buChar char="Ø"/>
            </a:pPr>
            <a:r>
              <a:rPr lang="en-US" sz="2600" dirty="0" smtClean="0">
                <a:effectLst/>
                <a:latin typeface="Arial" pitchFamily="34" charset="0"/>
                <a:cs typeface="Arial" pitchFamily="34" charset="0"/>
              </a:rPr>
              <a:t>Review Capital Program (presented June 9)</a:t>
            </a:r>
          </a:p>
          <a:p>
            <a:pPr marL="400050" indent="-400050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Overall City Manager Perspective</a:t>
            </a:r>
          </a:p>
          <a:p>
            <a:pPr marL="400050" indent="-400050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2016 Operating Budget</a:t>
            </a:r>
          </a:p>
          <a:p>
            <a:pPr marL="400050" indent="-400050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Departmental Operating Budget Changes 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400050" indent="-400050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Departmental Structural Changes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400050" indent="-400050">
              <a:spcAft>
                <a:spcPts val="1200"/>
              </a:spcAft>
              <a:buNone/>
            </a:pP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22303"/>
            <a:ext cx="9144000" cy="620697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effectLst>
                  <a:reflection blurRad="101600" stA="23000" endPos="45500" dir="5400000" sy="-100000" algn="bl" rotWithShape="0"/>
                </a:effectLst>
                <a:cs typeface="Arial" pitchFamily="34" charset="0"/>
              </a:rPr>
              <a:t>Overview</a:t>
            </a:r>
            <a:endParaRPr lang="en-US" dirty="0">
              <a:effectLst>
                <a:reflection blurRad="101600" stA="23000" endPos="45500" dir="5400000" sy="-100000" algn="bl" rotWithShape="0"/>
              </a:effectLst>
              <a:cs typeface="Arial" pitchFamily="34" charset="0"/>
            </a:endParaRPr>
          </a:p>
        </p:txBody>
      </p:sp>
      <p:sp>
        <p:nvSpPr>
          <p:cNvPr id="4" name="Text Box 4"/>
          <p:cNvSpPr txBox="1">
            <a:spLocks noChangeAspect="1" noChangeArrowheads="1"/>
          </p:cNvSpPr>
          <p:nvPr/>
        </p:nvSpPr>
        <p:spPr bwMode="auto">
          <a:xfrm rot="18091516">
            <a:off x="8240712" y="6240058"/>
            <a:ext cx="54927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FINANCE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5"/>
          <p:cNvSpPr txBox="1">
            <a:spLocks noChangeAspect="1" noChangeArrowheads="1"/>
          </p:cNvSpPr>
          <p:nvPr/>
        </p:nvSpPr>
        <p:spPr bwMode="auto">
          <a:xfrm rot="3530978">
            <a:off x="8556625" y="6281333"/>
            <a:ext cx="54927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FINANCE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6"/>
          <p:cNvSpPr txBox="1">
            <a:spLocks noChangeAspect="1" noChangeArrowheads="1"/>
          </p:cNvSpPr>
          <p:nvPr/>
        </p:nvSpPr>
        <p:spPr bwMode="auto">
          <a:xfrm>
            <a:off x="8382000" y="6498820"/>
            <a:ext cx="547687" cy="22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FINANCE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AutoShape 7"/>
          <p:cNvCxnSpPr>
            <a:cxnSpLocks noChangeShapeType="1"/>
          </p:cNvCxnSpPr>
          <p:nvPr/>
        </p:nvCxnSpPr>
        <p:spPr bwMode="auto">
          <a:xfrm flipV="1">
            <a:off x="8661761" y="6082990"/>
            <a:ext cx="0" cy="17373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8566909" y="6298021"/>
            <a:ext cx="1881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+mj-lt"/>
              </a:rPr>
              <a:t>1</a:t>
            </a:r>
          </a:p>
        </p:txBody>
      </p:sp>
      <p:sp>
        <p:nvSpPr>
          <p:cNvPr id="9" name="Isosceles Triangle 8"/>
          <p:cNvSpPr/>
          <p:nvPr/>
        </p:nvSpPr>
        <p:spPr>
          <a:xfrm>
            <a:off x="8480425" y="6256726"/>
            <a:ext cx="358775" cy="276999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675466"/>
            <a:ext cx="8610599" cy="3953933"/>
          </a:xfrm>
        </p:spPr>
        <p:txBody>
          <a:bodyPr>
            <a:normAutofit/>
          </a:bodyPr>
          <a:lstStyle/>
          <a:p>
            <a:pPr marL="400050" indent="-4000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LFRA: 1 FTE- Aircraft Rescue Firefighting Engineer (to comply with FAA requirements)</a:t>
            </a:r>
          </a:p>
          <a:p>
            <a:pPr marL="400050" indent="-4000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Parks &amp; Rec: O&amp;M for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Mehaffey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Park; Urban Forestry Program; additional funding for self-operating at The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Olde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Golf Course</a:t>
            </a:r>
          </a:p>
          <a:p>
            <a:pPr marL="400050" indent="-4000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Police: 2 FTEs for new Police Officers; 2 civilian FTEs (which will free up 1 Sergeant for field duty); Bomb Unit Robot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Operating Budget Changes</a:t>
            </a:r>
          </a:p>
        </p:txBody>
      </p:sp>
    </p:spTree>
    <p:extLst>
      <p:ext uri="{BB962C8B-B14F-4D97-AF65-F5344CB8AC3E}">
        <p14:creationId xmlns:p14="http://schemas.microsoft.com/office/powerpoint/2010/main" val="13037930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675466"/>
            <a:ext cx="8686799" cy="3953933"/>
          </a:xfrm>
        </p:spPr>
        <p:txBody>
          <a:bodyPr>
            <a:normAutofit/>
          </a:bodyPr>
          <a:lstStyle/>
          <a:p>
            <a:pPr marL="461963" indent="-461963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Public Works: </a:t>
            </a:r>
          </a:p>
          <a:p>
            <a:pPr lv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Increases: snow and ice chemicals, final implementation of 800mghz radios, 1 FTE (Admin Tech)</a:t>
            </a:r>
          </a:p>
          <a:p>
            <a:pPr lv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Decreases: Reduce custodial contract (from 7 to 6 days per week), extend vehicle replacement schedule, revert to DOT minimum standards for tire replacement </a:t>
            </a:r>
          </a:p>
          <a:p>
            <a:pPr marL="461963" indent="-461963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Fort Collins-Loveland Airport: No significant initial changes to core; pending new air carrier</a:t>
            </a:r>
          </a:p>
          <a:p>
            <a:pPr marL="0" indent="0">
              <a:spcAft>
                <a:spcPts val="600"/>
              </a:spcAft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Operating Budget Changes</a:t>
            </a:r>
          </a:p>
        </p:txBody>
      </p:sp>
    </p:spTree>
    <p:extLst>
      <p:ext uri="{BB962C8B-B14F-4D97-AF65-F5344CB8AC3E}">
        <p14:creationId xmlns:p14="http://schemas.microsoft.com/office/powerpoint/2010/main" val="19328594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7999"/>
            <a:ext cx="8686799" cy="3078163"/>
          </a:xfrm>
        </p:spPr>
        <p:txBody>
          <a:bodyPr>
            <a:normAutofit/>
          </a:bodyPr>
          <a:lstStyle/>
          <a:p>
            <a:pPr marL="400050" indent="-400050"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Water and Power:</a:t>
            </a:r>
          </a:p>
          <a:p>
            <a:pPr marL="739775" lvl="1" indent="-16510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Water/Raw Water- no significant changes</a:t>
            </a:r>
          </a:p>
          <a:p>
            <a:pPr marL="739775" lvl="1" indent="-16510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Wastewater- No significant changes</a:t>
            </a:r>
          </a:p>
          <a:p>
            <a:pPr marL="739775" lvl="1" indent="-16510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Power- No significant changes</a:t>
            </a:r>
          </a:p>
          <a:p>
            <a:pPr marL="739775" lvl="1" indent="-16510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All Utilities- 3 FTEs (two metering positions, one Asset Manager)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Operating Budget Changes</a:t>
            </a:r>
          </a:p>
        </p:txBody>
      </p:sp>
    </p:spTree>
    <p:extLst>
      <p:ext uri="{BB962C8B-B14F-4D97-AF65-F5344CB8AC3E}">
        <p14:creationId xmlns:p14="http://schemas.microsoft.com/office/powerpoint/2010/main" val="7481923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2590800"/>
            <a:ext cx="4461933" cy="3733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Executive/Legal:	 $  30,607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Finance:		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9,650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Information Tech:	     32,130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Human Resources:	       4,000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Economic Dev:	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50,550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Dev. Services:		     23,980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Police:			     21,000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Public Works:		   310,000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Parks &amp; Rec:		     42,540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Cultural Services: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       4,948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Fleet:	       		     50,000</a:t>
            </a:r>
            <a:endParaRPr lang="en-US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Total		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$579,405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Reductions to Core Budget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181600" y="5943600"/>
            <a:ext cx="1143000" cy="0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8773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0033" y="3048000"/>
            <a:ext cx="5223933" cy="2895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Cultural Services:		$    7,122</a:t>
            </a:r>
          </a:p>
          <a:p>
            <a:pPr marL="0" indent="0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Dev. Services:	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	    47,037</a:t>
            </a:r>
          </a:p>
          <a:p>
            <a:pPr marL="0" indent="0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Human Resources:		      3,000</a:t>
            </a:r>
          </a:p>
          <a:p>
            <a:pPr marL="0" indent="0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Parks &amp; Rec:			    38,040</a:t>
            </a:r>
          </a:p>
          <a:p>
            <a:pPr marL="0" indent="0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Police:		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	    12,700</a:t>
            </a:r>
          </a:p>
          <a:p>
            <a:pPr marL="0" indent="0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Public Works:		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	 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310,000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Total				$417,899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Reductions based on </a:t>
            </a:r>
            <a:r>
              <a:rPr lang="en-US" dirty="0"/>
              <a:t>P</a:t>
            </a:r>
            <a:r>
              <a:rPr lang="en-US" dirty="0" smtClean="0"/>
              <a:t>BB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2843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1664" y="2971800"/>
            <a:ext cx="8260672" cy="1600200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  <a:endParaRPr lang="en-US" sz="5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522303"/>
            <a:ext cx="9144000" cy="773097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b="1" u="dbl" dirty="0">
              <a:solidFill>
                <a:schemeClr val="tx1"/>
              </a:solidFill>
              <a:effectLst>
                <a:reflection blurRad="101600" stA="23000" endPos="455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1591056"/>
            <a:ext cx="7543799" cy="51449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Citywide Assets and Liabilities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432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-33337"/>
            <a:ext cx="9144000" cy="1252537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General Government Funds- Operating Results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362200" y="914400"/>
            <a:ext cx="44196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006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819400"/>
            <a:ext cx="8686800" cy="2819400"/>
          </a:xfrm>
        </p:spPr>
        <p:txBody>
          <a:bodyPr>
            <a:noAutofit/>
          </a:bodyPr>
          <a:lstStyle/>
          <a:p>
            <a:pPr marL="514350" indent="-454025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A Ten-Year Capital Project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Plan</a:t>
            </a:r>
          </a:p>
          <a:p>
            <a:pPr marL="514350" indent="-454025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600" dirty="0" smtClean="0">
                <a:effectLst/>
                <a:latin typeface="Arial" pitchFamily="34" charset="0"/>
                <a:cs typeface="Arial" pitchFamily="34" charset="0"/>
              </a:rPr>
              <a:t>Projects in first year will be appropriated in 2016 Budget</a:t>
            </a:r>
            <a:endParaRPr lang="en-US" sz="2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454025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600" dirty="0" smtClean="0">
                <a:effectLst/>
                <a:latin typeface="Arial" pitchFamily="34" charset="0"/>
                <a:cs typeface="Arial" pitchFamily="34" charset="0"/>
              </a:rPr>
              <a:t>Out – Year Projects approved in concept only</a:t>
            </a:r>
            <a:endParaRPr lang="en-US" sz="2600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indent="-454025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600" dirty="0" smtClean="0">
                <a:effectLst/>
                <a:latin typeface="Arial" pitchFamily="34" charset="0"/>
                <a:cs typeface="Arial" pitchFamily="34" charset="0"/>
              </a:rPr>
              <a:t>Plan is updated annually</a:t>
            </a:r>
          </a:p>
          <a:p>
            <a:pPr marL="514350" indent="-454025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600" dirty="0" smtClean="0">
                <a:effectLst/>
                <a:latin typeface="Arial" pitchFamily="34" charset="0"/>
                <a:cs typeface="Arial" pitchFamily="34" charset="0"/>
              </a:rPr>
              <a:t>Total Ten Year Project Cost - $546.8 Million</a:t>
            </a:r>
          </a:p>
          <a:p>
            <a:pPr marL="514350" indent="-454025">
              <a:spcAft>
                <a:spcPts val="1200"/>
              </a:spcAft>
              <a:buNone/>
            </a:pP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98503"/>
            <a:ext cx="9144000" cy="620697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reflection blurRad="101600" stA="23000" endPos="45500" dir="5400000" sy="-100000" algn="bl" rotWithShape="0"/>
                </a:effectLst>
                <a:cs typeface="Arial" pitchFamily="34" charset="0"/>
              </a:rPr>
              <a:t>Capital Program Overview</a:t>
            </a:r>
            <a:endParaRPr lang="en-US" dirty="0">
              <a:solidFill>
                <a:schemeClr val="bg1"/>
              </a:solidFill>
              <a:effectLst>
                <a:reflection blurRad="101600" stA="23000" endPos="45500" dir="5400000" sy="-100000" algn="bl" rotWithShape="0"/>
              </a:effectLst>
              <a:cs typeface="Arial" pitchFamily="34" charset="0"/>
            </a:endParaRPr>
          </a:p>
        </p:txBody>
      </p:sp>
      <p:sp>
        <p:nvSpPr>
          <p:cNvPr id="4" name="Text Box 4"/>
          <p:cNvSpPr txBox="1">
            <a:spLocks noChangeAspect="1" noChangeArrowheads="1"/>
          </p:cNvSpPr>
          <p:nvPr/>
        </p:nvSpPr>
        <p:spPr bwMode="auto">
          <a:xfrm rot="18091516">
            <a:off x="8240712" y="6240058"/>
            <a:ext cx="54927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FINANCE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5"/>
          <p:cNvSpPr txBox="1">
            <a:spLocks noChangeAspect="1" noChangeArrowheads="1"/>
          </p:cNvSpPr>
          <p:nvPr/>
        </p:nvSpPr>
        <p:spPr bwMode="auto">
          <a:xfrm rot="3530978">
            <a:off x="8556625" y="6281333"/>
            <a:ext cx="54927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FINANCE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6"/>
          <p:cNvSpPr txBox="1">
            <a:spLocks noChangeAspect="1" noChangeArrowheads="1"/>
          </p:cNvSpPr>
          <p:nvPr/>
        </p:nvSpPr>
        <p:spPr bwMode="auto">
          <a:xfrm>
            <a:off x="8382000" y="6498820"/>
            <a:ext cx="547687" cy="22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FINANCE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AutoShape 7"/>
          <p:cNvCxnSpPr>
            <a:cxnSpLocks noChangeShapeType="1"/>
          </p:cNvCxnSpPr>
          <p:nvPr/>
        </p:nvCxnSpPr>
        <p:spPr bwMode="auto">
          <a:xfrm flipV="1">
            <a:off x="8661761" y="6082990"/>
            <a:ext cx="0" cy="17373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8566909" y="6298021"/>
            <a:ext cx="1881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+mj-lt"/>
              </a:rPr>
              <a:t>2</a:t>
            </a:r>
            <a:endParaRPr lang="en-US" sz="1200" b="1" dirty="0">
              <a:latin typeface="+mj-lt"/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8480425" y="6256726"/>
            <a:ext cx="358775" cy="276999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8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>
                  <a:reflection blurRad="101600" stA="23000" endPos="45500" dir="5400000" sy="-100000" algn="bl" rotWithShape="0"/>
                </a:effectLst>
                <a:cs typeface="Arial" pitchFamily="34" charset="0"/>
              </a:rPr>
              <a:t>Capital Program Ten </a:t>
            </a:r>
            <a:br>
              <a:rPr lang="en-US" dirty="0">
                <a:effectLst>
                  <a:reflection blurRad="101600" stA="23000" endPos="45500" dir="5400000" sy="-100000" algn="bl" rotWithShape="0"/>
                </a:effectLst>
                <a:cs typeface="Arial" pitchFamily="34" charset="0"/>
              </a:rPr>
            </a:br>
            <a:r>
              <a:rPr lang="en-US" dirty="0">
                <a:effectLst>
                  <a:reflection blurRad="101600" stA="23000" endPos="45500" dir="5400000" sy="-100000" algn="bl" rotWithShape="0"/>
                </a:effectLst>
                <a:cs typeface="Arial" pitchFamily="34" charset="0"/>
              </a:rPr>
              <a:t>Year Comparison</a:t>
            </a:r>
            <a:endParaRPr lang="en-US" dirty="0"/>
          </a:p>
        </p:txBody>
      </p:sp>
      <p:graphicFrame>
        <p:nvGraphicFramePr>
          <p:cNvPr id="4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0602426"/>
              </p:ext>
            </p:extLst>
          </p:nvPr>
        </p:nvGraphicFramePr>
        <p:xfrm>
          <a:off x="838200" y="2286000"/>
          <a:ext cx="7408862" cy="345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762000" y="6096000"/>
            <a:ext cx="3736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NOTE: Graph represents all funds.</a:t>
            </a:r>
          </a:p>
        </p:txBody>
      </p:sp>
    </p:spTree>
    <p:extLst>
      <p:ext uri="{BB962C8B-B14F-4D97-AF65-F5344CB8AC3E}">
        <p14:creationId xmlns:p14="http://schemas.microsoft.com/office/powerpoint/2010/main" val="1745677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9144000" cy="620712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effectLst>
                  <a:reflection blurRad="101600" stA="23000" endPos="45500" dir="5400000" sy="-100000" algn="bl" rotWithShape="0"/>
                </a:effectLst>
                <a:cs typeface="Arial" pitchFamily="34" charset="0"/>
              </a:rPr>
              <a:t>2016 Capital Projects</a:t>
            </a:r>
            <a:endParaRPr lang="en-US" dirty="0">
              <a:effectLst>
                <a:reflection blurRad="101600" stA="23000" endPos="45500" dir="5400000" sy="-100000" algn="bl" rotWithShape="0"/>
              </a:effectLst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464704" y="1944932"/>
            <a:ext cx="6705600" cy="4114800"/>
          </a:xfrm>
        </p:spPr>
        <p:txBody>
          <a:bodyPr>
            <a:noAutofit/>
          </a:bodyPr>
          <a:lstStyle/>
          <a:p>
            <a:pPr marL="0" indent="0">
              <a:buClr>
                <a:srgbClr val="4B7A70"/>
              </a:buClr>
              <a:buNone/>
            </a:pPr>
            <a:r>
              <a:rPr lang="en-US" sz="1600" b="1" u="sng" dirty="0" smtClean="0">
                <a:effectLst/>
                <a:latin typeface="Arial" pitchFamily="34" charset="0"/>
                <a:cs typeface="Arial" pitchFamily="34" charset="0"/>
              </a:rPr>
              <a:t>General Fund, Special Revenue Funds, Internal Service Funds</a:t>
            </a:r>
          </a:p>
          <a:p>
            <a:pPr marL="0" indent="0">
              <a:buClr>
                <a:srgbClr val="4B7A70"/>
              </a:buClr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effectLst/>
                <a:latin typeface="Arial" pitchFamily="34" charset="0"/>
                <a:cs typeface="Arial" pitchFamily="34" charset="0"/>
              </a:rPr>
              <a:t>Fire Apparatus</a:t>
            </a: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Parks and Recreation</a:t>
            </a: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Open Lands Acquisition</a:t>
            </a: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Cemetery Buildings</a:t>
            </a: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Museum Storage Building</a:t>
            </a: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Police Training Facility (Design)</a:t>
            </a: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Facility Maintenance Capital </a:t>
            </a: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Transportation Program</a:t>
            </a: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Bridge Replacement Program</a:t>
            </a: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Police Records Management System</a:t>
            </a: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Street Maintenance</a:t>
            </a:r>
          </a:p>
          <a:p>
            <a:pPr marL="0" indent="0">
              <a:buClr>
                <a:srgbClr val="4B7A70"/>
              </a:buClr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	TOTAL</a:t>
            </a: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    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4"/>
          <p:cNvSpPr txBox="1">
            <a:spLocks noChangeAspect="1" noChangeArrowheads="1"/>
          </p:cNvSpPr>
          <p:nvPr/>
        </p:nvSpPr>
        <p:spPr bwMode="auto">
          <a:xfrm rot="18091516">
            <a:off x="8240712" y="6240058"/>
            <a:ext cx="54927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cs typeface="Arial" pitchFamily="34" charset="0"/>
              </a:rPr>
              <a:t>FINANCE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5"/>
          <p:cNvSpPr txBox="1">
            <a:spLocks noChangeAspect="1" noChangeArrowheads="1"/>
          </p:cNvSpPr>
          <p:nvPr/>
        </p:nvSpPr>
        <p:spPr bwMode="auto">
          <a:xfrm rot="3530978">
            <a:off x="8556625" y="6281333"/>
            <a:ext cx="54927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cs typeface="Arial" pitchFamily="34" charset="0"/>
              </a:rPr>
              <a:t>FINANCE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6"/>
          <p:cNvSpPr txBox="1">
            <a:spLocks noChangeAspect="1" noChangeArrowheads="1"/>
          </p:cNvSpPr>
          <p:nvPr/>
        </p:nvSpPr>
        <p:spPr bwMode="auto">
          <a:xfrm>
            <a:off x="8382000" y="6498820"/>
            <a:ext cx="547687" cy="22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cs typeface="Arial" pitchFamily="34" charset="0"/>
              </a:rPr>
              <a:t>FINANCE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AutoShape 7"/>
          <p:cNvCxnSpPr>
            <a:cxnSpLocks noChangeShapeType="1"/>
          </p:cNvCxnSpPr>
          <p:nvPr/>
        </p:nvCxnSpPr>
        <p:spPr bwMode="auto">
          <a:xfrm flipV="1">
            <a:off x="8661761" y="6082990"/>
            <a:ext cx="0" cy="17373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8566909" y="6298021"/>
            <a:ext cx="1881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9" name="Isosceles Triangle 8"/>
          <p:cNvSpPr/>
          <p:nvPr/>
        </p:nvSpPr>
        <p:spPr>
          <a:xfrm>
            <a:off x="8480425" y="6256726"/>
            <a:ext cx="358775" cy="276999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967948" y="2513257"/>
            <a:ext cx="2373556" cy="4114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$    652,300</a:t>
            </a:r>
          </a:p>
          <a:p>
            <a:pPr marL="0" indent="0" algn="r">
              <a:buFont typeface="Arial" pitchFamily="34" charset="0"/>
              <a:buNone/>
            </a:pP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7,233,600</a:t>
            </a:r>
          </a:p>
          <a:p>
            <a:pPr marL="0" indent="0" algn="r">
              <a:buNone/>
            </a:pP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4,156,000</a:t>
            </a:r>
            <a:endParaRPr 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471,000</a:t>
            </a:r>
          </a:p>
          <a:p>
            <a:pPr marL="0" indent="0" algn="r">
              <a:buNone/>
            </a:pP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2,400,000</a:t>
            </a:r>
            <a:endParaRPr 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2,150,000</a:t>
            </a:r>
            <a:endParaRPr 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554,400</a:t>
            </a:r>
            <a:endParaRPr 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1,970,000</a:t>
            </a:r>
            <a:endParaRPr 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100,000</a:t>
            </a:r>
            <a:endParaRPr 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2,905,125</a:t>
            </a:r>
            <a:endParaRPr 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en-US" sz="1600" u="sng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4,483,170</a:t>
            </a:r>
            <a:endParaRPr lang="en-US" sz="16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endParaRPr 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$27,075,595</a:t>
            </a:r>
            <a:endParaRPr 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Font typeface="Arial" pitchFamily="34" charset="0"/>
              <a:buNone/>
            </a:pPr>
            <a:endParaRPr lang="en-US" sz="2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52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1716" y="2342440"/>
            <a:ext cx="6477000" cy="4114800"/>
          </a:xfrm>
        </p:spPr>
        <p:txBody>
          <a:bodyPr>
            <a:noAutofit/>
          </a:bodyPr>
          <a:lstStyle/>
          <a:p>
            <a:pPr marL="0" indent="0">
              <a:buClr>
                <a:srgbClr val="4B7A70"/>
              </a:buClr>
              <a:buNone/>
            </a:pPr>
            <a:r>
              <a:rPr lang="en-US" sz="1600" b="1" u="sng" dirty="0" smtClean="0">
                <a:effectLst/>
                <a:latin typeface="Arial" pitchFamily="34" charset="0"/>
                <a:cs typeface="Arial" pitchFamily="34" charset="0"/>
              </a:rPr>
              <a:t>Enterprise Funds</a:t>
            </a:r>
          </a:p>
          <a:p>
            <a:pPr marL="0" indent="0">
              <a:buClr>
                <a:srgbClr val="4B7A70"/>
              </a:buClr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effectLst/>
                <a:latin typeface="Arial" pitchFamily="34" charset="0"/>
                <a:cs typeface="Arial" pitchFamily="34" charset="0"/>
              </a:rPr>
              <a:t>Golf</a:t>
            </a: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Power</a:t>
            </a: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Stormwater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Water</a:t>
            </a: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Wastewater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Raw Water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>
              <a:buClr>
                <a:srgbClr val="4B7A70"/>
              </a:buClr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>
              <a:buClr>
                <a:srgbClr val="4B7A70"/>
              </a:buClr>
              <a:buNone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TOTAL</a:t>
            </a:r>
          </a:p>
          <a:p>
            <a:pPr marL="0" indent="0">
              <a:buClr>
                <a:srgbClr val="4B7A70"/>
              </a:buClr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Clr>
                <a:srgbClr val="4B7A70"/>
              </a:buClr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Clr>
                <a:srgbClr val="4B7A70"/>
              </a:buClr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Clr>
                <a:srgbClr val="4B7A70"/>
              </a:buCl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    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2333" y="598503"/>
            <a:ext cx="9144000" cy="620697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effectLst>
                  <a:reflection blurRad="101600" stA="23000" endPos="45500" dir="5400000" sy="-100000" algn="bl" rotWithShape="0"/>
                </a:effectLst>
                <a:cs typeface="Arial" pitchFamily="34" charset="0"/>
              </a:rPr>
              <a:t>2016 Capital Projects</a:t>
            </a:r>
            <a:endParaRPr lang="en-US" dirty="0">
              <a:effectLst>
                <a:reflection blurRad="101600" stA="23000" endPos="45500" dir="5400000" sy="-100000" algn="bl" rotWithShape="0"/>
              </a:effectLst>
              <a:cs typeface="Arial" pitchFamily="34" charset="0"/>
            </a:endParaRPr>
          </a:p>
        </p:txBody>
      </p:sp>
      <p:sp>
        <p:nvSpPr>
          <p:cNvPr id="4" name="Text Box 4"/>
          <p:cNvSpPr txBox="1">
            <a:spLocks noChangeAspect="1" noChangeArrowheads="1"/>
          </p:cNvSpPr>
          <p:nvPr/>
        </p:nvSpPr>
        <p:spPr bwMode="auto">
          <a:xfrm rot="18091516">
            <a:off x="8240712" y="6240058"/>
            <a:ext cx="54927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cs typeface="Arial" pitchFamily="34" charset="0"/>
              </a:rPr>
              <a:t>FINANCE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5"/>
          <p:cNvSpPr txBox="1">
            <a:spLocks noChangeAspect="1" noChangeArrowheads="1"/>
          </p:cNvSpPr>
          <p:nvPr/>
        </p:nvSpPr>
        <p:spPr bwMode="auto">
          <a:xfrm rot="3530978">
            <a:off x="8556625" y="6281333"/>
            <a:ext cx="54927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cs typeface="Arial" pitchFamily="34" charset="0"/>
              </a:rPr>
              <a:t>FINANCE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6"/>
          <p:cNvSpPr txBox="1">
            <a:spLocks noChangeAspect="1" noChangeArrowheads="1"/>
          </p:cNvSpPr>
          <p:nvPr/>
        </p:nvSpPr>
        <p:spPr bwMode="auto">
          <a:xfrm>
            <a:off x="8382000" y="6498820"/>
            <a:ext cx="547687" cy="22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cs typeface="Arial" pitchFamily="34" charset="0"/>
              </a:rPr>
              <a:t>FINANCE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AutoShape 7"/>
          <p:cNvCxnSpPr>
            <a:cxnSpLocks noChangeShapeType="1"/>
          </p:cNvCxnSpPr>
          <p:nvPr/>
        </p:nvCxnSpPr>
        <p:spPr bwMode="auto">
          <a:xfrm flipV="1">
            <a:off x="8661761" y="6082990"/>
            <a:ext cx="0" cy="17373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8566909" y="6298021"/>
            <a:ext cx="1881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9" name="Isosceles Triangle 8"/>
          <p:cNvSpPr/>
          <p:nvPr/>
        </p:nvSpPr>
        <p:spPr>
          <a:xfrm>
            <a:off x="8480425" y="6256726"/>
            <a:ext cx="358775" cy="276999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377120" y="2895600"/>
            <a:ext cx="1524000" cy="4114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$      793,370</a:t>
            </a:r>
            <a:endParaRPr 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Font typeface="Arial" pitchFamily="34" charset="0"/>
              <a:buNone/>
            </a:pP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14,847,030</a:t>
            </a:r>
            <a:endParaRPr 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4,247,000</a:t>
            </a:r>
          </a:p>
          <a:p>
            <a:pPr marL="0" indent="0" algn="r">
              <a:buNone/>
            </a:pP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3,009,050</a:t>
            </a:r>
            <a:endParaRPr 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29,231,510</a:t>
            </a:r>
            <a:endParaRPr 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en-US" sz="1600" u="sng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1,820,380</a:t>
            </a:r>
            <a:endParaRPr lang="en-US" sz="16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endParaRPr 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$53,948,340</a:t>
            </a:r>
            <a:endParaRPr 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Font typeface="Arial" pitchFamily="34" charset="0"/>
              <a:buNone/>
            </a:pPr>
            <a:endParaRPr lang="en-US" sz="2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202639" y="5839092"/>
            <a:ext cx="57176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4B7A70"/>
              </a:buClr>
            </a:pP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Citywide</a:t>
            </a: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$81,023,935</a:t>
            </a:r>
            <a:endParaRPr lang="en-US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37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2667000"/>
            <a:ext cx="8686799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Council Direction at July 28 Study Session: move construction at Wastewater Treatment Plant forward to 2016</a:t>
            </a:r>
          </a:p>
          <a:p>
            <a:pPr marL="0" indent="0"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Addition to 2016 Capital Budget: $16,103,970 (will be debt-financed)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Capital Plan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6969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dget PowerPoint Template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dget PowerPoint Template" id="{A9897FA6-76CF-45A6-B35E-F1C209C34434}" vid="{9CA160D3-D054-43AF-AF74-FD3FFCCE2C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Budget PowerPoint Template</Template>
  <TotalTime>22821</TotalTime>
  <Words>866</Words>
  <Application>Microsoft Office PowerPoint</Application>
  <PresentationFormat>On-screen Show (4:3)</PresentationFormat>
  <Paragraphs>202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Adobe Gothic Std B</vt:lpstr>
      <vt:lpstr>Arial</vt:lpstr>
      <vt:lpstr>Calibri</vt:lpstr>
      <vt:lpstr>Candara</vt:lpstr>
      <vt:lpstr>Symbol</vt:lpstr>
      <vt:lpstr>Wingdings</vt:lpstr>
      <vt:lpstr>Budget PowerPoint Template</vt:lpstr>
      <vt:lpstr>2016 Budget Development Workshop</vt:lpstr>
      <vt:lpstr>Overview</vt:lpstr>
      <vt:lpstr>Citywide Assets and Liabilities</vt:lpstr>
      <vt:lpstr>General Government Funds- Operating Results</vt:lpstr>
      <vt:lpstr>Capital Program Overview</vt:lpstr>
      <vt:lpstr>Capital Program Ten  Year Comparison</vt:lpstr>
      <vt:lpstr>2016 Capital Projects</vt:lpstr>
      <vt:lpstr>2016 Capital Projects</vt:lpstr>
      <vt:lpstr>Capital Plan Change</vt:lpstr>
      <vt:lpstr>Projects of Note</vt:lpstr>
      <vt:lpstr>City Manager’s Perspective</vt:lpstr>
      <vt:lpstr>Overall Budget Highlights</vt:lpstr>
      <vt:lpstr>Caution on the revenue picture</vt:lpstr>
      <vt:lpstr>Focus on Spending Priorities</vt:lpstr>
      <vt:lpstr>Focus:  Positions Added</vt:lpstr>
      <vt:lpstr>2016 Operating Budget Summary</vt:lpstr>
      <vt:lpstr>Operating Budget Comparisons</vt:lpstr>
      <vt:lpstr>Major Operating Budget Changes</vt:lpstr>
      <vt:lpstr>Major Operating Budget Changes</vt:lpstr>
      <vt:lpstr>Major Operating Budget Changes</vt:lpstr>
      <vt:lpstr>Major Operating Budget Changes</vt:lpstr>
      <vt:lpstr>Major Operating Budget Changes</vt:lpstr>
      <vt:lpstr>Reductions to Core Budget</vt:lpstr>
      <vt:lpstr>Reductions based on PBB Analysis</vt:lpstr>
      <vt:lpstr>Questions?</vt:lpstr>
    </vt:vector>
  </TitlesOfParts>
  <Company>City of Loveland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Renee Wheeler</dc:creator>
  <cp:lastModifiedBy>Beverly Walker</cp:lastModifiedBy>
  <cp:revision>509</cp:revision>
  <cp:lastPrinted>2015-08-05T16:03:58Z</cp:lastPrinted>
  <dcterms:created xsi:type="dcterms:W3CDTF">2010-05-04T22:15:03Z</dcterms:created>
  <dcterms:modified xsi:type="dcterms:W3CDTF">2015-08-10T15:22:10Z</dcterms:modified>
</cp:coreProperties>
</file>