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03" r:id="rId2"/>
    <p:sldId id="417" r:id="rId3"/>
    <p:sldId id="415" r:id="rId4"/>
    <p:sldId id="420" r:id="rId5"/>
    <p:sldId id="419" r:id="rId6"/>
  </p:sldIdLst>
  <p:sldSz cx="9144000" cy="5143500" type="screen16x9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50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15" autoAdjust="0"/>
    <p:restoredTop sz="94660"/>
  </p:normalViewPr>
  <p:slideViewPr>
    <p:cSldViewPr showGuides="1">
      <p:cViewPr varScale="1">
        <p:scale>
          <a:sx n="148" d="100"/>
          <a:sy n="148" d="100"/>
        </p:scale>
        <p:origin x="-612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B72A66-19B4-45D1-810D-33688B8CE0B2}" type="doc">
      <dgm:prSet loTypeId="urn:microsoft.com/office/officeart/2008/layout/CircleAccentTimeline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46D979C-99E9-4B12-A4C3-2DD25A21BA13}">
      <dgm:prSet phldrT="[Text]"/>
      <dgm:spPr/>
      <dgm:t>
        <a:bodyPr/>
        <a:lstStyle/>
        <a:p>
          <a:r>
            <a:rPr lang="en-US" b="1" dirty="0" smtClean="0"/>
            <a:t>May, 2014 </a:t>
          </a:r>
          <a:r>
            <a:rPr lang="en-US" dirty="0" smtClean="0"/>
            <a:t>- FEMA Award of $9.1M for Alternate Project</a:t>
          </a:r>
          <a:endParaRPr lang="en-US" dirty="0"/>
        </a:p>
      </dgm:t>
    </dgm:pt>
    <dgm:pt modelId="{E958F71B-D727-4A0F-A463-998E6759DEF0}" type="parTrans" cxnId="{09E1277C-4144-4813-8892-1B30364C2C2D}">
      <dgm:prSet/>
      <dgm:spPr/>
      <dgm:t>
        <a:bodyPr/>
        <a:lstStyle/>
        <a:p>
          <a:endParaRPr lang="en-US"/>
        </a:p>
      </dgm:t>
    </dgm:pt>
    <dgm:pt modelId="{20BF3CA9-EA02-4919-9C6D-B9651925F85F}" type="sibTrans" cxnId="{09E1277C-4144-4813-8892-1B30364C2C2D}">
      <dgm:prSet/>
      <dgm:spPr/>
      <dgm:t>
        <a:bodyPr/>
        <a:lstStyle/>
        <a:p>
          <a:endParaRPr lang="en-US"/>
        </a:p>
      </dgm:t>
    </dgm:pt>
    <dgm:pt modelId="{06CEDE1D-F66C-4648-8149-BF69FA8034CF}">
      <dgm:prSet phldrT="[Text]"/>
      <dgm:spPr/>
      <dgm:t>
        <a:bodyPr/>
        <a:lstStyle/>
        <a:p>
          <a:r>
            <a:rPr lang="en-US" b="1" dirty="0" smtClean="0"/>
            <a:t>Jun-Nov, 2014 </a:t>
          </a:r>
          <a:r>
            <a:rPr lang="en-US" dirty="0" smtClean="0"/>
            <a:t>– Coordination and Evaluation of Alternate Project Options</a:t>
          </a:r>
          <a:endParaRPr lang="en-US" dirty="0"/>
        </a:p>
      </dgm:t>
    </dgm:pt>
    <dgm:pt modelId="{8DFDAFE3-A4E4-4929-8B91-3D52919E707F}" type="parTrans" cxnId="{DBD127B3-997E-4895-9607-64BA0F8A07E5}">
      <dgm:prSet/>
      <dgm:spPr/>
      <dgm:t>
        <a:bodyPr/>
        <a:lstStyle/>
        <a:p>
          <a:endParaRPr lang="en-US"/>
        </a:p>
      </dgm:t>
    </dgm:pt>
    <dgm:pt modelId="{C44F413A-C521-44AC-B34B-E89F4F0FBE1E}" type="sibTrans" cxnId="{DBD127B3-997E-4895-9607-64BA0F8A07E5}">
      <dgm:prSet/>
      <dgm:spPr/>
      <dgm:t>
        <a:bodyPr/>
        <a:lstStyle/>
        <a:p>
          <a:endParaRPr lang="en-US"/>
        </a:p>
      </dgm:t>
    </dgm:pt>
    <dgm:pt modelId="{3ADD099F-651B-48E3-9956-7000DC090E94}">
      <dgm:prSet phldrT="[Text]"/>
      <dgm:spPr/>
      <dgm:t>
        <a:bodyPr/>
        <a:lstStyle/>
        <a:p>
          <a:r>
            <a:rPr lang="en-US" b="1" dirty="0" smtClean="0"/>
            <a:t>Mar, 2015 </a:t>
          </a:r>
          <a:r>
            <a:rPr lang="en-US" dirty="0" smtClean="0"/>
            <a:t>– Submit Alternate Project Scope(s) to FEMA</a:t>
          </a:r>
          <a:endParaRPr lang="en-US" dirty="0"/>
        </a:p>
      </dgm:t>
    </dgm:pt>
    <dgm:pt modelId="{102717DB-4C8E-4840-9432-25DBF6AEE81D}" type="parTrans" cxnId="{AB13E0D1-0961-407E-A80F-6CACE6D936A8}">
      <dgm:prSet/>
      <dgm:spPr/>
      <dgm:t>
        <a:bodyPr/>
        <a:lstStyle/>
        <a:p>
          <a:endParaRPr lang="en-US"/>
        </a:p>
      </dgm:t>
    </dgm:pt>
    <dgm:pt modelId="{7BE4EFB7-B2BB-4E08-893F-40E2AD7583CA}" type="sibTrans" cxnId="{AB13E0D1-0961-407E-A80F-6CACE6D936A8}">
      <dgm:prSet/>
      <dgm:spPr/>
      <dgm:t>
        <a:bodyPr/>
        <a:lstStyle/>
        <a:p>
          <a:endParaRPr lang="en-US"/>
        </a:p>
      </dgm:t>
    </dgm:pt>
    <dgm:pt modelId="{0E21054E-3DB4-4E6D-8E4D-329291BEAD9A}">
      <dgm:prSet phldrT="[Text]"/>
      <dgm:spPr/>
      <dgm:t>
        <a:bodyPr/>
        <a:lstStyle/>
        <a:p>
          <a:r>
            <a:rPr lang="en-US" b="1" dirty="0" smtClean="0"/>
            <a:t>Apr, 2015-Sept, 2017 </a:t>
          </a:r>
          <a:r>
            <a:rPr lang="en-US" dirty="0" smtClean="0"/>
            <a:t>– Possible 30 month extension from State</a:t>
          </a:r>
          <a:endParaRPr lang="en-US" dirty="0"/>
        </a:p>
      </dgm:t>
    </dgm:pt>
    <dgm:pt modelId="{B8B6FA60-129B-4183-918A-B7AE41D20E41}" type="parTrans" cxnId="{9236CF1C-95D3-4D08-9913-1D63C3B36A97}">
      <dgm:prSet/>
      <dgm:spPr/>
      <dgm:t>
        <a:bodyPr/>
        <a:lstStyle/>
        <a:p>
          <a:endParaRPr lang="en-US"/>
        </a:p>
      </dgm:t>
    </dgm:pt>
    <dgm:pt modelId="{23584A2E-C788-4E54-B394-F6BD6643D3D4}" type="sibTrans" cxnId="{9236CF1C-95D3-4D08-9913-1D63C3B36A97}">
      <dgm:prSet/>
      <dgm:spPr/>
      <dgm:t>
        <a:bodyPr/>
        <a:lstStyle/>
        <a:p>
          <a:endParaRPr lang="en-US"/>
        </a:p>
      </dgm:t>
    </dgm:pt>
    <dgm:pt modelId="{0173B304-C627-4320-9027-9C379C581702}">
      <dgm:prSet phldrT="[Text]"/>
      <dgm:spPr/>
      <dgm:t>
        <a:bodyPr/>
        <a:lstStyle/>
        <a:p>
          <a:r>
            <a:rPr lang="en-US" b="1" dirty="0" smtClean="0"/>
            <a:t>Sept, 2017</a:t>
          </a:r>
          <a:r>
            <a:rPr lang="en-US" dirty="0" smtClean="0"/>
            <a:t>– Deadline to complete construction of Alternate Project </a:t>
          </a:r>
          <a:endParaRPr lang="en-US" dirty="0"/>
        </a:p>
      </dgm:t>
    </dgm:pt>
    <dgm:pt modelId="{9662CBAB-059F-4B25-93F7-98815CCE9326}" type="parTrans" cxnId="{CD0876A9-17FE-4CFB-A184-F4BB53C0A8A2}">
      <dgm:prSet/>
      <dgm:spPr/>
      <dgm:t>
        <a:bodyPr/>
        <a:lstStyle/>
        <a:p>
          <a:endParaRPr lang="en-US"/>
        </a:p>
      </dgm:t>
    </dgm:pt>
    <dgm:pt modelId="{AB8196A4-6ED8-4464-BE7E-E2DCAA49ED41}" type="sibTrans" cxnId="{CD0876A9-17FE-4CFB-A184-F4BB53C0A8A2}">
      <dgm:prSet/>
      <dgm:spPr/>
      <dgm:t>
        <a:bodyPr/>
        <a:lstStyle/>
        <a:p>
          <a:endParaRPr lang="en-US"/>
        </a:p>
      </dgm:t>
    </dgm:pt>
    <dgm:pt modelId="{C6E0DBFE-7BCD-4C43-A412-71D5870C7CB9}" type="pres">
      <dgm:prSet presAssocID="{E0B72A66-19B4-45D1-810D-33688B8CE0B2}" presName="Name0" presStyleCnt="0">
        <dgm:presLayoutVars>
          <dgm:dir/>
        </dgm:presLayoutVars>
      </dgm:prSet>
      <dgm:spPr/>
      <dgm:t>
        <a:bodyPr/>
        <a:lstStyle/>
        <a:p>
          <a:endParaRPr lang="en-US"/>
        </a:p>
      </dgm:t>
    </dgm:pt>
    <dgm:pt modelId="{E21655DB-9099-4C9C-8181-32180992B5E9}" type="pres">
      <dgm:prSet presAssocID="{946D979C-99E9-4B12-A4C3-2DD25A21BA13}" presName="parComposite" presStyleCnt="0"/>
      <dgm:spPr/>
    </dgm:pt>
    <dgm:pt modelId="{7A410842-3B04-4D3C-83B8-B38EBB88C3EF}" type="pres">
      <dgm:prSet presAssocID="{946D979C-99E9-4B12-A4C3-2DD25A21BA13}" presName="parBigCircle" presStyleLbl="node0" presStyleIdx="0" presStyleCnt="3"/>
      <dgm:spPr/>
    </dgm:pt>
    <dgm:pt modelId="{1B3D508E-CB28-48C8-9C50-3F78405F5E76}" type="pres">
      <dgm:prSet presAssocID="{946D979C-99E9-4B12-A4C3-2DD25A21BA13}" presName="parTx" presStyleLbl="revTx" presStyleIdx="0" presStyleCnt="7" custAng="600000"/>
      <dgm:spPr/>
      <dgm:t>
        <a:bodyPr/>
        <a:lstStyle/>
        <a:p>
          <a:endParaRPr lang="en-US"/>
        </a:p>
      </dgm:t>
    </dgm:pt>
    <dgm:pt modelId="{5DDA9098-C8AA-4726-BAC8-AE9390585A5D}" type="pres">
      <dgm:prSet presAssocID="{946D979C-99E9-4B12-A4C3-2DD25A21BA13}" presName="bSpace" presStyleCnt="0"/>
      <dgm:spPr/>
    </dgm:pt>
    <dgm:pt modelId="{0C869769-CC51-4FE2-B60D-0F8E4161DA44}" type="pres">
      <dgm:prSet presAssocID="{946D979C-99E9-4B12-A4C3-2DD25A21BA13}" presName="parBackupNorm" presStyleCnt="0"/>
      <dgm:spPr/>
    </dgm:pt>
    <dgm:pt modelId="{B06A9D2F-71A0-4F22-B98E-259CF3838DBC}" type="pres">
      <dgm:prSet presAssocID="{20BF3CA9-EA02-4919-9C6D-B9651925F85F}" presName="parSpace" presStyleCnt="0"/>
      <dgm:spPr/>
    </dgm:pt>
    <dgm:pt modelId="{61C0AF4F-7423-40A2-9850-DD2B5184AA7C}" type="pres">
      <dgm:prSet presAssocID="{06CEDE1D-F66C-4648-8149-BF69FA8034CF}" presName="desBackupLeftNorm" presStyleCnt="0"/>
      <dgm:spPr/>
    </dgm:pt>
    <dgm:pt modelId="{EBD8B702-243E-435F-8784-CF35E11A35C7}" type="pres">
      <dgm:prSet presAssocID="{06CEDE1D-F66C-4648-8149-BF69FA8034CF}" presName="desComposite" presStyleCnt="0"/>
      <dgm:spPr/>
    </dgm:pt>
    <dgm:pt modelId="{E4B34E5F-A1D4-41A9-951E-74857C112726}" type="pres">
      <dgm:prSet presAssocID="{06CEDE1D-F66C-4648-8149-BF69FA8034CF}" presName="desCircle" presStyleLbl="node1" presStyleIdx="0" presStyleCnt="2"/>
      <dgm:spPr/>
    </dgm:pt>
    <dgm:pt modelId="{B2177F30-8979-4A58-8833-6EE5A71F7FFC}" type="pres">
      <dgm:prSet presAssocID="{06CEDE1D-F66C-4648-8149-BF69FA8034CF}" presName="chTx" presStyleLbl="revTx" presStyleIdx="1" presStyleCnt="7" custAng="600000" custLinFactNeighborX="-529" custLinFactNeighborY="1098"/>
      <dgm:spPr/>
      <dgm:t>
        <a:bodyPr/>
        <a:lstStyle/>
        <a:p>
          <a:endParaRPr lang="en-US"/>
        </a:p>
      </dgm:t>
    </dgm:pt>
    <dgm:pt modelId="{56DA8925-432C-41AF-B9B2-FCD43FF9EDE3}" type="pres">
      <dgm:prSet presAssocID="{06CEDE1D-F66C-4648-8149-BF69FA8034CF}" presName="desTx" presStyleLbl="revTx" presStyleIdx="2" presStyleCnt="7">
        <dgm:presLayoutVars>
          <dgm:bulletEnabled val="1"/>
        </dgm:presLayoutVars>
      </dgm:prSet>
      <dgm:spPr/>
    </dgm:pt>
    <dgm:pt modelId="{71CC4589-52F0-414A-8542-DF256804BDF9}" type="pres">
      <dgm:prSet presAssocID="{06CEDE1D-F66C-4648-8149-BF69FA8034CF}" presName="desBackupRightNorm" presStyleCnt="0"/>
      <dgm:spPr/>
    </dgm:pt>
    <dgm:pt modelId="{B02D9D03-00CB-49DF-AC96-A68E21D6F19B}" type="pres">
      <dgm:prSet presAssocID="{C44F413A-C521-44AC-B34B-E89F4F0FBE1E}" presName="desSpace" presStyleCnt="0"/>
      <dgm:spPr/>
    </dgm:pt>
    <dgm:pt modelId="{EEA9A4CC-332C-4AF3-BC39-19F6C416897F}" type="pres">
      <dgm:prSet presAssocID="{3ADD099F-651B-48E3-9956-7000DC090E94}" presName="parComposite" presStyleCnt="0"/>
      <dgm:spPr/>
    </dgm:pt>
    <dgm:pt modelId="{239729FC-7FD2-442B-97F4-51460C3F0E92}" type="pres">
      <dgm:prSet presAssocID="{3ADD099F-651B-48E3-9956-7000DC090E94}" presName="parBigCircle" presStyleLbl="node0" presStyleIdx="1" presStyleCnt="3"/>
      <dgm:spPr/>
      <dgm:t>
        <a:bodyPr/>
        <a:lstStyle/>
        <a:p>
          <a:endParaRPr lang="en-US"/>
        </a:p>
      </dgm:t>
    </dgm:pt>
    <dgm:pt modelId="{B610AEC2-5DB7-4FF8-AAF9-E4FCE4210BA8}" type="pres">
      <dgm:prSet presAssocID="{3ADD099F-651B-48E3-9956-7000DC090E94}" presName="parTx" presStyleLbl="revTx" presStyleIdx="3" presStyleCnt="7" custAng="600000"/>
      <dgm:spPr/>
      <dgm:t>
        <a:bodyPr/>
        <a:lstStyle/>
        <a:p>
          <a:endParaRPr lang="en-US"/>
        </a:p>
      </dgm:t>
    </dgm:pt>
    <dgm:pt modelId="{381E51CA-DF3A-44D2-94AC-EF1846E1E030}" type="pres">
      <dgm:prSet presAssocID="{3ADD099F-651B-48E3-9956-7000DC090E94}" presName="bSpace" presStyleCnt="0"/>
      <dgm:spPr/>
    </dgm:pt>
    <dgm:pt modelId="{5CCE4339-E03A-44B1-97F6-66A92497660A}" type="pres">
      <dgm:prSet presAssocID="{3ADD099F-651B-48E3-9956-7000DC090E94}" presName="parBackupNorm" presStyleCnt="0"/>
      <dgm:spPr/>
    </dgm:pt>
    <dgm:pt modelId="{E1FB0052-61AD-4030-B2FA-AAD03DED50AF}" type="pres">
      <dgm:prSet presAssocID="{7BE4EFB7-B2BB-4E08-893F-40E2AD7583CA}" presName="parSpace" presStyleCnt="0"/>
      <dgm:spPr/>
    </dgm:pt>
    <dgm:pt modelId="{053B67DA-70D0-480E-AFD0-4D852CF8126D}" type="pres">
      <dgm:prSet presAssocID="{0E21054E-3DB4-4E6D-8E4D-329291BEAD9A}" presName="desBackupLeftNorm" presStyleCnt="0"/>
      <dgm:spPr/>
    </dgm:pt>
    <dgm:pt modelId="{CA0380C0-4F3A-431E-8911-7BE7781213C4}" type="pres">
      <dgm:prSet presAssocID="{0E21054E-3DB4-4E6D-8E4D-329291BEAD9A}" presName="desComposite" presStyleCnt="0"/>
      <dgm:spPr/>
    </dgm:pt>
    <dgm:pt modelId="{A425F894-3D05-4241-86AF-797228C2FF6E}" type="pres">
      <dgm:prSet presAssocID="{0E21054E-3DB4-4E6D-8E4D-329291BEAD9A}" presName="desCircle" presStyleLbl="node1" presStyleIdx="1" presStyleCnt="2"/>
      <dgm:spPr/>
    </dgm:pt>
    <dgm:pt modelId="{E2B37B11-2952-4B2E-8B0D-D63A30085D3B}" type="pres">
      <dgm:prSet presAssocID="{0E21054E-3DB4-4E6D-8E4D-329291BEAD9A}" presName="chTx" presStyleLbl="revTx" presStyleIdx="4" presStyleCnt="7" custAng="600000"/>
      <dgm:spPr/>
      <dgm:t>
        <a:bodyPr/>
        <a:lstStyle/>
        <a:p>
          <a:endParaRPr lang="en-US"/>
        </a:p>
      </dgm:t>
    </dgm:pt>
    <dgm:pt modelId="{A272792A-E5C6-47EA-97B1-13BD71C5C5BA}" type="pres">
      <dgm:prSet presAssocID="{0E21054E-3DB4-4E6D-8E4D-329291BEAD9A}" presName="desTx" presStyleLbl="revTx" presStyleIdx="5" presStyleCnt="7">
        <dgm:presLayoutVars>
          <dgm:bulletEnabled val="1"/>
        </dgm:presLayoutVars>
      </dgm:prSet>
      <dgm:spPr/>
    </dgm:pt>
    <dgm:pt modelId="{A4B4F701-D96E-49A6-9A99-6E7F583A4C4A}" type="pres">
      <dgm:prSet presAssocID="{0E21054E-3DB4-4E6D-8E4D-329291BEAD9A}" presName="desBackupRightNorm" presStyleCnt="0"/>
      <dgm:spPr/>
    </dgm:pt>
    <dgm:pt modelId="{EF75B57E-0538-4E1C-892C-1849D3F4FE87}" type="pres">
      <dgm:prSet presAssocID="{23584A2E-C788-4E54-B394-F6BD6643D3D4}" presName="desSpace" presStyleCnt="0"/>
      <dgm:spPr/>
    </dgm:pt>
    <dgm:pt modelId="{FE40E70E-6BD6-4207-A90F-485B65B58491}" type="pres">
      <dgm:prSet presAssocID="{0173B304-C627-4320-9027-9C379C581702}" presName="parComposite" presStyleCnt="0"/>
      <dgm:spPr/>
    </dgm:pt>
    <dgm:pt modelId="{B56F1200-D743-4EBC-93BF-0E26B8F8C303}" type="pres">
      <dgm:prSet presAssocID="{0173B304-C627-4320-9027-9C379C581702}" presName="parBigCircle" presStyleLbl="node0" presStyleIdx="2" presStyleCnt="3"/>
      <dgm:spPr/>
    </dgm:pt>
    <dgm:pt modelId="{03DC6FCC-AF94-413B-BB90-1B8938DA9075}" type="pres">
      <dgm:prSet presAssocID="{0173B304-C627-4320-9027-9C379C581702}" presName="parTx" presStyleLbl="revTx" presStyleIdx="6" presStyleCnt="7" custAng="268309"/>
      <dgm:spPr/>
      <dgm:t>
        <a:bodyPr/>
        <a:lstStyle/>
        <a:p>
          <a:endParaRPr lang="en-US"/>
        </a:p>
      </dgm:t>
    </dgm:pt>
    <dgm:pt modelId="{220B0F35-E2BC-45CF-B7B2-C4CDDE3A7417}" type="pres">
      <dgm:prSet presAssocID="{0173B304-C627-4320-9027-9C379C581702}" presName="bSpace" presStyleCnt="0"/>
      <dgm:spPr/>
    </dgm:pt>
    <dgm:pt modelId="{DFE0995C-2EF5-488D-B533-1433E5332642}" type="pres">
      <dgm:prSet presAssocID="{0173B304-C627-4320-9027-9C379C581702}" presName="parBackupNorm" presStyleCnt="0"/>
      <dgm:spPr/>
    </dgm:pt>
    <dgm:pt modelId="{3DB7CCED-0B37-4DB4-851F-BD4B060D7490}" type="pres">
      <dgm:prSet presAssocID="{AB8196A4-6ED8-4464-BE7E-E2DCAA49ED41}" presName="parSpace" presStyleCnt="0"/>
      <dgm:spPr/>
    </dgm:pt>
  </dgm:ptLst>
  <dgm:cxnLst>
    <dgm:cxn modelId="{7BFAF71A-CF36-4BEB-930C-E7E9C12E3AF4}" type="presOf" srcId="{E0B72A66-19B4-45D1-810D-33688B8CE0B2}" destId="{C6E0DBFE-7BCD-4C43-A412-71D5870C7CB9}" srcOrd="0" destOrd="0" presId="urn:microsoft.com/office/officeart/2008/layout/CircleAccentTimeline"/>
    <dgm:cxn modelId="{638374EF-C3CF-47B3-92DD-0FE0F3957D44}" type="presOf" srcId="{0173B304-C627-4320-9027-9C379C581702}" destId="{03DC6FCC-AF94-413B-BB90-1B8938DA9075}" srcOrd="0" destOrd="0" presId="urn:microsoft.com/office/officeart/2008/layout/CircleAccentTimeline"/>
    <dgm:cxn modelId="{AB13E0D1-0961-407E-A80F-6CACE6D936A8}" srcId="{E0B72A66-19B4-45D1-810D-33688B8CE0B2}" destId="{3ADD099F-651B-48E3-9956-7000DC090E94}" srcOrd="1" destOrd="0" parTransId="{102717DB-4C8E-4840-9432-25DBF6AEE81D}" sibTransId="{7BE4EFB7-B2BB-4E08-893F-40E2AD7583CA}"/>
    <dgm:cxn modelId="{09E1277C-4144-4813-8892-1B30364C2C2D}" srcId="{E0B72A66-19B4-45D1-810D-33688B8CE0B2}" destId="{946D979C-99E9-4B12-A4C3-2DD25A21BA13}" srcOrd="0" destOrd="0" parTransId="{E958F71B-D727-4A0F-A463-998E6759DEF0}" sibTransId="{20BF3CA9-EA02-4919-9C6D-B9651925F85F}"/>
    <dgm:cxn modelId="{9236CF1C-95D3-4D08-9913-1D63C3B36A97}" srcId="{3ADD099F-651B-48E3-9956-7000DC090E94}" destId="{0E21054E-3DB4-4E6D-8E4D-329291BEAD9A}" srcOrd="0" destOrd="0" parTransId="{B8B6FA60-129B-4183-918A-B7AE41D20E41}" sibTransId="{23584A2E-C788-4E54-B394-F6BD6643D3D4}"/>
    <dgm:cxn modelId="{A788514F-5148-4D29-B16F-57D34F33D108}" type="presOf" srcId="{3ADD099F-651B-48E3-9956-7000DC090E94}" destId="{B610AEC2-5DB7-4FF8-AAF9-E4FCE4210BA8}" srcOrd="0" destOrd="0" presId="urn:microsoft.com/office/officeart/2008/layout/CircleAccentTimeline"/>
    <dgm:cxn modelId="{2AAC84CA-BEAB-4837-8A40-44C57D3F5165}" type="presOf" srcId="{0E21054E-3DB4-4E6D-8E4D-329291BEAD9A}" destId="{E2B37B11-2952-4B2E-8B0D-D63A30085D3B}" srcOrd="0" destOrd="0" presId="urn:microsoft.com/office/officeart/2008/layout/CircleAccentTimeline"/>
    <dgm:cxn modelId="{583B2459-4CBA-4FF2-9456-3DDB47157E1B}" type="presOf" srcId="{946D979C-99E9-4B12-A4C3-2DD25A21BA13}" destId="{1B3D508E-CB28-48C8-9C50-3F78405F5E76}" srcOrd="0" destOrd="0" presId="urn:microsoft.com/office/officeart/2008/layout/CircleAccentTimeline"/>
    <dgm:cxn modelId="{54FA5D47-6730-459F-B301-B364CD29F7E6}" type="presOf" srcId="{06CEDE1D-F66C-4648-8149-BF69FA8034CF}" destId="{B2177F30-8979-4A58-8833-6EE5A71F7FFC}" srcOrd="0" destOrd="0" presId="urn:microsoft.com/office/officeart/2008/layout/CircleAccentTimeline"/>
    <dgm:cxn modelId="{CD0876A9-17FE-4CFB-A184-F4BB53C0A8A2}" srcId="{E0B72A66-19B4-45D1-810D-33688B8CE0B2}" destId="{0173B304-C627-4320-9027-9C379C581702}" srcOrd="2" destOrd="0" parTransId="{9662CBAB-059F-4B25-93F7-98815CCE9326}" sibTransId="{AB8196A4-6ED8-4464-BE7E-E2DCAA49ED41}"/>
    <dgm:cxn modelId="{DBD127B3-997E-4895-9607-64BA0F8A07E5}" srcId="{946D979C-99E9-4B12-A4C3-2DD25A21BA13}" destId="{06CEDE1D-F66C-4648-8149-BF69FA8034CF}" srcOrd="0" destOrd="0" parTransId="{8DFDAFE3-A4E4-4929-8B91-3D52919E707F}" sibTransId="{C44F413A-C521-44AC-B34B-E89F4F0FBE1E}"/>
    <dgm:cxn modelId="{420ED53E-F4F0-4080-8532-580BD91C19A1}" type="presParOf" srcId="{C6E0DBFE-7BCD-4C43-A412-71D5870C7CB9}" destId="{E21655DB-9099-4C9C-8181-32180992B5E9}" srcOrd="0" destOrd="0" presId="urn:microsoft.com/office/officeart/2008/layout/CircleAccentTimeline"/>
    <dgm:cxn modelId="{0412BD5E-7254-4DE2-B79B-D807E2B06C17}" type="presParOf" srcId="{E21655DB-9099-4C9C-8181-32180992B5E9}" destId="{7A410842-3B04-4D3C-83B8-B38EBB88C3EF}" srcOrd="0" destOrd="0" presId="urn:microsoft.com/office/officeart/2008/layout/CircleAccentTimeline"/>
    <dgm:cxn modelId="{E6001805-E1AF-4593-A579-9F38E6F013B4}" type="presParOf" srcId="{E21655DB-9099-4C9C-8181-32180992B5E9}" destId="{1B3D508E-CB28-48C8-9C50-3F78405F5E76}" srcOrd="1" destOrd="0" presId="urn:microsoft.com/office/officeart/2008/layout/CircleAccentTimeline"/>
    <dgm:cxn modelId="{07E658EA-FD81-4236-9C79-50201E317F2E}" type="presParOf" srcId="{E21655DB-9099-4C9C-8181-32180992B5E9}" destId="{5DDA9098-C8AA-4726-BAC8-AE9390585A5D}" srcOrd="2" destOrd="0" presId="urn:microsoft.com/office/officeart/2008/layout/CircleAccentTimeline"/>
    <dgm:cxn modelId="{7E1E13F2-EBAC-432D-BD2E-B374286FEA48}" type="presParOf" srcId="{C6E0DBFE-7BCD-4C43-A412-71D5870C7CB9}" destId="{0C869769-CC51-4FE2-B60D-0F8E4161DA44}" srcOrd="1" destOrd="0" presId="urn:microsoft.com/office/officeart/2008/layout/CircleAccentTimeline"/>
    <dgm:cxn modelId="{9BF3DF86-C7C8-4B93-92FE-EF4B02F383C9}" type="presParOf" srcId="{C6E0DBFE-7BCD-4C43-A412-71D5870C7CB9}" destId="{B06A9D2F-71A0-4F22-B98E-259CF3838DBC}" srcOrd="2" destOrd="0" presId="urn:microsoft.com/office/officeart/2008/layout/CircleAccentTimeline"/>
    <dgm:cxn modelId="{865EA733-F0F9-4DAB-8468-40A293C6A60A}" type="presParOf" srcId="{C6E0DBFE-7BCD-4C43-A412-71D5870C7CB9}" destId="{61C0AF4F-7423-40A2-9850-DD2B5184AA7C}" srcOrd="3" destOrd="0" presId="urn:microsoft.com/office/officeart/2008/layout/CircleAccentTimeline"/>
    <dgm:cxn modelId="{DA7FB6EE-B699-48A7-AB59-046582BD049F}" type="presParOf" srcId="{C6E0DBFE-7BCD-4C43-A412-71D5870C7CB9}" destId="{EBD8B702-243E-435F-8784-CF35E11A35C7}" srcOrd="4" destOrd="0" presId="urn:microsoft.com/office/officeart/2008/layout/CircleAccentTimeline"/>
    <dgm:cxn modelId="{B1CF3625-266F-4524-87D4-1D2FFFB8E7B4}" type="presParOf" srcId="{EBD8B702-243E-435F-8784-CF35E11A35C7}" destId="{E4B34E5F-A1D4-41A9-951E-74857C112726}" srcOrd="0" destOrd="0" presId="urn:microsoft.com/office/officeart/2008/layout/CircleAccentTimeline"/>
    <dgm:cxn modelId="{742CACE1-7796-4109-AA34-F0659EA791FC}" type="presParOf" srcId="{EBD8B702-243E-435F-8784-CF35E11A35C7}" destId="{B2177F30-8979-4A58-8833-6EE5A71F7FFC}" srcOrd="1" destOrd="0" presId="urn:microsoft.com/office/officeart/2008/layout/CircleAccentTimeline"/>
    <dgm:cxn modelId="{3EEA4A9F-33CB-48CD-83EB-44371E6A6777}" type="presParOf" srcId="{EBD8B702-243E-435F-8784-CF35E11A35C7}" destId="{56DA8925-432C-41AF-B9B2-FCD43FF9EDE3}" srcOrd="2" destOrd="0" presId="urn:microsoft.com/office/officeart/2008/layout/CircleAccentTimeline"/>
    <dgm:cxn modelId="{5B72B6A3-23C5-468F-AB9C-373CD5F89D41}" type="presParOf" srcId="{C6E0DBFE-7BCD-4C43-A412-71D5870C7CB9}" destId="{71CC4589-52F0-414A-8542-DF256804BDF9}" srcOrd="5" destOrd="0" presId="urn:microsoft.com/office/officeart/2008/layout/CircleAccentTimeline"/>
    <dgm:cxn modelId="{5DA95947-0206-443E-B378-9D209797D9B0}" type="presParOf" srcId="{C6E0DBFE-7BCD-4C43-A412-71D5870C7CB9}" destId="{B02D9D03-00CB-49DF-AC96-A68E21D6F19B}" srcOrd="6" destOrd="0" presId="urn:microsoft.com/office/officeart/2008/layout/CircleAccentTimeline"/>
    <dgm:cxn modelId="{45D683F9-FB85-4F41-9EE8-345DD5C99EC7}" type="presParOf" srcId="{C6E0DBFE-7BCD-4C43-A412-71D5870C7CB9}" destId="{EEA9A4CC-332C-4AF3-BC39-19F6C416897F}" srcOrd="7" destOrd="0" presId="urn:microsoft.com/office/officeart/2008/layout/CircleAccentTimeline"/>
    <dgm:cxn modelId="{1E26C5F7-9127-4FE3-8F0D-2057556576EF}" type="presParOf" srcId="{EEA9A4CC-332C-4AF3-BC39-19F6C416897F}" destId="{239729FC-7FD2-442B-97F4-51460C3F0E92}" srcOrd="0" destOrd="0" presId="urn:microsoft.com/office/officeart/2008/layout/CircleAccentTimeline"/>
    <dgm:cxn modelId="{13E03F9C-F0D6-4CA4-9169-8055E6CDCC44}" type="presParOf" srcId="{EEA9A4CC-332C-4AF3-BC39-19F6C416897F}" destId="{B610AEC2-5DB7-4FF8-AAF9-E4FCE4210BA8}" srcOrd="1" destOrd="0" presId="urn:microsoft.com/office/officeart/2008/layout/CircleAccentTimeline"/>
    <dgm:cxn modelId="{552B4075-DF61-475A-9976-D21878EB4613}" type="presParOf" srcId="{EEA9A4CC-332C-4AF3-BC39-19F6C416897F}" destId="{381E51CA-DF3A-44D2-94AC-EF1846E1E030}" srcOrd="2" destOrd="0" presId="urn:microsoft.com/office/officeart/2008/layout/CircleAccentTimeline"/>
    <dgm:cxn modelId="{28D60C21-B664-4F23-9174-94FDCBD2176F}" type="presParOf" srcId="{C6E0DBFE-7BCD-4C43-A412-71D5870C7CB9}" destId="{5CCE4339-E03A-44B1-97F6-66A92497660A}" srcOrd="8" destOrd="0" presId="urn:microsoft.com/office/officeart/2008/layout/CircleAccentTimeline"/>
    <dgm:cxn modelId="{F8BDDE46-7031-45C1-B0EA-862489D87BE5}" type="presParOf" srcId="{C6E0DBFE-7BCD-4C43-A412-71D5870C7CB9}" destId="{E1FB0052-61AD-4030-B2FA-AAD03DED50AF}" srcOrd="9" destOrd="0" presId="urn:microsoft.com/office/officeart/2008/layout/CircleAccentTimeline"/>
    <dgm:cxn modelId="{B8A00B74-4FAC-4336-8978-E72374A68F23}" type="presParOf" srcId="{C6E0DBFE-7BCD-4C43-A412-71D5870C7CB9}" destId="{053B67DA-70D0-480E-AFD0-4D852CF8126D}" srcOrd="10" destOrd="0" presId="urn:microsoft.com/office/officeart/2008/layout/CircleAccentTimeline"/>
    <dgm:cxn modelId="{519BDC12-7A31-4D75-921F-78300CFBB546}" type="presParOf" srcId="{C6E0DBFE-7BCD-4C43-A412-71D5870C7CB9}" destId="{CA0380C0-4F3A-431E-8911-7BE7781213C4}" srcOrd="11" destOrd="0" presId="urn:microsoft.com/office/officeart/2008/layout/CircleAccentTimeline"/>
    <dgm:cxn modelId="{ABC7175D-A8F4-4922-BCD5-8E09A35120E0}" type="presParOf" srcId="{CA0380C0-4F3A-431E-8911-7BE7781213C4}" destId="{A425F894-3D05-4241-86AF-797228C2FF6E}" srcOrd="0" destOrd="0" presId="urn:microsoft.com/office/officeart/2008/layout/CircleAccentTimeline"/>
    <dgm:cxn modelId="{889D58F0-8123-4CE0-925B-D87D55214302}" type="presParOf" srcId="{CA0380C0-4F3A-431E-8911-7BE7781213C4}" destId="{E2B37B11-2952-4B2E-8B0D-D63A30085D3B}" srcOrd="1" destOrd="0" presId="urn:microsoft.com/office/officeart/2008/layout/CircleAccentTimeline"/>
    <dgm:cxn modelId="{B9C82753-3B4F-417F-9D7A-00097B809730}" type="presParOf" srcId="{CA0380C0-4F3A-431E-8911-7BE7781213C4}" destId="{A272792A-E5C6-47EA-97B1-13BD71C5C5BA}" srcOrd="2" destOrd="0" presId="urn:microsoft.com/office/officeart/2008/layout/CircleAccentTimeline"/>
    <dgm:cxn modelId="{A2955451-E302-4AA0-8D08-106AD0C66136}" type="presParOf" srcId="{C6E0DBFE-7BCD-4C43-A412-71D5870C7CB9}" destId="{A4B4F701-D96E-49A6-9A99-6E7F583A4C4A}" srcOrd="12" destOrd="0" presId="urn:microsoft.com/office/officeart/2008/layout/CircleAccentTimeline"/>
    <dgm:cxn modelId="{FBB530ED-14B3-4CEF-9C7D-9AD494959F27}" type="presParOf" srcId="{C6E0DBFE-7BCD-4C43-A412-71D5870C7CB9}" destId="{EF75B57E-0538-4E1C-892C-1849D3F4FE87}" srcOrd="13" destOrd="0" presId="urn:microsoft.com/office/officeart/2008/layout/CircleAccentTimeline"/>
    <dgm:cxn modelId="{2052AA43-39DB-479F-9407-B777D44BD44D}" type="presParOf" srcId="{C6E0DBFE-7BCD-4C43-A412-71D5870C7CB9}" destId="{FE40E70E-6BD6-4207-A90F-485B65B58491}" srcOrd="14" destOrd="0" presId="urn:microsoft.com/office/officeart/2008/layout/CircleAccentTimeline"/>
    <dgm:cxn modelId="{56F73E96-F79E-4299-B834-00AC77D0836B}" type="presParOf" srcId="{FE40E70E-6BD6-4207-A90F-485B65B58491}" destId="{B56F1200-D743-4EBC-93BF-0E26B8F8C303}" srcOrd="0" destOrd="0" presId="urn:microsoft.com/office/officeart/2008/layout/CircleAccentTimeline"/>
    <dgm:cxn modelId="{5921795F-A035-48B4-B7E3-DA785791B504}" type="presParOf" srcId="{FE40E70E-6BD6-4207-A90F-485B65B58491}" destId="{03DC6FCC-AF94-413B-BB90-1B8938DA9075}" srcOrd="1" destOrd="0" presId="urn:microsoft.com/office/officeart/2008/layout/CircleAccentTimeline"/>
    <dgm:cxn modelId="{C59C84E9-D057-4CAD-B003-6CDCB3AD47A4}" type="presParOf" srcId="{FE40E70E-6BD6-4207-A90F-485B65B58491}" destId="{220B0F35-E2BC-45CF-B7B2-C4CDDE3A7417}" srcOrd="2" destOrd="0" presId="urn:microsoft.com/office/officeart/2008/layout/CircleAccentTimeline"/>
    <dgm:cxn modelId="{5F04283F-A89E-4E10-A8DC-738F1050C523}" type="presParOf" srcId="{C6E0DBFE-7BCD-4C43-A412-71D5870C7CB9}" destId="{DFE0995C-2EF5-488D-B533-1433E5332642}" srcOrd="15" destOrd="0" presId="urn:microsoft.com/office/officeart/2008/layout/CircleAccentTimeline"/>
    <dgm:cxn modelId="{833C8C95-B51E-429D-B763-5BEB1E41FEE3}" type="presParOf" srcId="{C6E0DBFE-7BCD-4C43-A412-71D5870C7CB9}" destId="{3DB7CCED-0B37-4DB4-851F-BD4B060D7490}" srcOrd="16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410842-3B04-4D3C-83B8-B38EBB88C3EF}">
      <dsp:nvSpPr>
        <dsp:cNvPr id="0" name=""/>
        <dsp:cNvSpPr/>
      </dsp:nvSpPr>
      <dsp:spPr>
        <a:xfrm>
          <a:off x="1446228" y="1839029"/>
          <a:ext cx="1525437" cy="1525437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B3D508E-CB28-48C8-9C50-3F78405F5E76}">
      <dsp:nvSpPr>
        <dsp:cNvPr id="0" name=""/>
        <dsp:cNvSpPr/>
      </dsp:nvSpPr>
      <dsp:spPr>
        <a:xfrm rot="18300000">
          <a:off x="1983724" y="595486"/>
          <a:ext cx="1896288" cy="9138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0" rIns="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May, 2014 </a:t>
          </a:r>
          <a:r>
            <a:rPr lang="en-US" sz="1600" kern="1200" dirty="0" smtClean="0"/>
            <a:t>- FEMA Award of $9.1M for Alternate Project</a:t>
          </a:r>
          <a:endParaRPr lang="en-US" sz="1600" kern="1200" dirty="0"/>
        </a:p>
      </dsp:txBody>
      <dsp:txXfrm>
        <a:off x="1983724" y="595486"/>
        <a:ext cx="1896288" cy="913864"/>
      </dsp:txXfrm>
    </dsp:sp>
    <dsp:sp modelId="{E4B34E5F-A1D4-41A9-951E-74857C112726}">
      <dsp:nvSpPr>
        <dsp:cNvPr id="0" name=""/>
        <dsp:cNvSpPr/>
      </dsp:nvSpPr>
      <dsp:spPr>
        <a:xfrm>
          <a:off x="3086567" y="2205848"/>
          <a:ext cx="791798" cy="79179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2177F30-8979-4A58-8833-6EE5A71F7FFC}">
      <dsp:nvSpPr>
        <dsp:cNvPr id="0" name=""/>
        <dsp:cNvSpPr/>
      </dsp:nvSpPr>
      <dsp:spPr>
        <a:xfrm rot="18300000">
          <a:off x="2141331" y="3307907"/>
          <a:ext cx="1640378" cy="790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3020" bIns="0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Jun-Nov, 2014 </a:t>
          </a:r>
          <a:r>
            <a:rPr lang="en-US" sz="1300" kern="1200" dirty="0" smtClean="0"/>
            <a:t>– Coordination and Evaluation of Alternate Project Options</a:t>
          </a:r>
          <a:endParaRPr lang="en-US" sz="1300" kern="1200" dirty="0"/>
        </a:p>
      </dsp:txBody>
      <dsp:txXfrm>
        <a:off x="2141331" y="3307907"/>
        <a:ext cx="1640378" cy="790929"/>
      </dsp:txXfrm>
    </dsp:sp>
    <dsp:sp modelId="{56DA8925-432C-41AF-B9B2-FCD43FF9EDE3}">
      <dsp:nvSpPr>
        <dsp:cNvPr id="0" name=""/>
        <dsp:cNvSpPr/>
      </dsp:nvSpPr>
      <dsp:spPr>
        <a:xfrm rot="17700000">
          <a:off x="3175764" y="1104659"/>
          <a:ext cx="1640378" cy="790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9729FC-7FD2-442B-97F4-51460C3F0E92}">
      <dsp:nvSpPr>
        <dsp:cNvPr id="0" name=""/>
        <dsp:cNvSpPr/>
      </dsp:nvSpPr>
      <dsp:spPr>
        <a:xfrm>
          <a:off x="3993267" y="1839029"/>
          <a:ext cx="1525437" cy="1525437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610AEC2-5DB7-4FF8-AAF9-E4FCE4210BA8}">
      <dsp:nvSpPr>
        <dsp:cNvPr id="0" name=""/>
        <dsp:cNvSpPr/>
      </dsp:nvSpPr>
      <dsp:spPr>
        <a:xfrm rot="18300000">
          <a:off x="4530762" y="595486"/>
          <a:ext cx="1896288" cy="9138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0" rIns="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Mar, 2015 </a:t>
          </a:r>
          <a:r>
            <a:rPr lang="en-US" sz="1600" kern="1200" dirty="0" smtClean="0"/>
            <a:t>– Submit Alternate Project Scope(s) to FEMA</a:t>
          </a:r>
          <a:endParaRPr lang="en-US" sz="1600" kern="1200" dirty="0"/>
        </a:p>
      </dsp:txBody>
      <dsp:txXfrm>
        <a:off x="4530762" y="595486"/>
        <a:ext cx="1896288" cy="913864"/>
      </dsp:txXfrm>
    </dsp:sp>
    <dsp:sp modelId="{A425F894-3D05-4241-86AF-797228C2FF6E}">
      <dsp:nvSpPr>
        <dsp:cNvPr id="0" name=""/>
        <dsp:cNvSpPr/>
      </dsp:nvSpPr>
      <dsp:spPr>
        <a:xfrm>
          <a:off x="5633606" y="2205848"/>
          <a:ext cx="791798" cy="79179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2B37B11-2952-4B2E-8B0D-D63A30085D3B}">
      <dsp:nvSpPr>
        <dsp:cNvPr id="0" name=""/>
        <dsp:cNvSpPr/>
      </dsp:nvSpPr>
      <dsp:spPr>
        <a:xfrm rot="18300000">
          <a:off x="4695829" y="3307907"/>
          <a:ext cx="1640378" cy="790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3020" bIns="0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Apr, 2015-Sept, 2017 </a:t>
          </a:r>
          <a:r>
            <a:rPr lang="en-US" sz="1300" kern="1200" dirty="0" smtClean="0"/>
            <a:t>– Possible 30 month extension from State</a:t>
          </a:r>
          <a:endParaRPr lang="en-US" sz="1300" kern="1200" dirty="0"/>
        </a:p>
      </dsp:txBody>
      <dsp:txXfrm>
        <a:off x="4695829" y="3307907"/>
        <a:ext cx="1640378" cy="790929"/>
      </dsp:txXfrm>
    </dsp:sp>
    <dsp:sp modelId="{A272792A-E5C6-47EA-97B1-13BD71C5C5BA}">
      <dsp:nvSpPr>
        <dsp:cNvPr id="0" name=""/>
        <dsp:cNvSpPr/>
      </dsp:nvSpPr>
      <dsp:spPr>
        <a:xfrm rot="17700000">
          <a:off x="5722803" y="1104659"/>
          <a:ext cx="1640378" cy="790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6F1200-D743-4EBC-93BF-0E26B8F8C303}">
      <dsp:nvSpPr>
        <dsp:cNvPr id="0" name=""/>
        <dsp:cNvSpPr/>
      </dsp:nvSpPr>
      <dsp:spPr>
        <a:xfrm>
          <a:off x="6540306" y="1839029"/>
          <a:ext cx="1525437" cy="1525437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3DC6FCC-AF94-413B-BB90-1B8938DA9075}">
      <dsp:nvSpPr>
        <dsp:cNvPr id="0" name=""/>
        <dsp:cNvSpPr/>
      </dsp:nvSpPr>
      <dsp:spPr>
        <a:xfrm rot="17968309">
          <a:off x="7077801" y="595486"/>
          <a:ext cx="1896288" cy="9138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0" rIns="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Sept, 2017</a:t>
          </a:r>
          <a:r>
            <a:rPr lang="en-US" sz="1600" kern="1200" dirty="0" smtClean="0"/>
            <a:t>– Deadline to complete construction of Alternate Project </a:t>
          </a:r>
          <a:endParaRPr lang="en-US" sz="1600" kern="1200" dirty="0"/>
        </a:p>
      </dsp:txBody>
      <dsp:txXfrm>
        <a:off x="7077801" y="595486"/>
        <a:ext cx="1896288" cy="913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Attachment D: Project Photo Journal (June 4, 2013)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D2F2D-19EC-42DB-96A8-98B20AA399B9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1B3FC-807A-4AA5-B7D8-18DE14B07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73488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Attachment D: Project Photo Journal (June 4, 2013)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54373-C76B-4380-AE88-829D8FF48311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CE0E3-4CD4-4068-8B52-292B78EB9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79194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Attachment D: Project Photo Journal (June 4, 2013)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2CE0E3-4CD4-4068-8B52-292B78EB902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49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Attachment D: Project Photo Journal (June 4, 2013)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2CE0E3-4CD4-4068-8B52-292B78EB90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49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03BE8-BA94-42BB-A334-15A9EEAF9AFF}" type="datetimeFigureOut">
              <a:rPr lang="en-US"/>
              <a:pPr>
                <a:defRPr/>
              </a:pPr>
              <a:t>8/20/2014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D6FD9-3C4F-4F37-973F-AF738DF5D2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170648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6FBD7-D5A3-4439-9E97-60CADC3322AB}" type="datetimeFigureOut">
              <a:rPr lang="en-US"/>
              <a:pPr>
                <a:defRPr/>
              </a:pPr>
              <a:t>8/20/2014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59D17-956F-4CDD-B2D9-B43727BD9E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849409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B82D3-D305-4B4F-AAA9-89A8814D125E}" type="datetimeFigureOut">
              <a:rPr lang="en-US"/>
              <a:pPr>
                <a:defRPr/>
              </a:pPr>
              <a:t>8/20/2014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90289-9C92-44B7-9F2B-1C6BB4F937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712640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54C78-4CE5-48AA-9CEB-E6B4E71BD87A}" type="datetimeFigureOut">
              <a:rPr lang="en-US"/>
              <a:pPr>
                <a:defRPr/>
              </a:pPr>
              <a:t>8/20/2014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DB2EF-EA94-4115-BC50-1261ADEBAA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189628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DC23E-D560-4CB1-91B9-B7CCEC364453}" type="datetimeFigureOut">
              <a:rPr lang="en-US"/>
              <a:pPr>
                <a:defRPr/>
              </a:pPr>
              <a:t>8/20/2014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F969A-01F0-4DB4-B5CD-0829FC8BF2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910079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F32C0-2B21-4D0D-A105-9D0D7B305A54}" type="datetimeFigureOut">
              <a:rPr lang="en-US"/>
              <a:pPr>
                <a:defRPr/>
              </a:pPr>
              <a:t>8/20/2014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15E47-25B2-4BD9-81CD-223B8A1319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180748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36C0E-22B2-40DC-94F4-CE41E1A90472}" type="datetimeFigureOut">
              <a:rPr lang="en-US"/>
              <a:pPr>
                <a:defRPr/>
              </a:pPr>
              <a:t>8/20/2014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9DC7F-63BB-4029-9154-B1DE3F6BBB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97730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338AA-DBEB-4A0A-AD9D-553179E4EE49}" type="datetimeFigureOut">
              <a:rPr lang="en-US"/>
              <a:pPr>
                <a:defRPr/>
              </a:pPr>
              <a:t>8/20/2014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10A5C-5DDA-4678-98D0-3214AA2CF8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752062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28ECA-80D0-499E-A16A-4C4E2D66CABE}" type="datetimeFigureOut">
              <a:rPr lang="en-US"/>
              <a:pPr>
                <a:defRPr/>
              </a:pPr>
              <a:t>8/20/2014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97E07-7A3C-4CAE-B7F9-603074D984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932306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D5767-6916-45BE-8D07-4ED2DBE73383}" type="datetimeFigureOut">
              <a:rPr lang="en-US"/>
              <a:pPr>
                <a:defRPr/>
              </a:pPr>
              <a:t>8/20/2014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74EFB-F76C-4C4F-B541-B966BE66B0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38006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557A8-E87E-4D80-B0A8-F877BDEC6E88}" type="datetimeFigureOut">
              <a:rPr lang="en-US"/>
              <a:pPr>
                <a:defRPr/>
              </a:pPr>
              <a:t>8/20/2014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21515-7724-4AD6-921B-32818104BB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556206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A21485-4D2F-4A5F-8AF9-F5B83E55CF5E}" type="datetimeFigureOut">
              <a:rPr lang="en-US"/>
              <a:pPr>
                <a:defRPr/>
              </a:pPr>
              <a:t>8/20/2014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F31F46-2685-42F4-9A0C-D2720DBD96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802" y="4019550"/>
            <a:ext cx="1289180" cy="96364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200400" y="3228872"/>
            <a:ext cx="5638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latin typeface="Book Antiqua" panose="02040602050305030304" pitchFamily="18" charset="0"/>
              </a:rPr>
              <a:t>Loveland Utilities Commission</a:t>
            </a:r>
          </a:p>
          <a:p>
            <a:pPr algn="r"/>
            <a:endParaRPr lang="en-US" b="1" dirty="0" smtClean="0">
              <a:latin typeface="Book Antiqua" panose="02040602050305030304" pitchFamily="18" charset="0"/>
            </a:endParaRPr>
          </a:p>
          <a:p>
            <a:pPr algn="r"/>
            <a:r>
              <a:rPr lang="en-US" b="1" dirty="0" smtClean="0">
                <a:latin typeface="Book Antiqua" panose="02040602050305030304" pitchFamily="18" charset="0"/>
              </a:rPr>
              <a:t>August 20, </a:t>
            </a:r>
            <a:r>
              <a:rPr lang="en-US" b="1" dirty="0" smtClean="0">
                <a:latin typeface="Book Antiqua" panose="02040602050305030304" pitchFamily="18" charset="0"/>
              </a:rPr>
              <a:t>2014</a:t>
            </a:r>
          </a:p>
          <a:p>
            <a:pPr algn="r"/>
            <a:endParaRPr lang="en-US" dirty="0" smtClean="0">
              <a:latin typeface="Book Antiqua" panose="02040602050305030304" pitchFamily="18" charset="0"/>
            </a:endParaRPr>
          </a:p>
          <a:p>
            <a:pPr algn="r"/>
            <a:r>
              <a:rPr lang="en-US" dirty="0" smtClean="0">
                <a:latin typeface="Book Antiqua" panose="02040602050305030304" pitchFamily="18" charset="0"/>
              </a:rPr>
              <a:t>Gretchen Stanford, Customer Relations Manager</a:t>
            </a:r>
          </a:p>
          <a:p>
            <a:pPr algn="r"/>
            <a:r>
              <a:rPr lang="en-US" dirty="0" smtClean="0">
                <a:latin typeface="Book Antiqua" panose="02040602050305030304" pitchFamily="18" charset="0"/>
              </a:rPr>
              <a:t>Brieana Reed-Harmel, Senior Electrical Engineer</a:t>
            </a:r>
            <a:endParaRPr lang="en-US" dirty="0">
              <a:latin typeface="Book Antiqua" panose="020406020503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71600" y="1200149"/>
            <a:ext cx="6092358" cy="1323439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en-US" sz="4000" b="1" i="1" dirty="0" smtClean="0">
                <a:ln w="5080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FEMA Alternate Project Update</a:t>
            </a:r>
          </a:p>
        </p:txBody>
      </p:sp>
    </p:spTree>
    <p:extLst>
      <p:ext uri="{BB962C8B-B14F-4D97-AF65-F5344CB8AC3E}">
        <p14:creationId xmlns:p14="http://schemas.microsoft.com/office/powerpoint/2010/main" val="41791337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18267"/>
            <a:ext cx="8839199" cy="61555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en-US" sz="3400" b="1" dirty="0" smtClean="0">
                <a:ln w="5080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FEMA Alternate Project Options</a:t>
            </a:r>
            <a:endParaRPr lang="en-US" sz="3400" b="1" dirty="0">
              <a:ln w="50800"/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895350"/>
            <a:ext cx="48768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Book Antiqua" panose="02040602050305030304" pitchFamily="18" charset="0"/>
              </a:rPr>
              <a:t>Preferred Options</a:t>
            </a:r>
          </a:p>
          <a:p>
            <a:pPr marL="742950" lvl="1" indent="-285750">
              <a:spcAft>
                <a:spcPts val="1200"/>
              </a:spcAft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Book Antiqua" panose="02040602050305030304" pitchFamily="18" charset="0"/>
              </a:rPr>
              <a:t>Solar at </a:t>
            </a:r>
            <a:r>
              <a:rPr lang="en-US" dirty="0" smtClean="0">
                <a:latin typeface="Book Antiqua" panose="02040602050305030304" pitchFamily="18" charset="0"/>
              </a:rPr>
              <a:t>PRPA Rawhide Energy Station</a:t>
            </a:r>
            <a:endParaRPr lang="en-US" dirty="0">
              <a:latin typeface="Book Antiqua" panose="02040602050305030304" pitchFamily="18" charset="0"/>
            </a:endParaRPr>
          </a:p>
          <a:p>
            <a:pPr marL="742950" lvl="1" indent="-285750">
              <a:spcAft>
                <a:spcPts val="1200"/>
              </a:spcAft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latin typeface="Book Antiqua" panose="02040602050305030304" pitchFamily="18" charset="0"/>
              </a:rPr>
              <a:t>Solar at a Loveland site</a:t>
            </a:r>
          </a:p>
          <a:p>
            <a:pPr marL="742950" lvl="1" indent="-285750">
              <a:spcAft>
                <a:spcPts val="1200"/>
              </a:spcAft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latin typeface="Book Antiqua" panose="02040602050305030304" pitchFamily="18" charset="0"/>
              </a:rPr>
              <a:t>In-line </a:t>
            </a:r>
            <a:r>
              <a:rPr lang="en-US" dirty="0">
                <a:latin typeface="Book Antiqua" panose="02040602050305030304" pitchFamily="18" charset="0"/>
              </a:rPr>
              <a:t>h</a:t>
            </a:r>
            <a:r>
              <a:rPr lang="en-US" dirty="0" smtClean="0">
                <a:latin typeface="Book Antiqua" panose="02040602050305030304" pitchFamily="18" charset="0"/>
              </a:rPr>
              <a:t>ydro turbine at the Loveland Water Treatment Plant</a:t>
            </a:r>
          </a:p>
          <a:p>
            <a:pPr marL="285750" indent="-285750">
              <a:spcAft>
                <a:spcPts val="1200"/>
              </a:spcAft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Book Antiqua" panose="02040602050305030304" pitchFamily="18" charset="0"/>
              </a:rPr>
              <a:t>Alternate Options</a:t>
            </a:r>
          </a:p>
          <a:p>
            <a:pPr marL="742950" lvl="1" indent="-285750">
              <a:spcAft>
                <a:spcPts val="1200"/>
              </a:spcAft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latin typeface="Book Antiqua" panose="02040602050305030304" pitchFamily="18" charset="0"/>
              </a:rPr>
              <a:t>Battery </a:t>
            </a:r>
            <a:r>
              <a:rPr lang="en-US" dirty="0">
                <a:latin typeface="Book Antiqua" panose="02040602050305030304" pitchFamily="18" charset="0"/>
              </a:rPr>
              <a:t>s</a:t>
            </a:r>
            <a:r>
              <a:rPr lang="en-US" dirty="0" smtClean="0">
                <a:latin typeface="Book Antiqua" panose="02040602050305030304" pitchFamily="18" charset="0"/>
              </a:rPr>
              <a:t>torage for demand response and reliability </a:t>
            </a:r>
          </a:p>
          <a:p>
            <a:pPr marL="742950" lvl="1" indent="-285750">
              <a:spcAft>
                <a:spcPts val="1200"/>
              </a:spcAft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latin typeface="Book Antiqua" panose="02040602050305030304" pitchFamily="18" charset="0"/>
              </a:rPr>
              <a:t>Grid automation for outage management and better customer service</a:t>
            </a:r>
            <a:endParaRPr lang="en-US" dirty="0">
              <a:latin typeface="Book Antiqua" panose="0204060205030503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51" b="17500"/>
          <a:stretch/>
        </p:blipFill>
        <p:spPr>
          <a:xfrm>
            <a:off x="5181600" y="1581150"/>
            <a:ext cx="3417193" cy="22330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815528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399" y="6434"/>
            <a:ext cx="8839199" cy="5232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en-US" sz="2800" b="1" dirty="0" smtClean="0">
                <a:ln w="5080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FEMA Alternate Project Expenditure Timeline</a:t>
            </a:r>
            <a:endParaRPr lang="en-US" sz="2800" b="1" dirty="0">
              <a:ln w="50800"/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03227751"/>
              </p:ext>
            </p:extLst>
          </p:nvPr>
        </p:nvGraphicFramePr>
        <p:xfrm>
          <a:off x="-533400" y="529654"/>
          <a:ext cx="10286999" cy="46138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0623120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81150"/>
            <a:ext cx="7772400" cy="3124200"/>
          </a:xfrm>
        </p:spPr>
        <p:txBody>
          <a:bodyPr numCol="2"/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latin typeface="Book Antiqua" panose="02040602050305030304" pitchFamily="18" charset="0"/>
                <a:cs typeface="Arial" charset="0"/>
              </a:rPr>
              <a:t>Benefits the ENTIRE </a:t>
            </a:r>
            <a:r>
              <a:rPr lang="en-US" sz="2200" dirty="0" smtClean="0">
                <a:latin typeface="Book Antiqua" panose="02040602050305030304" pitchFamily="18" charset="0"/>
                <a:cs typeface="Arial" charset="0"/>
              </a:rPr>
              <a:t>community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Book Antiqua" panose="02040602050305030304" pitchFamily="18" charset="0"/>
                <a:cs typeface="Arial" charset="0"/>
              </a:rPr>
              <a:t>Renewable </a:t>
            </a:r>
            <a:r>
              <a:rPr lang="en-US" sz="2200" dirty="0">
                <a:latin typeface="Book Antiqua" panose="02040602050305030304" pitchFamily="18" charset="0"/>
                <a:cs typeface="Arial" charset="0"/>
              </a:rPr>
              <a:t>resource replacing a renewable </a:t>
            </a:r>
            <a:r>
              <a:rPr lang="en-US" sz="2200" dirty="0" smtClean="0">
                <a:latin typeface="Book Antiqua" panose="02040602050305030304" pitchFamily="18" charset="0"/>
                <a:cs typeface="Arial" charset="0"/>
              </a:rPr>
              <a:t>resource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Book Antiqua" panose="02040602050305030304" pitchFamily="18" charset="0"/>
                <a:cs typeface="Arial" charset="0"/>
              </a:rPr>
              <a:t>Larimer </a:t>
            </a:r>
            <a:r>
              <a:rPr lang="en-US" sz="2200" dirty="0">
                <a:latin typeface="Book Antiqua" panose="02040602050305030304" pitchFamily="18" charset="0"/>
                <a:cs typeface="Arial" charset="0"/>
              </a:rPr>
              <a:t>County 1041 </a:t>
            </a:r>
            <a:r>
              <a:rPr lang="en-US" sz="2200" dirty="0" smtClean="0">
                <a:latin typeface="Book Antiqua" panose="02040602050305030304" pitchFamily="18" charset="0"/>
                <a:cs typeface="Arial" charset="0"/>
              </a:rPr>
              <a:t>permit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2200" dirty="0" smtClean="0">
              <a:latin typeface="Book Antiqua" panose="02040602050305030304" pitchFamily="18" charset="0"/>
              <a:cs typeface="Arial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Book Antiqua" panose="02040602050305030304" pitchFamily="18" charset="0"/>
                <a:cs typeface="Arial" charset="0"/>
              </a:rPr>
              <a:t>NEPA </a:t>
            </a:r>
            <a:r>
              <a:rPr lang="en-US" sz="2200" dirty="0">
                <a:latin typeface="Book Antiqua" panose="02040602050305030304" pitchFamily="18" charset="0"/>
                <a:cs typeface="Arial" charset="0"/>
              </a:rPr>
              <a:t>process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latin typeface="Book Antiqua" panose="02040602050305030304" pitchFamily="18" charset="0"/>
                <a:cs typeface="Arial" charset="0"/>
              </a:rPr>
              <a:t>Loveland ownership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latin typeface="Book Antiqua" panose="02040602050305030304" pitchFamily="18" charset="0"/>
                <a:cs typeface="Arial" charset="0"/>
              </a:rPr>
              <a:t>Federal purchasing guidelines 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latin typeface="Book Antiqua" panose="02040602050305030304" pitchFamily="18" charset="0"/>
                <a:cs typeface="Arial" charset="0"/>
              </a:rPr>
              <a:t>First of it’s kind!   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sz="2200" dirty="0">
              <a:latin typeface="Book Antiqua" panose="02040602050305030304" pitchFamily="18" charset="0"/>
              <a:cs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6200" y="361950"/>
            <a:ext cx="6781800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en-US" sz="3200" b="1" dirty="0" smtClean="0">
                <a:ln w="5080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Alternate Project – The Race Is On!!! </a:t>
            </a:r>
            <a:endParaRPr lang="en-US" sz="3200" b="1" dirty="0">
              <a:ln w="50800"/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57150"/>
            <a:ext cx="2371725" cy="1581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4887832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200150"/>
            <a:ext cx="9144000" cy="1102519"/>
          </a:xfrm>
        </p:spPr>
        <p:txBody>
          <a:bodyPr>
            <a:scene3d>
              <a:camera prst="orthographicFront"/>
              <a:lightRig rig="threePt" dir="t">
                <a:rot lat="0" lon="0" rev="2100000"/>
              </a:lightRig>
            </a:scene3d>
            <a:sp3d extrusionH="57150">
              <a:bevelT w="38100" h="25400"/>
            </a:sp3d>
          </a:bodyPr>
          <a:lstStyle/>
          <a:p>
            <a:pPr>
              <a:defRPr/>
            </a:pPr>
            <a:r>
              <a:rPr lang="en-US" sz="5000" b="1" dirty="0">
                <a:ln w="5080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Arial" charset="0"/>
              </a:rPr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43150"/>
            <a:ext cx="9144000" cy="1314450"/>
          </a:xfrm>
        </p:spPr>
        <p:txBody>
          <a:bodyPr>
            <a:scene3d>
              <a:camera prst="orthographicFront"/>
              <a:lightRig rig="threePt" dir="t">
                <a:rot lat="0" lon="0" rev="2100000"/>
              </a:lightRig>
            </a:scene3d>
            <a:sp3d extrusionH="57150">
              <a:bevelT w="38100" h="25400"/>
            </a:sp3d>
          </a:bodyPr>
          <a:lstStyle/>
          <a:p>
            <a:pPr>
              <a:spcBef>
                <a:spcPct val="0"/>
              </a:spcBef>
              <a:defRPr/>
            </a:pPr>
            <a:r>
              <a:rPr lang="en-US" b="1" dirty="0">
                <a:ln w="5080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Thank you!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333750"/>
            <a:ext cx="1289180" cy="96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7665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4307</TotalTime>
  <Words>194</Words>
  <Application>Microsoft Office PowerPoint</Application>
  <PresentationFormat>On-screen Show (16:9)</PresentationFormat>
  <Paragraphs>36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Alternate Project – The Race Is On!!! 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</dc:creator>
  <cp:lastModifiedBy>Kim O'Field</cp:lastModifiedBy>
  <cp:revision>361</cp:revision>
  <cp:lastPrinted>2013-10-04T22:26:59Z</cp:lastPrinted>
  <dcterms:created xsi:type="dcterms:W3CDTF">2013-06-07T19:02:44Z</dcterms:created>
  <dcterms:modified xsi:type="dcterms:W3CDTF">2014-08-20T16:29:35Z</dcterms:modified>
</cp:coreProperties>
</file>