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2" r:id="rId3"/>
    <p:sldId id="263" r:id="rId4"/>
    <p:sldId id="261" r:id="rId5"/>
    <p:sldId id="257" r:id="rId6"/>
    <p:sldId id="260" r:id="rId7"/>
    <p:sldId id="259" r:id="rId8"/>
    <p:sldId id="264" r:id="rId9"/>
    <p:sldId id="25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06" autoAdjust="0"/>
  </p:normalViewPr>
  <p:slideViewPr>
    <p:cSldViewPr>
      <p:cViewPr>
        <p:scale>
          <a:sx n="112" d="100"/>
          <a:sy n="112" d="100"/>
        </p:scale>
        <p:origin x="-158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548F1-2189-4AF8-B961-0A328898B643}" type="datetimeFigureOut">
              <a:rPr lang="en-US" smtClean="0"/>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8FE64-5CA9-4112-B360-4CA72B398581}" type="slidenum">
              <a:rPr lang="en-US" smtClean="0"/>
              <a:t>‹#›</a:t>
            </a:fld>
            <a:endParaRPr lang="en-US"/>
          </a:p>
        </p:txBody>
      </p:sp>
    </p:spTree>
    <p:extLst>
      <p:ext uri="{BB962C8B-B14F-4D97-AF65-F5344CB8AC3E}">
        <p14:creationId xmlns:p14="http://schemas.microsoft.com/office/powerpoint/2010/main" val="297869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B8FE64-5CA9-4112-B360-4CA72B398581}" type="slidenum">
              <a:rPr lang="en-US" smtClean="0"/>
              <a:t>1</a:t>
            </a:fld>
            <a:endParaRPr lang="en-US"/>
          </a:p>
        </p:txBody>
      </p:sp>
    </p:spTree>
    <p:extLst>
      <p:ext uri="{BB962C8B-B14F-4D97-AF65-F5344CB8AC3E}">
        <p14:creationId xmlns:p14="http://schemas.microsoft.com/office/powerpoint/2010/main" val="387132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a:t>
            </a:r>
          </a:p>
          <a:p>
            <a:pPr lvl="1"/>
            <a:r>
              <a:rPr lang="en-US" dirty="0" smtClean="0"/>
              <a:t>CSRs, Dispatch and LWP Staff</a:t>
            </a:r>
          </a:p>
          <a:p>
            <a:pPr lvl="1"/>
            <a:r>
              <a:rPr lang="en-US" dirty="0" smtClean="0"/>
              <a:t>Loveland PIO</a:t>
            </a:r>
          </a:p>
          <a:p>
            <a:r>
              <a:rPr lang="en-US" dirty="0" smtClean="0"/>
              <a:t>External </a:t>
            </a:r>
          </a:p>
          <a:p>
            <a:pPr lvl="1"/>
            <a:r>
              <a:rPr lang="en-US" dirty="0" smtClean="0"/>
              <a:t>Key Accounts</a:t>
            </a:r>
          </a:p>
          <a:p>
            <a:pPr lvl="1"/>
            <a:r>
              <a:rPr lang="en-US" dirty="0" smtClean="0"/>
              <a:t>Loss of Service Contacts</a:t>
            </a:r>
          </a:p>
          <a:p>
            <a:pPr lvl="1"/>
            <a:r>
              <a:rPr lang="en-US" dirty="0" smtClean="0"/>
              <a:t>Fielding Customer Calls</a:t>
            </a:r>
          </a:p>
          <a:p>
            <a:pPr lvl="1"/>
            <a:r>
              <a:rPr lang="en-US" dirty="0" smtClean="0"/>
              <a:t>Disaster Assistance Center</a:t>
            </a:r>
          </a:p>
          <a:p>
            <a:pPr lvl="1"/>
            <a:r>
              <a:rPr lang="en-US" dirty="0" smtClean="0"/>
              <a:t>News and Print Media </a:t>
            </a:r>
          </a:p>
          <a:p>
            <a:pPr lvl="1"/>
            <a:endParaRPr lang="en-US" dirty="0" smtClean="0"/>
          </a:p>
          <a:p>
            <a:pPr lvl="1"/>
            <a:r>
              <a:rPr lang="en-US" dirty="0" smtClean="0"/>
              <a:t>In</a:t>
            </a:r>
            <a:r>
              <a:rPr lang="en-US" baseline="0" dirty="0" smtClean="0"/>
              <a:t> addition to communications CR provided general support: WTP deliveries, Staffing the EOC</a:t>
            </a:r>
            <a:endParaRPr lang="en-US" dirty="0" smtClean="0"/>
          </a:p>
          <a:p>
            <a:endParaRPr lang="en-US" dirty="0"/>
          </a:p>
        </p:txBody>
      </p:sp>
      <p:sp>
        <p:nvSpPr>
          <p:cNvPr id="4" name="Slide Number Placeholder 3"/>
          <p:cNvSpPr>
            <a:spLocks noGrp="1"/>
          </p:cNvSpPr>
          <p:nvPr>
            <p:ph type="sldNum" sz="quarter" idx="10"/>
          </p:nvPr>
        </p:nvSpPr>
        <p:spPr/>
        <p:txBody>
          <a:bodyPr/>
          <a:lstStyle/>
          <a:p>
            <a:fld id="{EDB8FE64-5CA9-4112-B360-4CA72B398581}" type="slidenum">
              <a:rPr lang="en-US" smtClean="0"/>
              <a:t>2</a:t>
            </a:fld>
            <a:endParaRPr lang="en-US"/>
          </a:p>
        </p:txBody>
      </p:sp>
    </p:spTree>
    <p:extLst>
      <p:ext uri="{BB962C8B-B14F-4D97-AF65-F5344CB8AC3E}">
        <p14:creationId xmlns:p14="http://schemas.microsoft.com/office/powerpoint/2010/main" val="421206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The</a:t>
            </a:r>
            <a:r>
              <a:rPr lang="en-US" baseline="0" dirty="0" smtClean="0"/>
              <a:t> 73 water and 300 power.  Personal calls, email (deaf individual), constantly updating contact list – All we had to start with was the UB contact and issues around that.</a:t>
            </a:r>
            <a:endParaRPr lang="en-US" dirty="0"/>
          </a:p>
        </p:txBody>
      </p:sp>
      <p:sp>
        <p:nvSpPr>
          <p:cNvPr id="4" name="Slide Number Placeholder 3"/>
          <p:cNvSpPr>
            <a:spLocks noGrp="1"/>
          </p:cNvSpPr>
          <p:nvPr>
            <p:ph type="sldNum" sz="quarter" idx="10"/>
          </p:nvPr>
        </p:nvSpPr>
        <p:spPr/>
        <p:txBody>
          <a:bodyPr/>
          <a:lstStyle/>
          <a:p>
            <a:fld id="{EDB8FE64-5CA9-4112-B360-4CA72B398581}" type="slidenum">
              <a:rPr lang="en-US" smtClean="0"/>
              <a:t>3</a:t>
            </a:fld>
            <a:endParaRPr lang="en-US"/>
          </a:p>
        </p:txBody>
      </p:sp>
    </p:spTree>
    <p:extLst>
      <p:ext uri="{BB962C8B-B14F-4D97-AF65-F5344CB8AC3E}">
        <p14:creationId xmlns:p14="http://schemas.microsoft.com/office/powerpoint/2010/main" val="253879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B8FE64-5CA9-4112-B360-4CA72B398581}" type="slidenum">
              <a:rPr lang="en-US" smtClean="0"/>
              <a:t>4</a:t>
            </a:fld>
            <a:endParaRPr lang="en-US"/>
          </a:p>
        </p:txBody>
      </p:sp>
    </p:spTree>
    <p:extLst>
      <p:ext uri="{BB962C8B-B14F-4D97-AF65-F5344CB8AC3E}">
        <p14:creationId xmlns:p14="http://schemas.microsoft.com/office/powerpoint/2010/main" val="282340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Point: By monitoring media sites we were able to dispel rumors and monitor the accuracy of media output from other organizations.  CDPHE example: Saw post and found Loveland was incorrectly included as a Boil Order community on a CDPHE Flooding Update that was widely distributed. CDPHE issued a correction.  </a:t>
            </a:r>
          </a:p>
        </p:txBody>
      </p:sp>
      <p:sp>
        <p:nvSpPr>
          <p:cNvPr id="4" name="Slide Number Placeholder 3"/>
          <p:cNvSpPr>
            <a:spLocks noGrp="1"/>
          </p:cNvSpPr>
          <p:nvPr>
            <p:ph type="sldNum" sz="quarter" idx="10"/>
          </p:nvPr>
        </p:nvSpPr>
        <p:spPr/>
        <p:txBody>
          <a:bodyPr/>
          <a:lstStyle/>
          <a:p>
            <a:fld id="{EDB8FE64-5CA9-4112-B360-4CA72B398581}" type="slidenum">
              <a:rPr lang="en-US" smtClean="0"/>
              <a:t>5</a:t>
            </a:fld>
            <a:endParaRPr lang="en-US"/>
          </a:p>
        </p:txBody>
      </p:sp>
    </p:spTree>
    <p:extLst>
      <p:ext uri="{BB962C8B-B14F-4D97-AF65-F5344CB8AC3E}">
        <p14:creationId xmlns:p14="http://schemas.microsoft.com/office/powerpoint/2010/main" val="3149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Maintain</a:t>
            </a:r>
            <a:r>
              <a:rPr lang="en-US" baseline="0" dirty="0" smtClean="0"/>
              <a:t> accurate information on our sites as traffic to these sites increased significantly. 5,000 FB in one day, over 10,300 visits to LWP website</a:t>
            </a:r>
            <a:endParaRPr lang="en-US" dirty="0"/>
          </a:p>
        </p:txBody>
      </p:sp>
      <p:sp>
        <p:nvSpPr>
          <p:cNvPr id="4" name="Slide Number Placeholder 3"/>
          <p:cNvSpPr>
            <a:spLocks noGrp="1"/>
          </p:cNvSpPr>
          <p:nvPr>
            <p:ph type="sldNum" sz="quarter" idx="10"/>
          </p:nvPr>
        </p:nvSpPr>
        <p:spPr/>
        <p:txBody>
          <a:bodyPr/>
          <a:lstStyle/>
          <a:p>
            <a:fld id="{EDB8FE64-5CA9-4112-B360-4CA72B398581}" type="slidenum">
              <a:rPr lang="en-US" smtClean="0"/>
              <a:t>6</a:t>
            </a:fld>
            <a:endParaRPr lang="en-US"/>
          </a:p>
        </p:txBody>
      </p:sp>
    </p:spTree>
    <p:extLst>
      <p:ext uri="{BB962C8B-B14F-4D97-AF65-F5344CB8AC3E}">
        <p14:creationId xmlns:p14="http://schemas.microsoft.com/office/powerpoint/2010/main" val="25920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Able to remind the community about power</a:t>
            </a:r>
            <a:r>
              <a:rPr lang="en-US" baseline="0" dirty="0" smtClean="0"/>
              <a:t> outage safety, conservation and utility resources</a:t>
            </a:r>
            <a:endParaRPr lang="en-US" dirty="0"/>
          </a:p>
        </p:txBody>
      </p:sp>
      <p:sp>
        <p:nvSpPr>
          <p:cNvPr id="4" name="Slide Number Placeholder 3"/>
          <p:cNvSpPr>
            <a:spLocks noGrp="1"/>
          </p:cNvSpPr>
          <p:nvPr>
            <p:ph type="sldNum" sz="quarter" idx="10"/>
          </p:nvPr>
        </p:nvSpPr>
        <p:spPr/>
        <p:txBody>
          <a:bodyPr/>
          <a:lstStyle/>
          <a:p>
            <a:fld id="{EDB8FE64-5CA9-4112-B360-4CA72B398581}" type="slidenum">
              <a:rPr lang="en-US" smtClean="0"/>
              <a:t>7</a:t>
            </a:fld>
            <a:endParaRPr lang="en-US"/>
          </a:p>
        </p:txBody>
      </p:sp>
    </p:spTree>
    <p:extLst>
      <p:ext uri="{BB962C8B-B14F-4D97-AF65-F5344CB8AC3E}">
        <p14:creationId xmlns:p14="http://schemas.microsoft.com/office/powerpoint/2010/main" val="22838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Continue to rally support around recovery, highlight the great work done by staff</a:t>
            </a:r>
            <a:endParaRPr lang="en-US" dirty="0"/>
          </a:p>
        </p:txBody>
      </p:sp>
      <p:sp>
        <p:nvSpPr>
          <p:cNvPr id="4" name="Slide Number Placeholder 3"/>
          <p:cNvSpPr>
            <a:spLocks noGrp="1"/>
          </p:cNvSpPr>
          <p:nvPr>
            <p:ph type="sldNum" sz="quarter" idx="10"/>
          </p:nvPr>
        </p:nvSpPr>
        <p:spPr/>
        <p:txBody>
          <a:bodyPr/>
          <a:lstStyle/>
          <a:p>
            <a:fld id="{EDB8FE64-5CA9-4112-B360-4CA72B398581}" type="slidenum">
              <a:rPr lang="en-US" smtClean="0"/>
              <a:t>9</a:t>
            </a:fld>
            <a:endParaRPr lang="en-US"/>
          </a:p>
        </p:txBody>
      </p:sp>
    </p:spTree>
    <p:extLst>
      <p:ext uri="{BB962C8B-B14F-4D97-AF65-F5344CB8AC3E}">
        <p14:creationId xmlns:p14="http://schemas.microsoft.com/office/powerpoint/2010/main" val="186012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C8D9FC-F71B-4A35-B534-19639CB9C4A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8D9FC-F71B-4A35-B534-19639CB9C4A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8D9FC-F71B-4A35-B534-19639CB9C4A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4C8D9FC-F71B-4A35-B534-19639CB9C4A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C8D9FC-F71B-4A35-B534-19639CB9C4A8}" type="datetimeFigureOut">
              <a:rPr lang="en-US" smtClean="0"/>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C8D9FC-F71B-4A35-B534-19639CB9C4A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C8D9FC-F71B-4A35-B534-19639CB9C4A8}" type="datetimeFigureOut">
              <a:rPr lang="en-US" smtClean="0"/>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C8D9FC-F71B-4A35-B534-19639CB9C4A8}" type="datetimeFigureOut">
              <a:rPr lang="en-US" smtClean="0"/>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8D9FC-F71B-4A35-B534-19639CB9C4A8}" type="datetimeFigureOut">
              <a:rPr lang="en-US" smtClean="0"/>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8D9FC-F71B-4A35-B534-19639CB9C4A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BDD20-C102-4E92-A69B-2D0D6D30F60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C8D9FC-F71B-4A35-B534-19639CB9C4A8}" type="datetimeFigureOut">
              <a:rPr lang="en-US" smtClean="0"/>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BDD20-C102-4E92-A69B-2D0D6D30F603}"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4C8D9FC-F71B-4A35-B534-19639CB9C4A8}" type="datetimeFigureOut">
              <a:rPr lang="en-US" smtClean="0"/>
              <a:t>10/16/2013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933BDD20-C102-4E92-A69B-2D0D6D30F603}"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Customer Relations Role</a:t>
            </a:r>
            <a:endParaRPr lang="en-US" dirty="0"/>
          </a:p>
        </p:txBody>
      </p:sp>
      <p:sp>
        <p:nvSpPr>
          <p:cNvPr id="3" name="Subtitle 2"/>
          <p:cNvSpPr>
            <a:spLocks noGrp="1"/>
          </p:cNvSpPr>
          <p:nvPr>
            <p:ph type="subTitle" idx="1"/>
          </p:nvPr>
        </p:nvSpPr>
        <p:spPr/>
        <p:txBody>
          <a:bodyPr/>
          <a:lstStyle/>
          <a:p>
            <a:r>
              <a:rPr lang="en-US" dirty="0" smtClean="0"/>
              <a:t>Flood 2013</a:t>
            </a:r>
          </a:p>
          <a:p>
            <a:r>
              <a:rPr lang="en-US" dirty="0" smtClean="0"/>
              <a:t>LUC - October 16, 2013</a:t>
            </a:r>
            <a:endParaRPr lang="en-US" dirty="0"/>
          </a:p>
        </p:txBody>
      </p:sp>
      <p:sp>
        <p:nvSpPr>
          <p:cNvPr id="4" name="TextBox 3"/>
          <p:cNvSpPr txBox="1"/>
          <p:nvPr/>
        </p:nvSpPr>
        <p:spPr>
          <a:xfrm>
            <a:off x="228600" y="457200"/>
            <a:ext cx="8610600" cy="1938992"/>
          </a:xfrm>
          <a:prstGeom prst="rect">
            <a:avLst/>
          </a:prstGeom>
          <a:noFill/>
        </p:spPr>
        <p:txBody>
          <a:bodyPr wrap="square" rtlCol="0">
            <a:spAutoFit/>
          </a:bodyPr>
          <a:lstStyle/>
          <a:p>
            <a:r>
              <a:rPr lang="en-US" sz="1500" i="1" dirty="0" smtClean="0"/>
              <a:t>“I </a:t>
            </a:r>
            <a:r>
              <a:rPr lang="en-US" sz="1500" i="1" dirty="0"/>
              <a:t>wanted to send out a big “thank you” to the entire city staff for all of the extra work that they have put in to keeping our city safe and running as best as possible this past weekend.  Could you please pass that on to everyone at Water and Power for me?  Thank you.  As I see individual people that I work with on a daily basis, I will let them know of my appreciation, but there are so many others that worked hard this weekend that I don’t know.  I want them to know that they are a blessing to the city of Loveland</a:t>
            </a:r>
            <a:r>
              <a:rPr lang="en-US" sz="1500" i="1" dirty="0" smtClean="0"/>
              <a:t>!” </a:t>
            </a:r>
            <a:r>
              <a:rPr lang="en-US" sz="1500" i="1" dirty="0"/>
              <a:t>– Suzette </a:t>
            </a:r>
            <a:r>
              <a:rPr lang="en-US" sz="1500" i="1" dirty="0" err="1"/>
              <a:t>Schaff</a:t>
            </a:r>
            <a:r>
              <a:rPr lang="en-US" sz="1500" i="1" dirty="0"/>
              <a:t>, P.E. , CDS Engineering Corporation</a:t>
            </a:r>
          </a:p>
          <a:p>
            <a:endParaRPr lang="en-US" sz="1500" i="1" dirty="0"/>
          </a:p>
        </p:txBody>
      </p:sp>
    </p:spTree>
    <p:extLst>
      <p:ext uri="{BB962C8B-B14F-4D97-AF65-F5344CB8AC3E}">
        <p14:creationId xmlns:p14="http://schemas.microsoft.com/office/powerpoint/2010/main" val="408381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59838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Communications:</a:t>
            </a:r>
            <a:endParaRPr lang="en-US" dirty="0"/>
          </a:p>
        </p:txBody>
      </p:sp>
      <p:sp>
        <p:nvSpPr>
          <p:cNvPr id="8" name="Content Placeholder 2"/>
          <p:cNvSpPr txBox="1">
            <a:spLocks/>
          </p:cNvSpPr>
          <p:nvPr/>
        </p:nvSpPr>
        <p:spPr>
          <a:xfrm>
            <a:off x="148590" y="1219200"/>
            <a:ext cx="6172200" cy="3276600"/>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Internal	</a:t>
            </a:r>
          </a:p>
          <a:p>
            <a:pPr lvl="1"/>
            <a:r>
              <a:rPr lang="en-US" dirty="0" smtClean="0"/>
              <a:t>W&amp;P Staff</a:t>
            </a:r>
          </a:p>
          <a:p>
            <a:pPr lvl="1"/>
            <a:r>
              <a:rPr lang="en-US" dirty="0" smtClean="0"/>
              <a:t>CSRs/Dispatch</a:t>
            </a:r>
          </a:p>
          <a:p>
            <a:pPr lvl="1"/>
            <a:r>
              <a:rPr lang="en-US" dirty="0" smtClean="0"/>
              <a:t>EOC</a:t>
            </a:r>
          </a:p>
          <a:p>
            <a:pPr lvl="1"/>
            <a:r>
              <a:rPr lang="en-US" dirty="0" smtClean="0"/>
              <a:t>PIO</a:t>
            </a:r>
          </a:p>
          <a:p>
            <a:r>
              <a:rPr lang="en-US" dirty="0" smtClean="0"/>
              <a:t>External</a:t>
            </a:r>
          </a:p>
          <a:p>
            <a:pPr lvl="1"/>
            <a:r>
              <a:rPr lang="en-US" dirty="0" smtClean="0"/>
              <a:t>Key Accounts </a:t>
            </a:r>
          </a:p>
          <a:p>
            <a:pPr lvl="1"/>
            <a:r>
              <a:rPr lang="en-US" dirty="0" smtClean="0"/>
              <a:t>Residential </a:t>
            </a:r>
          </a:p>
          <a:p>
            <a:pPr lvl="1"/>
            <a:r>
              <a:rPr lang="en-US" dirty="0" smtClean="0"/>
              <a:t>Businesses</a:t>
            </a:r>
          </a:p>
          <a:p>
            <a:pPr lvl="1"/>
            <a:r>
              <a:rPr lang="en-US" dirty="0" smtClean="0"/>
              <a:t>Conversation Efforts</a:t>
            </a:r>
            <a:endParaRPr lang="en-US" dirty="0"/>
          </a:p>
        </p:txBody>
      </p:sp>
      <p:sp>
        <p:nvSpPr>
          <p:cNvPr id="3" name="TextBox 2"/>
          <p:cNvSpPr txBox="1"/>
          <p:nvPr/>
        </p:nvSpPr>
        <p:spPr>
          <a:xfrm>
            <a:off x="381000" y="5181600"/>
            <a:ext cx="8534400" cy="1200329"/>
          </a:xfrm>
          <a:prstGeom prst="rect">
            <a:avLst/>
          </a:prstGeom>
          <a:noFill/>
        </p:spPr>
        <p:txBody>
          <a:bodyPr wrap="square" rtlCol="0">
            <a:spAutoFit/>
          </a:bodyPr>
          <a:lstStyle/>
          <a:p>
            <a:r>
              <a:rPr lang="en-US" i="1" dirty="0" smtClean="0"/>
              <a:t>“I have family in Loveland and have been following you on Facebook.  You have done a superb job keeping your followers updated, I feel well informed and that their utility actually does care. Keep it up!” </a:t>
            </a:r>
          </a:p>
          <a:p>
            <a:r>
              <a:rPr lang="en-US" i="1" dirty="0" smtClean="0"/>
              <a:t>– Seattle, Washington </a:t>
            </a:r>
            <a:endParaRPr lang="en-US" i="1" dirty="0"/>
          </a:p>
        </p:txBody>
      </p:sp>
      <p:grpSp>
        <p:nvGrpSpPr>
          <p:cNvPr id="5" name="Group 4"/>
          <p:cNvGrpSpPr/>
          <p:nvPr/>
        </p:nvGrpSpPr>
        <p:grpSpPr>
          <a:xfrm>
            <a:off x="3396934" y="931334"/>
            <a:ext cx="5518466" cy="4174063"/>
            <a:chOff x="3396934" y="1007537"/>
            <a:chExt cx="5518466" cy="4174063"/>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934" y="1873796"/>
              <a:ext cx="5518466" cy="330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84623"/>
            <a:stretch/>
          </p:blipFill>
          <p:spPr>
            <a:xfrm>
              <a:off x="3396934" y="1727204"/>
              <a:ext cx="5518466" cy="8004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6176"/>
            <a:stretch/>
          </p:blipFill>
          <p:spPr>
            <a:xfrm>
              <a:off x="3396934" y="1007537"/>
              <a:ext cx="5518466" cy="719667"/>
            </a:xfrm>
            <a:prstGeom prst="rect">
              <a:avLst/>
            </a:prstGeom>
          </p:spPr>
        </p:pic>
      </p:grpSp>
    </p:spTree>
    <p:extLst>
      <p:ext uri="{BB962C8B-B14F-4D97-AF65-F5344CB8AC3E}">
        <p14:creationId xmlns:p14="http://schemas.microsoft.com/office/powerpoint/2010/main" val="2102456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2400"/>
            <a:ext cx="8937171" cy="924475"/>
          </a:xfrm>
        </p:spPr>
        <p:txBody>
          <a:bodyPr/>
          <a:lstStyle/>
          <a:p>
            <a:r>
              <a:rPr lang="en-US" dirty="0" smtClean="0"/>
              <a:t>Communications with Loss of Service Customers:</a:t>
            </a:r>
            <a:endParaRPr lang="en-US" dirty="0"/>
          </a:p>
        </p:txBody>
      </p:sp>
      <p:sp>
        <p:nvSpPr>
          <p:cNvPr id="3" name="Content Placeholder 2"/>
          <p:cNvSpPr>
            <a:spLocks noGrp="1"/>
          </p:cNvSpPr>
          <p:nvPr>
            <p:ph idx="1"/>
          </p:nvPr>
        </p:nvSpPr>
        <p:spPr>
          <a:xfrm>
            <a:off x="228600" y="1371600"/>
            <a:ext cx="8382000" cy="1904999"/>
          </a:xfrm>
        </p:spPr>
        <p:txBody>
          <a:bodyPr>
            <a:normAutofit fontScale="92500" lnSpcReduction="20000"/>
          </a:bodyPr>
          <a:lstStyle/>
          <a:p>
            <a:r>
              <a:rPr lang="en-US" dirty="0" smtClean="0"/>
              <a:t>73 customers on the 20 and 36 inch lines</a:t>
            </a:r>
            <a:r>
              <a:rPr lang="en-US" dirty="0"/>
              <a:t>:</a:t>
            </a:r>
            <a:endParaRPr lang="en-US" dirty="0" smtClean="0"/>
          </a:p>
          <a:p>
            <a:pPr lvl="1"/>
            <a:r>
              <a:rPr lang="en-US" dirty="0" smtClean="0"/>
              <a:t>Helped field crews to identify problem sources  </a:t>
            </a:r>
          </a:p>
          <a:p>
            <a:pPr lvl="1"/>
            <a:r>
              <a:rPr lang="en-US" dirty="0" smtClean="0"/>
              <a:t>Managed water resources for customers including 1,000 water tank </a:t>
            </a:r>
          </a:p>
          <a:p>
            <a:r>
              <a:rPr lang="en-US" dirty="0"/>
              <a:t>A</a:t>
            </a:r>
            <a:r>
              <a:rPr lang="en-US" dirty="0" smtClean="0"/>
              <a:t>pproximately 300 customers without power</a:t>
            </a:r>
            <a:r>
              <a:rPr lang="en-US" dirty="0"/>
              <a:t>:</a:t>
            </a:r>
            <a:endParaRPr lang="en-US" dirty="0" smtClean="0"/>
          </a:p>
          <a:p>
            <a:pPr lvl="1"/>
            <a:r>
              <a:rPr lang="en-US" dirty="0" smtClean="0"/>
              <a:t>Incorporating FEMA recovery questions </a:t>
            </a:r>
          </a:p>
          <a:p>
            <a:pPr lvl="1"/>
            <a:r>
              <a:rPr lang="en-US" dirty="0" smtClean="0"/>
              <a:t>Timeline</a:t>
            </a:r>
            <a:endParaRPr lang="en-US" dirty="0"/>
          </a:p>
        </p:txBody>
      </p:sp>
      <p:sp>
        <p:nvSpPr>
          <p:cNvPr id="5" name="Content Placeholder 2"/>
          <p:cNvSpPr txBox="1">
            <a:spLocks/>
          </p:cNvSpPr>
          <p:nvPr/>
        </p:nvSpPr>
        <p:spPr>
          <a:xfrm>
            <a:off x="548640" y="4114800"/>
            <a:ext cx="6172200" cy="16002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24/7 Personal Phone Calls</a:t>
            </a:r>
          </a:p>
          <a:p>
            <a:r>
              <a:rPr lang="en-US" dirty="0" smtClean="0"/>
              <a:t>24/7 Website Updates</a:t>
            </a:r>
          </a:p>
          <a:p>
            <a:r>
              <a:rPr lang="en-US" dirty="0" smtClean="0"/>
              <a:t>24/7 Press Releases</a:t>
            </a:r>
            <a:endParaRPr lang="en-US" dirty="0"/>
          </a:p>
        </p:txBody>
      </p:sp>
      <p:pic>
        <p:nvPicPr>
          <p:cNvPr id="6146" name="Picture 2" descr="V:\Water &amp; Power\Customer Relations\_Emergency Response\Flood 2013\Water Tank\Sandy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60774"/>
            <a:ext cx="4145280" cy="331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6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14" y="1295400"/>
            <a:ext cx="2819400" cy="4114800"/>
          </a:xfrm>
        </p:spPr>
        <p:txBody>
          <a:bodyPr/>
          <a:lstStyle/>
          <a:p>
            <a:r>
              <a:rPr lang="en-US" dirty="0" smtClean="0"/>
              <a:t>LWP updates online  becomes a historical timeline: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214" y="152400"/>
            <a:ext cx="620678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990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67" y="228600"/>
            <a:ext cx="7125113" cy="924475"/>
          </a:xfrm>
        </p:spPr>
        <p:txBody>
          <a:bodyPr/>
          <a:lstStyle/>
          <a:p>
            <a:r>
              <a:rPr lang="en-US" dirty="0" smtClean="0"/>
              <a:t>Monitoring Media Reports</a:t>
            </a:r>
            <a:endParaRPr lang="en-US" dirty="0"/>
          </a:p>
        </p:txBody>
      </p:sp>
      <p:sp>
        <p:nvSpPr>
          <p:cNvPr id="3" name="Content Placeholder 2"/>
          <p:cNvSpPr>
            <a:spLocks noGrp="1"/>
          </p:cNvSpPr>
          <p:nvPr>
            <p:ph idx="1"/>
          </p:nvPr>
        </p:nvSpPr>
        <p:spPr>
          <a:xfrm>
            <a:off x="457200" y="3200400"/>
            <a:ext cx="8229600" cy="2925763"/>
          </a:xfrm>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1" y="1066800"/>
            <a:ext cx="45624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2" y="3352800"/>
            <a:ext cx="58578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43400"/>
            <a:ext cx="55721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486400"/>
            <a:ext cx="56007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Callout 3"/>
          <p:cNvSpPr/>
          <p:nvPr/>
        </p:nvSpPr>
        <p:spPr>
          <a:xfrm>
            <a:off x="1295400" y="2309766"/>
            <a:ext cx="7848600" cy="1047750"/>
          </a:xfrm>
          <a:prstGeom prst="leftArrowCallou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518039"/>
            <a:ext cx="4949825" cy="68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110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Traffic: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24356" cy="3714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55718"/>
            <a:ext cx="8724356" cy="102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9596" y="1143000"/>
            <a:ext cx="2971800" cy="369332"/>
          </a:xfrm>
          <a:prstGeom prst="rect">
            <a:avLst/>
          </a:prstGeom>
          <a:noFill/>
        </p:spPr>
        <p:txBody>
          <a:bodyPr wrap="square" rtlCol="0">
            <a:spAutoFit/>
          </a:bodyPr>
          <a:lstStyle/>
          <a:p>
            <a:r>
              <a:rPr lang="en-US" dirty="0" smtClean="0">
                <a:solidFill>
                  <a:schemeClr val="bg2"/>
                </a:solidFill>
              </a:rPr>
              <a:t>Facebook Post Reach:</a:t>
            </a:r>
            <a:endParaRPr lang="en-US" dirty="0">
              <a:solidFill>
                <a:schemeClr val="bg2"/>
              </a:solidFill>
            </a:endParaRPr>
          </a:p>
        </p:txBody>
      </p:sp>
      <p:sp>
        <p:nvSpPr>
          <p:cNvPr id="8" name="TextBox 7"/>
          <p:cNvSpPr txBox="1"/>
          <p:nvPr/>
        </p:nvSpPr>
        <p:spPr>
          <a:xfrm>
            <a:off x="228600" y="5105400"/>
            <a:ext cx="2971800" cy="369332"/>
          </a:xfrm>
          <a:prstGeom prst="rect">
            <a:avLst/>
          </a:prstGeom>
          <a:noFill/>
        </p:spPr>
        <p:txBody>
          <a:bodyPr wrap="square" rtlCol="0">
            <a:spAutoFit/>
          </a:bodyPr>
          <a:lstStyle/>
          <a:p>
            <a:r>
              <a:rPr lang="en-US" dirty="0" smtClean="0"/>
              <a:t>Website Hits:</a:t>
            </a:r>
            <a:endParaRPr lang="en-US" dirty="0"/>
          </a:p>
        </p:txBody>
      </p:sp>
    </p:spTree>
    <p:extLst>
      <p:ext uri="{BB962C8B-B14F-4D97-AF65-F5344CB8AC3E}">
        <p14:creationId xmlns:p14="http://schemas.microsoft.com/office/powerpoint/2010/main" val="338316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75"/>
            <a:ext cx="8382000" cy="924475"/>
          </a:xfrm>
        </p:spPr>
        <p:txBody>
          <a:bodyPr/>
          <a:lstStyle/>
          <a:p>
            <a:r>
              <a:rPr lang="en-US" dirty="0" smtClean="0"/>
              <a:t>General Messaging During the Flood:</a:t>
            </a:r>
            <a:endParaRPr lang="en-US" dirty="0"/>
          </a:p>
        </p:txBody>
      </p:sp>
      <p:sp>
        <p:nvSpPr>
          <p:cNvPr id="3" name="Content Placeholder 2"/>
          <p:cNvSpPr>
            <a:spLocks noGrp="1"/>
          </p:cNvSpPr>
          <p:nvPr>
            <p:ph idx="1"/>
          </p:nvPr>
        </p:nvSpPr>
        <p:spPr>
          <a:xfrm>
            <a:off x="457200" y="3962400"/>
            <a:ext cx="8229600" cy="2163763"/>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9" y="3390900"/>
            <a:ext cx="5638800"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229100"/>
            <a:ext cx="5553075" cy="133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0"/>
            <a:ext cx="8943975"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5257800"/>
            <a:ext cx="5667375" cy="112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85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28600"/>
            <a:ext cx="8937171"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Other Job Duties as Assigned: </a:t>
            </a:r>
            <a:endParaRPr lang="en-US" dirty="0"/>
          </a:p>
        </p:txBody>
      </p:sp>
      <p:sp>
        <p:nvSpPr>
          <p:cNvPr id="5" name="Content Placeholder 2"/>
          <p:cNvSpPr txBox="1">
            <a:spLocks/>
          </p:cNvSpPr>
          <p:nvPr/>
        </p:nvSpPr>
        <p:spPr>
          <a:xfrm>
            <a:off x="201929" y="1153074"/>
            <a:ext cx="4495255" cy="3114126"/>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smtClean="0"/>
              <a:t>EOC shifts, dispatch shifts, deliveries to the WTP</a:t>
            </a:r>
          </a:p>
          <a:p>
            <a:r>
              <a:rPr lang="en-US" dirty="0" smtClean="0"/>
              <a:t>Photo and video coordination</a:t>
            </a:r>
          </a:p>
          <a:p>
            <a:r>
              <a:rPr lang="en-US" dirty="0" smtClean="0"/>
              <a:t>Presentations to City Council and for City Council</a:t>
            </a:r>
          </a:p>
          <a:p>
            <a:r>
              <a:rPr lang="en-US" dirty="0" smtClean="0"/>
              <a:t>Tier 1 Bottled Water Notification </a:t>
            </a:r>
          </a:p>
          <a:p>
            <a:r>
              <a:rPr lang="en-US" dirty="0" smtClean="0"/>
              <a:t>Dirty Water Complaints</a:t>
            </a:r>
          </a:p>
          <a:p>
            <a:r>
              <a:rPr lang="en-US" dirty="0" smtClean="0"/>
              <a:t>Taste and Odor </a:t>
            </a:r>
            <a:r>
              <a:rPr lang="en-US" dirty="0" smtClean="0"/>
              <a:t>Concerns</a:t>
            </a: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503" y="1100670"/>
            <a:ext cx="4483097" cy="2988731"/>
          </a:xfrm>
          <a:prstGeom prst="rect">
            <a:avLst/>
          </a:prstGeom>
          <a:ln>
            <a:noFill/>
          </a:ln>
          <a:effectLst>
            <a:softEdge rad="112500"/>
          </a:effectLst>
        </p:spPr>
      </p:pic>
      <p:sp>
        <p:nvSpPr>
          <p:cNvPr id="6" name="Content Placeholder 2"/>
          <p:cNvSpPr txBox="1">
            <a:spLocks/>
          </p:cNvSpPr>
          <p:nvPr/>
        </p:nvSpPr>
        <p:spPr>
          <a:xfrm>
            <a:off x="203199" y="4157135"/>
            <a:ext cx="7391401" cy="2352126"/>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US" dirty="0"/>
              <a:t>Algae Bloom at Green Ridge Glade </a:t>
            </a:r>
            <a:endParaRPr lang="en-US" dirty="0" smtClean="0"/>
          </a:p>
          <a:p>
            <a:r>
              <a:rPr lang="en-US" dirty="0" smtClean="0"/>
              <a:t>Wastewater </a:t>
            </a:r>
            <a:r>
              <a:rPr lang="en-US" dirty="0" smtClean="0"/>
              <a:t>Treatment Plant Odor Concerns</a:t>
            </a:r>
          </a:p>
          <a:p>
            <a:r>
              <a:rPr lang="en-US" dirty="0" smtClean="0"/>
              <a:t>Do It Right the First Time - Recovery Efforts </a:t>
            </a:r>
          </a:p>
          <a:p>
            <a:pPr lvl="1"/>
            <a:r>
              <a:rPr lang="en-US" dirty="0" smtClean="0"/>
              <a:t>Increased Rebates</a:t>
            </a:r>
          </a:p>
          <a:p>
            <a:pPr lvl="1"/>
            <a:r>
              <a:rPr lang="en-US" dirty="0" smtClean="0"/>
              <a:t>Energy Advisors </a:t>
            </a:r>
          </a:p>
          <a:p>
            <a:pPr lvl="1"/>
            <a:r>
              <a:rPr lang="en-US" dirty="0" smtClean="0"/>
              <a:t>Colorado Energy Office, NREL, Utilities, PRPA</a:t>
            </a:r>
            <a:endParaRPr lang="en-US" dirty="0"/>
          </a:p>
        </p:txBody>
      </p:sp>
    </p:spTree>
    <p:extLst>
      <p:ext uri="{BB962C8B-B14F-4D97-AF65-F5344CB8AC3E}">
        <p14:creationId xmlns:p14="http://schemas.microsoft.com/office/powerpoint/2010/main" val="10345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87" y="-86275"/>
            <a:ext cx="7125113" cy="924475"/>
          </a:xfrm>
        </p:spPr>
        <p:txBody>
          <a:bodyPr/>
          <a:lstStyle/>
          <a:p>
            <a:r>
              <a:rPr lang="en-US" dirty="0" smtClean="0"/>
              <a:t>After the Flood:</a:t>
            </a:r>
            <a:endParaRPr lang="en-US" dirty="0"/>
          </a:p>
        </p:txBody>
      </p:sp>
      <p:sp>
        <p:nvSpPr>
          <p:cNvPr id="3" name="Content Placeholder 2"/>
          <p:cNvSpPr>
            <a:spLocks noGrp="1"/>
          </p:cNvSpPr>
          <p:nvPr>
            <p:ph idx="1"/>
          </p:nvPr>
        </p:nvSpPr>
        <p:spPr>
          <a:xfrm>
            <a:off x="457200" y="2590800"/>
            <a:ext cx="8229600" cy="3535363"/>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825" y="685800"/>
            <a:ext cx="3457575" cy="5653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01" y="2057400"/>
            <a:ext cx="4648200" cy="386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40" t="11021" r="6139" b="2249"/>
          <a:stretch/>
        </p:blipFill>
        <p:spPr bwMode="auto">
          <a:xfrm>
            <a:off x="152400" y="838200"/>
            <a:ext cx="5021802" cy="905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88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179</TotalTime>
  <Words>461</Words>
  <Application>Microsoft Office PowerPoint</Application>
  <PresentationFormat>On-screen Show (4:3)</PresentationFormat>
  <Paragraphs>72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Summer</vt:lpstr>
      <vt:lpstr>Customer Relations Role</vt:lpstr>
      <vt:lpstr>Communications:</vt:lpstr>
      <vt:lpstr>Communications with Loss of Service Customers:</vt:lpstr>
      <vt:lpstr>LWP updates online  becomes a historical timeline:</vt:lpstr>
      <vt:lpstr>Monitoring Media Reports</vt:lpstr>
      <vt:lpstr>Traffic:</vt:lpstr>
      <vt:lpstr>General Messaging During the Flood:</vt:lpstr>
      <vt:lpstr>PowerPoint Presentation</vt:lpstr>
      <vt:lpstr>After the Flood:</vt:lpstr>
      <vt:lpstr>Questions?</vt:lpstr>
    </vt:vector>
  </TitlesOfParts>
  <Company>City of Loveland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dc:title>
  <dc:creator>Lindsey</dc:creator>
  <cp:lastModifiedBy>Kim O'Field</cp:lastModifiedBy>
  <cp:revision>21</cp:revision>
  <dcterms:created xsi:type="dcterms:W3CDTF">2013-10-16T16:01:04Z</dcterms:created>
  <dcterms:modified xsi:type="dcterms:W3CDTF">2013-10-16T21:50:54Z</dcterms:modified>
</cp:coreProperties>
</file>