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4" r:id="rId4"/>
    <p:sldId id="257" r:id="rId5"/>
    <p:sldId id="258" r:id="rId6"/>
    <p:sldId id="259" r:id="rId7"/>
    <p:sldId id="260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D3903-D38C-4A28-B242-4190928DE219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4067-3608-414C-8A02-6DF0C71D0A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D3903-D38C-4A28-B242-4190928DE219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4067-3608-414C-8A02-6DF0C71D0A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D3903-D38C-4A28-B242-4190928DE219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4067-3608-414C-8A02-6DF0C71D0A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D3903-D38C-4A28-B242-4190928DE219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4067-3608-414C-8A02-6DF0C71D0A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D3903-D38C-4A28-B242-4190928DE219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4067-3608-414C-8A02-6DF0C71D0A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D3903-D38C-4A28-B242-4190928DE219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4067-3608-414C-8A02-6DF0C71D0A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D3903-D38C-4A28-B242-4190928DE219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4067-3608-414C-8A02-6DF0C71D0A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D3903-D38C-4A28-B242-4190928DE219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4067-3608-414C-8A02-6DF0C71D0A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D3903-D38C-4A28-B242-4190928DE219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4067-3608-414C-8A02-6DF0C71D0A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D3903-D38C-4A28-B242-4190928DE219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4067-3608-414C-8A02-6DF0C71D0A0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D3903-D38C-4A28-B242-4190928DE219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5C4067-3608-414C-8A02-6DF0C71D0A0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C5C4067-3608-414C-8A02-6DF0C71D0A0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BAD3903-D38C-4A28-B242-4190928DE219}" type="datetimeFigureOut">
              <a:rPr lang="en-US" smtClean="0"/>
              <a:t>10/11/2012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Allocation of Lodging Tax Resources for 2012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Staff Recommendation for 2012 Budget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43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Reminders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Just because you budget it ….doesn’t mean you have to spend it.</a:t>
            </a:r>
          </a:p>
          <a:p>
            <a:pPr marL="114300" indent="0">
              <a:buNone/>
            </a:pPr>
            <a:endParaRPr lang="en-US" sz="3200" dirty="0" smtClean="0"/>
          </a:p>
          <a:p>
            <a:r>
              <a:rPr lang="en-US" sz="3200" dirty="0" smtClean="0"/>
              <a:t>If priorities change or opportunities arise the CMC can recommend to Council a reallocation of the resources.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2738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Oversight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696200" cy="5029200"/>
          </a:xfrm>
        </p:spPr>
        <p:txBody>
          <a:bodyPr>
            <a:noAutofit/>
          </a:bodyPr>
          <a:lstStyle/>
          <a:p>
            <a:r>
              <a:rPr lang="en-US" sz="3200" dirty="0" smtClean="0"/>
              <a:t>There are </a:t>
            </a:r>
            <a:r>
              <a:rPr lang="en-US" sz="3200" smtClean="0"/>
              <a:t>currently 5 </a:t>
            </a:r>
            <a:r>
              <a:rPr lang="en-US" sz="3200" dirty="0" smtClean="0"/>
              <a:t>hurdles that must be cleared for lodging tax funds to be spent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Destination Loveland Staff person 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Economic Development Director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CMC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City Manager 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City Council and then…….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An independent 3</a:t>
            </a:r>
            <a:r>
              <a:rPr lang="en-US" sz="3200" baseline="30000" dirty="0" smtClean="0"/>
              <a:t>rd</a:t>
            </a:r>
            <a:r>
              <a:rPr lang="en-US" sz="3200" dirty="0" smtClean="0"/>
              <a:t> party annual audit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7910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Staff and Operating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685800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sz="3200" dirty="0" smtClean="0"/>
              <a:t>Recommended Amount: $95,000</a:t>
            </a:r>
          </a:p>
          <a:p>
            <a:endParaRPr lang="en-US" sz="3200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en-US" sz="3200" dirty="0" smtClean="0"/>
              <a:t>Meets the action items for Goal #1</a:t>
            </a:r>
          </a:p>
          <a:p>
            <a:endParaRPr lang="en-US" sz="3200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en-US" sz="3200" dirty="0" smtClean="0"/>
              <a:t>This must happen quickly so that other operations can commence </a:t>
            </a:r>
          </a:p>
          <a:p>
            <a:endParaRPr lang="en-US" sz="3200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en-US" sz="3200" dirty="0" smtClean="0"/>
              <a:t>Visitor Services Coordinator </a:t>
            </a:r>
          </a:p>
          <a:p>
            <a:pPr marL="285750" indent="-285750">
              <a:buFont typeface="Wingdings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50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Visitor Reception/Center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1524000"/>
            <a:ext cx="74676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sz="3200" dirty="0" smtClean="0"/>
              <a:t>Recommended Budget Amount: $125,000.00</a:t>
            </a:r>
          </a:p>
          <a:p>
            <a:endParaRPr lang="en-US" sz="3200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en-US" sz="3200" dirty="0" smtClean="0"/>
              <a:t>Meets Action item #3 of Goal #2 </a:t>
            </a:r>
          </a:p>
          <a:p>
            <a:endParaRPr lang="en-US" sz="3200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en-US" sz="3200" dirty="0" smtClean="0"/>
              <a:t>Visitor Reception/Centers are a core function of  visitor attraction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86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Website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19200" y="1219200"/>
            <a:ext cx="6553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sz="3200" dirty="0" smtClean="0"/>
              <a:t>Recommended Budget Amount: $25,000.00</a:t>
            </a:r>
          </a:p>
          <a:p>
            <a:endParaRPr lang="en-US" sz="3200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en-US" sz="3200" dirty="0" smtClean="0"/>
              <a:t>Meets Action # 3 of Goal #2</a:t>
            </a:r>
          </a:p>
          <a:p>
            <a:r>
              <a:rPr lang="en-US" sz="3200" dirty="0" smtClean="0"/>
              <a:t>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3200" dirty="0" smtClean="0"/>
              <a:t>It is your virtual Visitor Center </a:t>
            </a:r>
          </a:p>
          <a:p>
            <a:endParaRPr lang="en-US" sz="3200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en-US" sz="3200" dirty="0" smtClean="0"/>
              <a:t>It is a core function of visitor attraction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502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 (New and Annual)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95400" y="1295400"/>
            <a:ext cx="7315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sz="3200" dirty="0" smtClean="0"/>
              <a:t>Recommended Budget Amount : $105,000.00 total </a:t>
            </a:r>
          </a:p>
          <a:p>
            <a:endParaRPr lang="en-US" sz="3200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en-US" sz="3200" dirty="0" smtClean="0"/>
              <a:t>$65,000 for annual events</a:t>
            </a:r>
          </a:p>
          <a:p>
            <a:r>
              <a:rPr lang="en-US" sz="3200" dirty="0" smtClean="0"/>
              <a:t>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3200" dirty="0" smtClean="0"/>
              <a:t>$40,000 for new events </a:t>
            </a:r>
          </a:p>
          <a:p>
            <a:endParaRPr lang="en-US" sz="3200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en-US" sz="3200" dirty="0" smtClean="0"/>
              <a:t>Meets Action # 2 of Goal #1 </a:t>
            </a:r>
          </a:p>
          <a:p>
            <a:pPr marL="285750" indent="-285750">
              <a:buFont typeface="Wingdings" pitchFamily="2" charset="2"/>
              <a:buChar char="ü"/>
            </a:pPr>
            <a:endParaRPr lang="en-US" sz="3200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en-US" sz="3200" dirty="0" smtClean="0"/>
              <a:t>Meets action #1 and #4 of Goal #5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7082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 Improvement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1295400"/>
            <a:ext cx="7315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sz="3200" dirty="0" smtClean="0"/>
              <a:t>Recommended Amount: $50,000</a:t>
            </a:r>
          </a:p>
          <a:p>
            <a:endParaRPr lang="en-US" sz="3200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en-US" sz="3200" dirty="0" smtClean="0"/>
              <a:t>This is to support “infrastructure improvements”</a:t>
            </a:r>
          </a:p>
          <a:p>
            <a:endParaRPr lang="en-US" sz="3200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en-US" sz="3200" dirty="0" smtClean="0"/>
              <a:t>Signage/wayfinding would be top priority for 2012</a:t>
            </a:r>
          </a:p>
          <a:p>
            <a:endParaRPr lang="en-US" sz="3200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en-US" sz="3200" dirty="0" smtClean="0"/>
              <a:t>This addresses Goal #4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7557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Marketing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76400" y="1371600"/>
            <a:ext cx="6553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sz="3200" dirty="0" smtClean="0"/>
              <a:t>Recommended Amount: $100,000.00</a:t>
            </a:r>
          </a:p>
          <a:p>
            <a:pPr marL="285750" indent="-285750">
              <a:buFont typeface="Wingdings" pitchFamily="2" charset="2"/>
              <a:buChar char="ü"/>
            </a:pPr>
            <a:endParaRPr lang="en-US" sz="3200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en-US" sz="3200" dirty="0" smtClean="0"/>
              <a:t>This could be an infinite amount of money </a:t>
            </a:r>
          </a:p>
          <a:p>
            <a:endParaRPr lang="en-US" sz="3200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en-US" sz="3200" dirty="0" smtClean="0"/>
              <a:t>Meets Actions #1,#2 and #5 of Goal #2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9805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1002</TotalTime>
  <Words>266</Words>
  <Application>Microsoft Office PowerPoint</Application>
  <PresentationFormat>On-screen Show (4:3)</PresentationFormat>
  <Paragraphs>60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Adjacency</vt:lpstr>
      <vt:lpstr>Allocation of Lodging Tax Resources for 2012 </vt:lpstr>
      <vt:lpstr>Reminders </vt:lpstr>
      <vt:lpstr>Financial Oversight </vt:lpstr>
      <vt:lpstr>Staff and Operating </vt:lpstr>
      <vt:lpstr>Visitor Reception/Center </vt:lpstr>
      <vt:lpstr>Website </vt:lpstr>
      <vt:lpstr>Events (New and Annual)</vt:lpstr>
      <vt:lpstr>Product Improvement </vt:lpstr>
      <vt:lpstr>Marketing </vt:lpstr>
    </vt:vector>
  </TitlesOfParts>
  <Company>City of Loveland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Allocation of Lodging Tax Resources for 2012</dc:title>
  <dc:creator>Betsey L Hale</dc:creator>
  <cp:lastModifiedBy>Betsey L Hale </cp:lastModifiedBy>
  <cp:revision>18</cp:revision>
  <dcterms:created xsi:type="dcterms:W3CDTF">2011-10-11T23:33:45Z</dcterms:created>
  <dcterms:modified xsi:type="dcterms:W3CDTF">2012-10-11T18:10:51Z</dcterms:modified>
</cp:coreProperties>
</file>